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66" r:id="rId5"/>
    <p:sldId id="267" r:id="rId6"/>
    <p:sldId id="269" r:id="rId7"/>
    <p:sldId id="268" r:id="rId8"/>
    <p:sldId id="258" r:id="rId9"/>
    <p:sldId id="270" r:id="rId10"/>
    <p:sldId id="272" r:id="rId11"/>
    <p:sldId id="273" r:id="rId12"/>
    <p:sldId id="274" r:id="rId13"/>
    <p:sldId id="275" r:id="rId14"/>
    <p:sldId id="276" r:id="rId15"/>
    <p:sldId id="259" r:id="rId16"/>
    <p:sldId id="278" r:id="rId17"/>
    <p:sldId id="260" r:id="rId18"/>
    <p:sldId id="279" r:id="rId19"/>
    <p:sldId id="280" r:id="rId20"/>
    <p:sldId id="281" r:id="rId21"/>
    <p:sldId id="261"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B466846D-8EF9-45A0-BFC9-7A8314AFC2D5}" type="datetimeFigureOut">
              <a:rPr lang="tr-TR" smtClean="0"/>
              <a:t>30.11.2018</a:t>
            </a:fld>
            <a:endParaRPr lang="tr-T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tr-T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236808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466846D-8EF9-45A0-BFC9-7A8314AFC2D5}" type="datetimeFigureOut">
              <a:rPr lang="tr-TR" smtClean="0"/>
              <a:t>30.11.2018</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187761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466846D-8EF9-45A0-BFC9-7A8314AFC2D5}" type="datetimeFigureOut">
              <a:rPr lang="tr-TR" smtClean="0"/>
              <a:t>30.11.2018</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412582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466846D-8EF9-45A0-BFC9-7A8314AFC2D5}" type="datetimeFigureOut">
              <a:rPr lang="tr-TR" smtClean="0"/>
              <a:t>30.11.2018</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226734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466846D-8EF9-45A0-BFC9-7A8314AFC2D5}" type="datetimeFigureOut">
              <a:rPr lang="tr-TR" smtClean="0"/>
              <a:t>30.11.2018</a:t>
            </a:fld>
            <a:endParaRPr lang="tr-TR"/>
          </a:p>
        </p:txBody>
      </p:sp>
      <p:sp>
        <p:nvSpPr>
          <p:cNvPr id="5" name="Footer Placeholder 4"/>
          <p:cNvSpPr>
            <a:spLocks noGrp="1"/>
          </p:cNvSpPr>
          <p:nvPr>
            <p:ph type="ftr" sz="quarter" idx="11"/>
          </p:nvPr>
        </p:nvSpPr>
        <p:spPr/>
        <p:txBody>
          <a:bodyPr/>
          <a:lstStyle/>
          <a:p>
            <a:endParaRPr lang="tr-T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2435345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66846D-8EF9-45A0-BFC9-7A8314AFC2D5}" type="datetimeFigureOut">
              <a:rPr lang="tr-TR" smtClean="0"/>
              <a:t>30.11.2018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4175777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66846D-8EF9-45A0-BFC9-7A8314AFC2D5}" type="datetimeFigureOut">
              <a:rPr lang="tr-TR" smtClean="0"/>
              <a:t>30.11.2018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191556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B466846D-8EF9-45A0-BFC9-7A8314AFC2D5}" type="datetimeFigureOut">
              <a:rPr lang="tr-TR" smtClean="0"/>
              <a:t>30.11.2018</a:t>
            </a:fld>
            <a:endParaRPr lang="tr-TR"/>
          </a:p>
        </p:txBody>
      </p:sp>
      <p:sp>
        <p:nvSpPr>
          <p:cNvPr id="5" name="Footer Placeholder 4"/>
          <p:cNvSpPr>
            <a:spLocks noGrp="1"/>
          </p:cNvSpPr>
          <p:nvPr>
            <p:ph type="ftr" sz="quarter" idx="11"/>
          </p:nvPr>
        </p:nvSpPr>
        <p:spPr>
          <a:xfrm>
            <a:off x="516133" y="6387910"/>
            <a:ext cx="3859795" cy="228660"/>
          </a:xfrm>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259388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66846D-8EF9-45A0-BFC9-7A8314AFC2D5}" type="datetimeFigureOut">
              <a:rPr lang="tr-TR" smtClean="0"/>
              <a:t>30.11.2018</a:t>
            </a:fld>
            <a:endParaRPr lang="tr-TR"/>
          </a:p>
        </p:txBody>
      </p:sp>
      <p:sp>
        <p:nvSpPr>
          <p:cNvPr id="5" name="Footer Placeholder 4"/>
          <p:cNvSpPr>
            <a:spLocks noGrp="1"/>
          </p:cNvSpPr>
          <p:nvPr>
            <p:ph type="ftr" sz="quarter" idx="11"/>
          </p:nvPr>
        </p:nvSpPr>
        <p:spPr>
          <a:xfrm>
            <a:off x="538546" y="6365498"/>
            <a:ext cx="3859795" cy="228660"/>
          </a:xfrm>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207671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66846D-8EF9-45A0-BFC9-7A8314AFC2D5}" type="datetimeFigureOut">
              <a:rPr lang="tr-TR" smtClean="0"/>
              <a:t>30.11.2018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422596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466846D-8EF9-45A0-BFC9-7A8314AFC2D5}" type="datetimeFigureOut">
              <a:rPr lang="tr-TR" smtClean="0"/>
              <a:t>30.11.2018</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40568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466846D-8EF9-45A0-BFC9-7A8314AFC2D5}" type="datetimeFigureOut">
              <a:rPr lang="tr-TR" smtClean="0"/>
              <a:t>30.11.2018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207328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466846D-8EF9-45A0-BFC9-7A8314AFC2D5}" type="datetimeFigureOut">
              <a:rPr lang="tr-TR" smtClean="0"/>
              <a:t>30.11.2018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308715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466846D-8EF9-45A0-BFC9-7A8314AFC2D5}" type="datetimeFigureOut">
              <a:rPr lang="tr-TR" smtClean="0"/>
              <a:t>30.11.2018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242309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B466846D-8EF9-45A0-BFC9-7A8314AFC2D5}" type="datetimeFigureOut">
              <a:rPr lang="tr-TR" smtClean="0"/>
              <a:t>30.11.2018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61789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466846D-8EF9-45A0-BFC9-7A8314AFC2D5}" type="datetimeFigureOut">
              <a:rPr lang="tr-TR" smtClean="0"/>
              <a:t>30.11.2018</a:t>
            </a:fld>
            <a:endParaRPr lang="tr-TR"/>
          </a:p>
        </p:txBody>
      </p:sp>
      <p:sp>
        <p:nvSpPr>
          <p:cNvPr id="6" name="Footer Placeholder 5"/>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381818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466846D-8EF9-45A0-BFC9-7A8314AFC2D5}" type="datetimeFigureOut">
              <a:rPr lang="tr-TR" smtClean="0"/>
              <a:t>30.11.2018</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72BDF-2849-4465-811E-0A6946021BC9}" type="slidenum">
              <a:rPr lang="tr-TR" smtClean="0"/>
              <a:t>‹#›</a:t>
            </a:fld>
            <a:endParaRPr lang="tr-TR"/>
          </a:p>
        </p:txBody>
      </p:sp>
    </p:spTree>
    <p:extLst>
      <p:ext uri="{BB962C8B-B14F-4D97-AF65-F5344CB8AC3E}">
        <p14:creationId xmlns:p14="http://schemas.microsoft.com/office/powerpoint/2010/main" val="345221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B466846D-8EF9-45A0-BFC9-7A8314AFC2D5}" type="datetimeFigureOut">
              <a:rPr lang="tr-TR" smtClean="0"/>
              <a:t>30.11.2018</a:t>
            </a:fld>
            <a:endParaRPr lang="tr-T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tr-T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E272BDF-2849-4465-811E-0A6946021BC9}" type="slidenum">
              <a:rPr lang="tr-TR" smtClean="0"/>
              <a:t>‹#›</a:t>
            </a:fld>
            <a:endParaRPr lang="tr-TR"/>
          </a:p>
        </p:txBody>
      </p:sp>
    </p:spTree>
    <p:extLst>
      <p:ext uri="{BB962C8B-B14F-4D97-AF65-F5344CB8AC3E}">
        <p14:creationId xmlns:p14="http://schemas.microsoft.com/office/powerpoint/2010/main" val="593095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1628800"/>
            <a:ext cx="7017928" cy="2428500"/>
          </a:xfrm>
        </p:spPr>
        <p:txBody>
          <a:bodyPr/>
          <a:lstStyle/>
          <a:p>
            <a:r>
              <a:rPr lang="tr-TR" dirty="0"/>
              <a:t>MOSFET Geçit Oksidi Kırılması için Yeni Bir Güvenilirlik Modeli</a:t>
            </a:r>
            <a:endParaRPr lang="tr-TR" dirty="0"/>
          </a:p>
        </p:txBody>
      </p:sp>
      <p:sp>
        <p:nvSpPr>
          <p:cNvPr id="3" name="Alt Başlık 2"/>
          <p:cNvSpPr>
            <a:spLocks noGrp="1"/>
          </p:cNvSpPr>
          <p:nvPr>
            <p:ph type="subTitle" idx="1"/>
          </p:nvPr>
        </p:nvSpPr>
        <p:spPr>
          <a:xfrm>
            <a:off x="971600" y="5964997"/>
            <a:ext cx="5917679" cy="861420"/>
          </a:xfrm>
        </p:spPr>
        <p:txBody>
          <a:bodyPr>
            <a:normAutofit fontScale="40000" lnSpcReduction="20000"/>
          </a:bodyPr>
          <a:lstStyle/>
          <a:p>
            <a:r>
              <a:rPr lang="tr-TR" dirty="0" smtClean="0"/>
              <a:t>HASAN </a:t>
            </a:r>
            <a:r>
              <a:rPr lang="tr-TR" dirty="0" smtClean="0"/>
              <a:t>AVCI</a:t>
            </a:r>
          </a:p>
          <a:p>
            <a:r>
              <a:rPr lang="tr-TR" dirty="0" smtClean="0"/>
              <a:t>Mustafa </a:t>
            </a:r>
            <a:r>
              <a:rPr lang="tr-TR" dirty="0" err="1" smtClean="0"/>
              <a:t>Altun</a:t>
            </a:r>
            <a:endParaRPr lang="tr-TR" dirty="0" smtClean="0"/>
          </a:p>
          <a:p>
            <a:endParaRPr lang="tr-TR" dirty="0"/>
          </a:p>
          <a:p>
            <a:r>
              <a:rPr lang="tr-TR" dirty="0"/>
              <a:t>	</a:t>
            </a:r>
            <a:r>
              <a:rPr lang="tr-TR" dirty="0" smtClean="0"/>
              <a:t>			</a:t>
            </a:r>
            <a:endParaRPr lang="tr-TR" dirty="0"/>
          </a:p>
        </p:txBody>
      </p:sp>
    </p:spTree>
    <p:extLst>
      <p:ext uri="{BB962C8B-B14F-4D97-AF65-F5344CB8AC3E}">
        <p14:creationId xmlns:p14="http://schemas.microsoft.com/office/powerpoint/2010/main" val="878080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Geçit Oksidi </a:t>
            </a:r>
            <a:r>
              <a:rPr lang="tr-TR" dirty="0" smtClean="0"/>
              <a:t>Kırılmasının </a:t>
            </a:r>
            <a:r>
              <a:rPr lang="tr-TR" dirty="0" smtClean="0"/>
              <a:t>Zamana </a:t>
            </a:r>
            <a:r>
              <a:rPr lang="tr-TR" dirty="0" smtClean="0"/>
              <a:t>Bağlı </a:t>
            </a:r>
            <a:r>
              <a:rPr lang="tr-TR" dirty="0" smtClean="0"/>
              <a:t>Olarak </a:t>
            </a:r>
            <a:r>
              <a:rPr lang="tr-TR" dirty="0" err="1" smtClean="0"/>
              <a:t>Simule</a:t>
            </a:r>
            <a:r>
              <a:rPr lang="tr-TR" dirty="0" smtClean="0"/>
              <a:t> Edilmesi</a:t>
            </a:r>
            <a:endParaRPr lang="tr-TR" dirty="0"/>
          </a:p>
        </p:txBody>
      </p:sp>
      <p:sp>
        <p:nvSpPr>
          <p:cNvPr id="3" name="İçerik Yer Tutucusu 2"/>
          <p:cNvSpPr>
            <a:spLocks noGrp="1"/>
          </p:cNvSpPr>
          <p:nvPr>
            <p:ph idx="1"/>
          </p:nvPr>
        </p:nvSpPr>
        <p:spPr/>
        <p:txBody>
          <a:bodyPr/>
          <a:lstStyle/>
          <a:p>
            <a:r>
              <a:rPr lang="tr-TR" dirty="0" smtClean="0"/>
              <a:t>Hızlandırılmış testlerin Modellenmesi ve multimedya ortamına geçirilmesi</a:t>
            </a:r>
          </a:p>
          <a:p>
            <a:endParaRPr lang="tr-T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6984776" cy="409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654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a:t>
            </a:r>
            <a:r>
              <a:rPr lang="tr-TR" dirty="0" smtClean="0"/>
              <a:t>Simülasyon </a:t>
            </a:r>
            <a:r>
              <a:rPr lang="tr-TR" dirty="0" smtClean="0"/>
              <a:t>Sonucu</a:t>
            </a:r>
            <a:endParaRPr lang="tr-TR" dirty="0"/>
          </a:p>
        </p:txBody>
      </p:sp>
      <p:pic>
        <p:nvPicPr>
          <p:cNvPr id="4" name="Resim 3"/>
          <p:cNvPicPr>
            <a:picLocks noChangeAspect="1"/>
          </p:cNvPicPr>
          <p:nvPr/>
        </p:nvPicPr>
        <p:blipFill>
          <a:blip r:embed="rId2"/>
          <a:stretch>
            <a:fillRect/>
          </a:stretch>
        </p:blipFill>
        <p:spPr>
          <a:xfrm>
            <a:off x="1475656" y="2243762"/>
            <a:ext cx="5962650" cy="4648200"/>
          </a:xfrm>
          <a:prstGeom prst="rect">
            <a:avLst/>
          </a:prstGeom>
        </p:spPr>
      </p:pic>
    </p:spTree>
    <p:extLst>
      <p:ext uri="{BB962C8B-B14F-4D97-AF65-F5344CB8AC3E}">
        <p14:creationId xmlns:p14="http://schemas.microsoft.com/office/powerpoint/2010/main" val="3084796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Sonuçlarin</a:t>
            </a:r>
            <a:r>
              <a:rPr lang="tr-TR" dirty="0"/>
              <a:t> </a:t>
            </a:r>
            <a:r>
              <a:rPr lang="tr-TR" dirty="0" err="1" smtClean="0"/>
              <a:t>Istatiksel</a:t>
            </a:r>
            <a:r>
              <a:rPr lang="tr-TR" dirty="0" smtClean="0"/>
              <a:t> Olarak </a:t>
            </a:r>
            <a:r>
              <a:rPr lang="tr-TR" dirty="0" err="1" smtClean="0"/>
              <a:t>Yorumlanmasi</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smtClean="0"/>
              <a:t>Fiziksel test veya deneyler yapıldıktan sonra yorumlanmaya ihtiyaç duyar. Sözü edilen testler bir süreci veya olayı modellemek için yapılır. Modellemenin amacı gerçekte çok uzun sürecek süreçleri koşulları hızlandırarak değerlendirebilmektir. Bunun doğal bir sonucu olarak teste tabi tutulan örnekler gerçekte hiçbir zaman karşılaşmayacağı ağır stres koşullarına maruz kalır ve buna göre gerçek yaşam süresinin çok öncesinde arızalanır</a:t>
            </a:r>
            <a:r>
              <a:rPr lang="tr-TR" dirty="0"/>
              <a:t>. Bu sonuçların ürünün gerçek </a:t>
            </a:r>
            <a:r>
              <a:rPr lang="tr-TR" dirty="0" smtClean="0"/>
              <a:t>ömrünü de göze alarak </a:t>
            </a:r>
            <a:r>
              <a:rPr lang="tr-TR" dirty="0"/>
              <a:t>ölçeklendirilmesi gereklidir. Bu işlem için çeşitli olasılık kuramları ve istatistiksel dağılımlar kullanılır. Özellikle yaşam süresi ve güvenilirlik modellemelerinde kolay ölçeklenebilmesi sebebiyle Weibull dağılımı sıkça kullanılır.</a:t>
            </a:r>
          </a:p>
        </p:txBody>
      </p:sp>
    </p:spTree>
    <p:extLst>
      <p:ext uri="{BB962C8B-B14F-4D97-AF65-F5344CB8AC3E}">
        <p14:creationId xmlns:p14="http://schemas.microsoft.com/office/powerpoint/2010/main" val="2419233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Güvenilmezlik –Zaman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6768752" cy="463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496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Güvenilirlik </a:t>
            </a:r>
            <a:r>
              <a:rPr lang="tr-TR" dirty="0" smtClean="0"/>
              <a:t>- Zaman</a:t>
            </a:r>
            <a:endParaRPr lang="tr-TR" dirty="0"/>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54" y="1814263"/>
            <a:ext cx="7920894" cy="505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8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Kare Model Ve Tuğla Model </a:t>
            </a:r>
            <a:r>
              <a:rPr lang="tr-TR" dirty="0" err="1" smtClean="0"/>
              <a:t>Sonuçlari</a:t>
            </a:r>
            <a:endParaRPr lang="tr-TR" dirty="0"/>
          </a:p>
        </p:txBody>
      </p:sp>
      <p:sp>
        <p:nvSpPr>
          <p:cNvPr id="3" name="İçerik Yer Tutucusu 2"/>
          <p:cNvSpPr>
            <a:spLocks noGrp="1"/>
          </p:cNvSpPr>
          <p:nvPr>
            <p:ph idx="1"/>
          </p:nvPr>
        </p:nvSpPr>
        <p:spPr/>
        <p:txBody>
          <a:bodyPr/>
          <a:lstStyle/>
          <a:p>
            <a:pPr marL="0" indent="0">
              <a:buNone/>
            </a:pPr>
            <a:r>
              <a:rPr lang="tr-TR" dirty="0" smtClean="0"/>
              <a:t>Kare Model</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Tuğla Model </a:t>
            </a:r>
          </a:p>
          <a:p>
            <a:pPr marL="0" indent="0">
              <a:buNone/>
            </a:pP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405533"/>
            <a:ext cx="4987677" cy="226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583413"/>
            <a:ext cx="4429595" cy="225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138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Tuğla Modeli Kare Model </a:t>
            </a:r>
            <a:r>
              <a:rPr lang="tr-TR" dirty="0" err="1" smtClean="0"/>
              <a:t>Karşilaştirilmasi</a:t>
            </a:r>
            <a:endParaRPr lang="tr-TR" dirty="0"/>
          </a:p>
        </p:txBody>
      </p:sp>
      <p:sp>
        <p:nvSpPr>
          <p:cNvPr id="3" name="İçerik Yer Tutucusu 2"/>
          <p:cNvSpPr>
            <a:spLocks noGrp="1"/>
          </p:cNvSpPr>
          <p:nvPr>
            <p:ph idx="1"/>
          </p:nvPr>
        </p:nvSpPr>
        <p:spPr/>
        <p:txBody>
          <a:bodyPr>
            <a:normAutofit fontScale="70000" lnSpcReduction="20000"/>
          </a:bodyPr>
          <a:lstStyle/>
          <a:p>
            <a:endParaRPr lang="tr-TR" dirty="0"/>
          </a:p>
          <a:p>
            <a:r>
              <a:rPr lang="tr-TR" dirty="0" smtClean="0"/>
              <a:t>Hata </a:t>
            </a:r>
            <a:r>
              <a:rPr lang="tr-TR" dirty="0"/>
              <a:t>oluşumu gerçekte belirli bir şekle sahip değildir. Bu da oluşacak yolun herhangi bir düzen gerektirmeden tamamlanabileceği anlamına gelir. Bu noktada Tuğla modeli her bir hatanın 6 olası komşu hata barındırması yönüyle, 4 komşu barındıran kare modele göre daha gerçekçidir. </a:t>
            </a:r>
          </a:p>
          <a:p>
            <a:r>
              <a:rPr lang="tr-TR" dirty="0" smtClean="0"/>
              <a:t>Önerilen </a:t>
            </a:r>
            <a:r>
              <a:rPr lang="tr-TR" dirty="0"/>
              <a:t>Tuğla modeli için hesaplanan optimum hata boyutu </a:t>
            </a:r>
            <a:r>
              <a:rPr lang="tr-TR" b="1" dirty="0"/>
              <a:t>0,42 </a:t>
            </a:r>
            <a:r>
              <a:rPr lang="tr-TR" b="1" dirty="0" err="1"/>
              <a:t>nm</a:t>
            </a:r>
            <a:r>
              <a:rPr lang="tr-TR" b="1" dirty="0"/>
              <a:t> </a:t>
            </a:r>
            <a:r>
              <a:rPr lang="tr-TR" dirty="0" err="1"/>
              <a:t>dir</a:t>
            </a:r>
            <a:r>
              <a:rPr lang="tr-TR" dirty="0"/>
              <a:t>. Bu değer geleneksel kare modelde 1.87 </a:t>
            </a:r>
            <a:r>
              <a:rPr lang="tr-TR" dirty="0" err="1"/>
              <a:t>nm</a:t>
            </a:r>
            <a:r>
              <a:rPr lang="tr-TR" dirty="0"/>
              <a:t> </a:t>
            </a:r>
            <a:r>
              <a:rPr lang="tr-TR" dirty="0" err="1"/>
              <a:t>dir</a:t>
            </a:r>
            <a:r>
              <a:rPr lang="tr-TR" dirty="0"/>
              <a:t>. Bunun anlamı, geleneksel kare modelin 10 </a:t>
            </a:r>
            <a:r>
              <a:rPr lang="tr-TR" dirty="0" err="1"/>
              <a:t>nm</a:t>
            </a:r>
            <a:r>
              <a:rPr lang="tr-TR" dirty="0"/>
              <a:t> altındaki teknolojilerde geçerliliğini yitireceğidir. Önerilen modelde hata boyutunun küçük olması, simülasyonun daha küçük boyuttaki teknolojilere entegre edilmesini elverişli hale getirir. </a:t>
            </a:r>
          </a:p>
          <a:p>
            <a:r>
              <a:rPr lang="tr-TR" dirty="0" smtClean="0"/>
              <a:t>Özellikle </a:t>
            </a:r>
            <a:r>
              <a:rPr lang="tr-TR" dirty="0"/>
              <a:t>CMOS tan sonraki adım olan Karbon </a:t>
            </a:r>
            <a:r>
              <a:rPr lang="tr-TR" dirty="0" err="1"/>
              <a:t>Nanotüp</a:t>
            </a:r>
            <a:r>
              <a:rPr lang="tr-TR" dirty="0"/>
              <a:t>, </a:t>
            </a:r>
            <a:r>
              <a:rPr lang="tr-TR" dirty="0" err="1"/>
              <a:t>Nanowire</a:t>
            </a:r>
            <a:r>
              <a:rPr lang="tr-TR" dirty="0"/>
              <a:t>, </a:t>
            </a:r>
            <a:r>
              <a:rPr lang="tr-TR" dirty="0" err="1"/>
              <a:t>Double</a:t>
            </a:r>
            <a:r>
              <a:rPr lang="tr-TR" dirty="0"/>
              <a:t> </a:t>
            </a:r>
            <a:r>
              <a:rPr lang="tr-TR" dirty="0" err="1"/>
              <a:t>Gate</a:t>
            </a:r>
            <a:r>
              <a:rPr lang="tr-TR" dirty="0"/>
              <a:t> ve Organik </a:t>
            </a:r>
            <a:r>
              <a:rPr lang="tr-TR" dirty="0" err="1"/>
              <a:t>Tranzistör</a:t>
            </a:r>
            <a:r>
              <a:rPr lang="tr-TR" dirty="0"/>
              <a:t> gibi teknolojiler 1nm altına düştüğü için kare hata modeli yaklaşımı kullanılamaz. Tuğla hata modeli hata boyutu küçük olduğu için bu teknolojilere entegre edilebilir. Bu da gelişen teknolojiye ayak uydurulması açısından büyük bir adımdır. </a:t>
            </a:r>
          </a:p>
          <a:p>
            <a:endParaRPr lang="tr-TR" dirty="0"/>
          </a:p>
        </p:txBody>
      </p:sp>
    </p:spTree>
    <p:extLst>
      <p:ext uri="{BB962C8B-B14F-4D97-AF65-F5344CB8AC3E}">
        <p14:creationId xmlns:p14="http://schemas.microsoft.com/office/powerpoint/2010/main" val="1315570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Konsept</a:t>
            </a:r>
            <a:endParaRPr lang="tr-TR" dirty="0"/>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382" y="1782762"/>
            <a:ext cx="689228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958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dirty="0"/>
              <a:t>KAYNAKLAR</a:t>
            </a:r>
          </a:p>
          <a:p>
            <a:pPr marL="0" indent="0">
              <a:buNone/>
            </a:pPr>
            <a:r>
              <a:rPr lang="tr-TR" dirty="0"/>
              <a:t>[1] </a:t>
            </a:r>
            <a:r>
              <a:rPr lang="tr-TR" dirty="0" err="1"/>
              <a:t>Stathis</a:t>
            </a:r>
            <a:r>
              <a:rPr lang="tr-TR" dirty="0"/>
              <a:t> J. H., “</a:t>
            </a:r>
            <a:r>
              <a:rPr lang="tr-TR" dirty="0" err="1"/>
              <a:t>Physical</a:t>
            </a:r>
            <a:r>
              <a:rPr lang="tr-TR" dirty="0"/>
              <a:t> </a:t>
            </a:r>
            <a:r>
              <a:rPr lang="tr-TR" dirty="0" err="1"/>
              <a:t>and</a:t>
            </a:r>
            <a:r>
              <a:rPr lang="tr-TR" dirty="0"/>
              <a:t> </a:t>
            </a:r>
            <a:r>
              <a:rPr lang="tr-TR" dirty="0" err="1"/>
              <a:t>predictive</a:t>
            </a:r>
            <a:r>
              <a:rPr lang="tr-TR" dirty="0"/>
              <a:t> </a:t>
            </a:r>
            <a:r>
              <a:rPr lang="tr-TR" dirty="0" err="1"/>
              <a:t>models</a:t>
            </a:r>
            <a:r>
              <a:rPr lang="tr-TR" dirty="0"/>
              <a:t> of </a:t>
            </a:r>
            <a:r>
              <a:rPr lang="tr-TR" dirty="0" err="1"/>
              <a:t>ultrathin</a:t>
            </a:r>
            <a:r>
              <a:rPr lang="tr-TR" dirty="0"/>
              <a:t> </a:t>
            </a:r>
            <a:r>
              <a:rPr lang="tr-TR" dirty="0" err="1"/>
              <a:t>oxide</a:t>
            </a:r>
            <a:r>
              <a:rPr lang="tr-TR" dirty="0"/>
              <a:t> </a:t>
            </a:r>
            <a:r>
              <a:rPr lang="tr-TR" dirty="0" err="1"/>
              <a:t>reliability</a:t>
            </a:r>
            <a:r>
              <a:rPr lang="tr-TR" dirty="0"/>
              <a:t> in</a:t>
            </a:r>
          </a:p>
          <a:p>
            <a:pPr marL="0" indent="0">
              <a:buNone/>
            </a:pPr>
            <a:r>
              <a:rPr lang="tr-TR" dirty="0"/>
              <a:t>CMOS </a:t>
            </a:r>
            <a:r>
              <a:rPr lang="tr-TR" dirty="0" err="1"/>
              <a:t>devices</a:t>
            </a:r>
            <a:r>
              <a:rPr lang="tr-TR" dirty="0"/>
              <a:t> </a:t>
            </a:r>
            <a:r>
              <a:rPr lang="tr-TR" dirty="0" err="1"/>
              <a:t>and</a:t>
            </a:r>
            <a:r>
              <a:rPr lang="tr-TR" dirty="0"/>
              <a:t> </a:t>
            </a:r>
            <a:r>
              <a:rPr lang="tr-TR" dirty="0" err="1"/>
              <a:t>circuits</a:t>
            </a:r>
            <a:r>
              <a:rPr lang="tr-TR" dirty="0"/>
              <a:t>,” IEEE Trans. Device </a:t>
            </a:r>
            <a:r>
              <a:rPr lang="tr-TR" dirty="0" err="1"/>
              <a:t>and</a:t>
            </a:r>
            <a:r>
              <a:rPr lang="tr-TR" dirty="0"/>
              <a:t> </a:t>
            </a:r>
            <a:r>
              <a:rPr lang="tr-TR" dirty="0" err="1"/>
              <a:t>Materials</a:t>
            </a:r>
            <a:endParaRPr lang="tr-TR" dirty="0"/>
          </a:p>
          <a:p>
            <a:pPr marL="0" indent="0">
              <a:buNone/>
            </a:pPr>
            <a:r>
              <a:rPr lang="tr-TR" dirty="0" err="1"/>
              <a:t>Reliability</a:t>
            </a:r>
            <a:r>
              <a:rPr lang="tr-TR" dirty="0"/>
              <a:t>, </a:t>
            </a:r>
            <a:r>
              <a:rPr lang="tr-TR" dirty="0" err="1"/>
              <a:t>vol</a:t>
            </a:r>
            <a:r>
              <a:rPr lang="tr-TR" dirty="0"/>
              <a:t>. 1, </a:t>
            </a:r>
            <a:r>
              <a:rPr lang="tr-TR" dirty="0" err="1"/>
              <a:t>no</a:t>
            </a:r>
            <a:r>
              <a:rPr lang="tr-TR" dirty="0"/>
              <a:t>. 1, </a:t>
            </a:r>
            <a:r>
              <a:rPr lang="tr-TR" dirty="0" err="1"/>
              <a:t>pp</a:t>
            </a:r>
            <a:r>
              <a:rPr lang="tr-TR" dirty="0"/>
              <a:t>. 43–59, </a:t>
            </a:r>
            <a:r>
              <a:rPr lang="tr-TR" dirty="0" err="1"/>
              <a:t>March</a:t>
            </a:r>
            <a:r>
              <a:rPr lang="tr-TR" dirty="0"/>
              <a:t> 2001.</a:t>
            </a:r>
          </a:p>
          <a:p>
            <a:pPr marL="0" indent="0">
              <a:buNone/>
            </a:pPr>
            <a:r>
              <a:rPr lang="tr-TR" dirty="0"/>
              <a:t>[2] </a:t>
            </a:r>
            <a:r>
              <a:rPr lang="tr-TR" dirty="0" err="1"/>
              <a:t>Stathis</a:t>
            </a:r>
            <a:r>
              <a:rPr lang="tr-TR" dirty="0"/>
              <a:t>, J.H., 1999. </a:t>
            </a:r>
            <a:r>
              <a:rPr lang="tr-TR" dirty="0" err="1"/>
              <a:t>Percolation</a:t>
            </a:r>
            <a:r>
              <a:rPr lang="tr-TR" dirty="0"/>
              <a:t> </a:t>
            </a:r>
            <a:r>
              <a:rPr lang="tr-TR" dirty="0" err="1"/>
              <a:t>Models</a:t>
            </a:r>
            <a:r>
              <a:rPr lang="tr-TR" dirty="0"/>
              <a:t> </a:t>
            </a:r>
            <a:r>
              <a:rPr lang="tr-TR" dirty="0" err="1"/>
              <a:t>for</a:t>
            </a:r>
            <a:r>
              <a:rPr lang="tr-TR" dirty="0"/>
              <a:t> </a:t>
            </a:r>
            <a:r>
              <a:rPr lang="tr-TR" dirty="0" err="1"/>
              <a:t>Gate</a:t>
            </a:r>
            <a:r>
              <a:rPr lang="tr-TR" dirty="0"/>
              <a:t> </a:t>
            </a:r>
            <a:r>
              <a:rPr lang="tr-TR" dirty="0" err="1"/>
              <a:t>Oxide</a:t>
            </a:r>
            <a:r>
              <a:rPr lang="tr-TR" dirty="0"/>
              <a:t> </a:t>
            </a:r>
            <a:r>
              <a:rPr lang="tr-TR" dirty="0" err="1"/>
              <a:t>Breakdown</a:t>
            </a:r>
            <a:endParaRPr lang="tr-TR" dirty="0"/>
          </a:p>
          <a:p>
            <a:pPr marL="0" indent="0">
              <a:buNone/>
            </a:pPr>
            <a:r>
              <a:rPr lang="tr-TR" dirty="0"/>
              <a:t>[3] Aziz, N., 2003, </a:t>
            </a:r>
            <a:r>
              <a:rPr lang="tr-TR" dirty="0" err="1"/>
              <a:t>Gate</a:t>
            </a:r>
            <a:r>
              <a:rPr lang="tr-TR" dirty="0"/>
              <a:t> </a:t>
            </a:r>
            <a:r>
              <a:rPr lang="tr-TR" dirty="0" err="1"/>
              <a:t>Oxide</a:t>
            </a:r>
            <a:r>
              <a:rPr lang="tr-TR" dirty="0"/>
              <a:t> </a:t>
            </a:r>
            <a:r>
              <a:rPr lang="tr-TR" dirty="0" err="1"/>
              <a:t>Breakdown</a:t>
            </a:r>
            <a:r>
              <a:rPr lang="tr-TR" dirty="0"/>
              <a:t>.</a:t>
            </a:r>
          </a:p>
          <a:p>
            <a:pPr marL="0" indent="0">
              <a:buNone/>
            </a:pPr>
            <a:r>
              <a:rPr lang="tr-TR" dirty="0"/>
              <a:t>[4] </a:t>
            </a:r>
            <a:r>
              <a:rPr lang="tr-TR" dirty="0" err="1"/>
              <a:t>Rezaee</a:t>
            </a:r>
            <a:r>
              <a:rPr lang="tr-TR" dirty="0"/>
              <a:t>, L., 2008, </a:t>
            </a:r>
            <a:r>
              <a:rPr lang="tr-TR" dirty="0" err="1"/>
              <a:t>Bimodal</a:t>
            </a:r>
            <a:r>
              <a:rPr lang="tr-TR" dirty="0"/>
              <a:t> </a:t>
            </a:r>
            <a:r>
              <a:rPr lang="tr-TR" dirty="0" err="1"/>
              <a:t>Bimodal</a:t>
            </a:r>
            <a:r>
              <a:rPr lang="tr-TR" dirty="0"/>
              <a:t> </a:t>
            </a:r>
            <a:r>
              <a:rPr lang="tr-TR" dirty="0" err="1"/>
              <a:t>Gate</a:t>
            </a:r>
            <a:r>
              <a:rPr lang="tr-TR" dirty="0"/>
              <a:t> </a:t>
            </a:r>
            <a:r>
              <a:rPr lang="tr-TR" dirty="0" err="1"/>
              <a:t>Oxide</a:t>
            </a:r>
            <a:r>
              <a:rPr lang="tr-TR" dirty="0"/>
              <a:t> </a:t>
            </a:r>
            <a:r>
              <a:rPr lang="tr-TR" dirty="0" err="1"/>
              <a:t>Breakdown</a:t>
            </a:r>
            <a:r>
              <a:rPr lang="tr-TR" dirty="0"/>
              <a:t> </a:t>
            </a:r>
            <a:r>
              <a:rPr lang="tr-TR" dirty="0" err="1"/>
              <a:t>for</a:t>
            </a:r>
            <a:r>
              <a:rPr lang="tr-TR" dirty="0"/>
              <a:t> Sub-100nm</a:t>
            </a:r>
          </a:p>
          <a:p>
            <a:pPr marL="0" indent="0">
              <a:buNone/>
            </a:pPr>
            <a:r>
              <a:rPr lang="tr-TR" dirty="0" err="1"/>
              <a:t>CMOSTechnology</a:t>
            </a:r>
            <a:r>
              <a:rPr lang="tr-TR" dirty="0"/>
              <a:t>, </a:t>
            </a:r>
            <a:r>
              <a:rPr lang="tr-TR" dirty="0" err="1"/>
              <a:t>PhD</a:t>
            </a:r>
            <a:r>
              <a:rPr lang="tr-TR" dirty="0"/>
              <a:t> </a:t>
            </a:r>
            <a:r>
              <a:rPr lang="tr-TR" dirty="0" err="1"/>
              <a:t>Thesis</a:t>
            </a:r>
            <a:r>
              <a:rPr lang="tr-TR" dirty="0"/>
              <a:t>, </a:t>
            </a:r>
            <a:r>
              <a:rPr lang="tr-TR" dirty="0" err="1"/>
              <a:t>University</a:t>
            </a:r>
            <a:r>
              <a:rPr lang="tr-TR" dirty="0"/>
              <a:t> of </a:t>
            </a:r>
            <a:r>
              <a:rPr lang="tr-TR" dirty="0" err="1"/>
              <a:t>Waterloo</a:t>
            </a:r>
            <a:r>
              <a:rPr lang="tr-TR" dirty="0"/>
              <a:t>, </a:t>
            </a:r>
            <a:r>
              <a:rPr lang="tr-TR" dirty="0" err="1"/>
              <a:t>Waterloo</a:t>
            </a:r>
            <a:r>
              <a:rPr lang="tr-TR" dirty="0"/>
              <a:t>,</a:t>
            </a:r>
          </a:p>
          <a:p>
            <a:pPr marL="0" indent="0">
              <a:buNone/>
            </a:pPr>
            <a:r>
              <a:rPr lang="tr-TR" dirty="0" err="1"/>
              <a:t>Ontario</a:t>
            </a:r>
            <a:r>
              <a:rPr lang="tr-TR" dirty="0"/>
              <a:t>, </a:t>
            </a:r>
            <a:r>
              <a:rPr lang="tr-TR" dirty="0" err="1"/>
              <a:t>Canada</a:t>
            </a:r>
            <a:r>
              <a:rPr lang="tr-TR" dirty="0"/>
              <a:t>.</a:t>
            </a:r>
          </a:p>
          <a:p>
            <a:pPr marL="0" indent="0">
              <a:buNone/>
            </a:pPr>
            <a:r>
              <a:rPr lang="tr-TR" dirty="0"/>
              <a:t>[5] </a:t>
            </a:r>
            <a:r>
              <a:rPr lang="tr-TR" dirty="0" err="1"/>
              <a:t>Stathis</a:t>
            </a:r>
            <a:r>
              <a:rPr lang="tr-TR" dirty="0"/>
              <a:t>, J. H., 2002, </a:t>
            </a:r>
            <a:r>
              <a:rPr lang="tr-TR" dirty="0" err="1"/>
              <a:t>Reliability</a:t>
            </a:r>
            <a:r>
              <a:rPr lang="tr-TR" dirty="0"/>
              <a:t> </a:t>
            </a:r>
            <a:r>
              <a:rPr lang="tr-TR" dirty="0" err="1"/>
              <a:t>Limits</a:t>
            </a:r>
            <a:r>
              <a:rPr lang="tr-TR" dirty="0"/>
              <a:t> </a:t>
            </a:r>
            <a:r>
              <a:rPr lang="tr-TR" dirty="0" err="1"/>
              <a:t>for</a:t>
            </a:r>
            <a:r>
              <a:rPr lang="tr-TR" dirty="0"/>
              <a:t> </a:t>
            </a:r>
            <a:r>
              <a:rPr lang="tr-TR" dirty="0" err="1"/>
              <a:t>the</a:t>
            </a:r>
            <a:r>
              <a:rPr lang="tr-TR" dirty="0"/>
              <a:t> </a:t>
            </a:r>
            <a:r>
              <a:rPr lang="tr-TR" dirty="0" err="1"/>
              <a:t>Gate</a:t>
            </a:r>
            <a:r>
              <a:rPr lang="tr-TR" dirty="0"/>
              <a:t> </a:t>
            </a:r>
            <a:r>
              <a:rPr lang="tr-TR" dirty="0" err="1"/>
              <a:t>Insulator</a:t>
            </a:r>
            <a:r>
              <a:rPr lang="tr-TR" dirty="0"/>
              <a:t> in CMOS</a:t>
            </a:r>
          </a:p>
          <a:p>
            <a:pPr marL="0" indent="0">
              <a:buNone/>
            </a:pPr>
            <a:r>
              <a:rPr lang="tr-TR" dirty="0" err="1"/>
              <a:t>Technology</a:t>
            </a:r>
            <a:r>
              <a:rPr lang="tr-TR" dirty="0" smtClean="0"/>
              <a:t>.</a:t>
            </a:r>
            <a:endParaRPr lang="tr-TR" dirty="0"/>
          </a:p>
        </p:txBody>
      </p:sp>
    </p:spTree>
    <p:extLst>
      <p:ext uri="{BB962C8B-B14F-4D97-AF65-F5344CB8AC3E}">
        <p14:creationId xmlns:p14="http://schemas.microsoft.com/office/powerpoint/2010/main" val="2396825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64382" y="2489200"/>
            <a:ext cx="8388138" cy="3676104"/>
          </a:xfrm>
        </p:spPr>
        <p:txBody>
          <a:bodyPr>
            <a:normAutofit fontScale="32500" lnSpcReduction="20000"/>
          </a:bodyPr>
          <a:lstStyle/>
          <a:p>
            <a:pPr marL="0" indent="0">
              <a:buNone/>
            </a:pPr>
            <a:r>
              <a:rPr lang="tr-TR" sz="5200" dirty="0"/>
              <a:t>[6] </a:t>
            </a:r>
            <a:r>
              <a:rPr lang="tr-TR" sz="5200" dirty="0" err="1"/>
              <a:t>Stahlbush</a:t>
            </a:r>
            <a:r>
              <a:rPr lang="tr-TR" sz="5200" dirty="0"/>
              <a:t> R. E., </a:t>
            </a:r>
            <a:r>
              <a:rPr lang="tr-TR" sz="5200" dirty="0" err="1"/>
              <a:t>and</a:t>
            </a:r>
            <a:r>
              <a:rPr lang="tr-TR" sz="5200" dirty="0"/>
              <a:t> </a:t>
            </a:r>
            <a:r>
              <a:rPr lang="tr-TR" sz="5200" dirty="0" err="1"/>
              <a:t>Cartier</a:t>
            </a:r>
            <a:r>
              <a:rPr lang="tr-TR" sz="5200" dirty="0"/>
              <a:t> E. , “</a:t>
            </a:r>
            <a:r>
              <a:rPr lang="tr-TR" sz="5200" dirty="0" err="1"/>
              <a:t>Interface</a:t>
            </a:r>
            <a:r>
              <a:rPr lang="tr-TR" sz="5200" dirty="0"/>
              <a:t> </a:t>
            </a:r>
            <a:r>
              <a:rPr lang="tr-TR" sz="5200" dirty="0" err="1"/>
              <a:t>defect</a:t>
            </a:r>
            <a:r>
              <a:rPr lang="tr-TR" sz="5200" dirty="0"/>
              <a:t> </a:t>
            </a:r>
            <a:r>
              <a:rPr lang="tr-TR" sz="5200" dirty="0" err="1"/>
              <a:t>formation</a:t>
            </a:r>
            <a:r>
              <a:rPr lang="tr-TR" sz="5200" dirty="0"/>
              <a:t> in </a:t>
            </a:r>
            <a:r>
              <a:rPr lang="tr-TR" sz="5200" dirty="0" err="1"/>
              <a:t>MOSFETs</a:t>
            </a:r>
            <a:endParaRPr lang="tr-TR" sz="5200" dirty="0"/>
          </a:p>
          <a:p>
            <a:pPr marL="0" indent="0">
              <a:buNone/>
            </a:pPr>
            <a:r>
              <a:rPr lang="tr-TR" sz="5200" dirty="0" err="1"/>
              <a:t>by</a:t>
            </a:r>
            <a:r>
              <a:rPr lang="tr-TR" sz="5200" dirty="0"/>
              <a:t> </a:t>
            </a:r>
            <a:r>
              <a:rPr lang="tr-TR" sz="5200" dirty="0" err="1"/>
              <a:t>atomic</a:t>
            </a:r>
            <a:r>
              <a:rPr lang="tr-TR" sz="5200" dirty="0"/>
              <a:t> </a:t>
            </a:r>
            <a:r>
              <a:rPr lang="tr-TR" sz="5200" dirty="0" err="1"/>
              <a:t>hydrogen</a:t>
            </a:r>
            <a:r>
              <a:rPr lang="tr-TR" sz="5200" dirty="0"/>
              <a:t> </a:t>
            </a:r>
            <a:r>
              <a:rPr lang="tr-TR" sz="5200" dirty="0" err="1"/>
              <a:t>exposure</a:t>
            </a:r>
            <a:r>
              <a:rPr lang="tr-TR" sz="5200" dirty="0"/>
              <a:t>,” IEEE Trans. </a:t>
            </a:r>
            <a:r>
              <a:rPr lang="tr-TR" sz="5200" dirty="0" err="1"/>
              <a:t>Nucl</a:t>
            </a:r>
            <a:r>
              <a:rPr lang="tr-TR" sz="5200" dirty="0"/>
              <a:t>. </a:t>
            </a:r>
            <a:r>
              <a:rPr lang="tr-TR" sz="5200" dirty="0" err="1"/>
              <a:t>Sci</a:t>
            </a:r>
            <a:r>
              <a:rPr lang="tr-TR" sz="5200" dirty="0"/>
              <a:t>., </a:t>
            </a:r>
            <a:r>
              <a:rPr lang="tr-TR" sz="5200" dirty="0" err="1"/>
              <a:t>vol</a:t>
            </a:r>
            <a:r>
              <a:rPr lang="tr-TR" sz="5200" dirty="0"/>
              <a:t>. 41, </a:t>
            </a:r>
            <a:r>
              <a:rPr lang="tr-TR" sz="5200" dirty="0" err="1"/>
              <a:t>no</a:t>
            </a:r>
            <a:r>
              <a:rPr lang="tr-TR" sz="5200" dirty="0"/>
              <a:t>. 6,</a:t>
            </a:r>
          </a:p>
          <a:p>
            <a:pPr marL="0" indent="0">
              <a:buNone/>
            </a:pPr>
            <a:r>
              <a:rPr lang="tr-TR" sz="5200" dirty="0" err="1"/>
              <a:t>pp</a:t>
            </a:r>
            <a:r>
              <a:rPr lang="tr-TR" sz="5200" dirty="0"/>
              <a:t>. 1844–1853, December1994.</a:t>
            </a:r>
          </a:p>
          <a:p>
            <a:pPr marL="0" indent="0">
              <a:buNone/>
            </a:pPr>
            <a:r>
              <a:rPr lang="tr-TR" sz="5200" dirty="0"/>
              <a:t>[7] E. </a:t>
            </a:r>
            <a:r>
              <a:rPr lang="tr-TR" sz="5200" dirty="0" err="1"/>
              <a:t>Cartier</a:t>
            </a:r>
            <a:r>
              <a:rPr lang="tr-TR" sz="5200" dirty="0"/>
              <a:t>, J. H. </a:t>
            </a:r>
            <a:r>
              <a:rPr lang="tr-TR" sz="5200" dirty="0" err="1"/>
              <a:t>Stathis</a:t>
            </a:r>
            <a:r>
              <a:rPr lang="tr-TR" sz="5200" dirty="0"/>
              <a:t>, </a:t>
            </a:r>
            <a:r>
              <a:rPr lang="tr-TR" sz="5200" dirty="0" err="1"/>
              <a:t>and</a:t>
            </a:r>
            <a:r>
              <a:rPr lang="tr-TR" sz="5200" dirty="0"/>
              <a:t> D. A. Buchanan, “</a:t>
            </a:r>
            <a:r>
              <a:rPr lang="tr-TR" sz="5200" dirty="0" err="1"/>
              <a:t>Passivation</a:t>
            </a:r>
            <a:r>
              <a:rPr lang="tr-TR" sz="5200" dirty="0"/>
              <a:t> </a:t>
            </a:r>
            <a:r>
              <a:rPr lang="tr-TR" sz="5200" dirty="0" err="1"/>
              <a:t>and</a:t>
            </a:r>
            <a:endParaRPr lang="tr-TR" sz="5200" dirty="0"/>
          </a:p>
          <a:p>
            <a:pPr marL="0" indent="0">
              <a:buNone/>
            </a:pPr>
            <a:r>
              <a:rPr lang="tr-TR" sz="5200" dirty="0" err="1"/>
              <a:t>depassivation</a:t>
            </a:r>
            <a:r>
              <a:rPr lang="tr-TR" sz="5200" dirty="0"/>
              <a:t> of </a:t>
            </a:r>
            <a:r>
              <a:rPr lang="tr-TR" sz="5200" dirty="0" err="1"/>
              <a:t>silicon</a:t>
            </a:r>
            <a:r>
              <a:rPr lang="tr-TR" sz="5200" dirty="0"/>
              <a:t> </a:t>
            </a:r>
            <a:r>
              <a:rPr lang="tr-TR" sz="5200" dirty="0" err="1"/>
              <a:t>dangling</a:t>
            </a:r>
            <a:r>
              <a:rPr lang="tr-TR" sz="5200" dirty="0"/>
              <a:t> </a:t>
            </a:r>
            <a:r>
              <a:rPr lang="tr-TR" sz="5200" dirty="0" err="1"/>
              <a:t>bonds</a:t>
            </a:r>
            <a:r>
              <a:rPr lang="tr-TR" sz="5200" dirty="0"/>
              <a:t> at </a:t>
            </a:r>
            <a:r>
              <a:rPr lang="tr-TR" sz="5200" dirty="0" err="1"/>
              <a:t>the</a:t>
            </a:r>
            <a:r>
              <a:rPr lang="tr-TR" sz="5200" dirty="0"/>
              <a:t> Si/SiO2 </a:t>
            </a:r>
            <a:r>
              <a:rPr lang="tr-TR" sz="5200" dirty="0" err="1"/>
              <a:t>interface</a:t>
            </a:r>
            <a:r>
              <a:rPr lang="tr-TR" sz="5200" dirty="0"/>
              <a:t> </a:t>
            </a:r>
            <a:r>
              <a:rPr lang="tr-TR" sz="5200" dirty="0" err="1"/>
              <a:t>by</a:t>
            </a:r>
            <a:endParaRPr lang="tr-TR" sz="5200" dirty="0"/>
          </a:p>
          <a:p>
            <a:pPr marL="0" indent="0">
              <a:buNone/>
            </a:pPr>
            <a:r>
              <a:rPr lang="tr-TR" sz="5200" dirty="0" err="1"/>
              <a:t>atomic</a:t>
            </a:r>
            <a:r>
              <a:rPr lang="tr-TR" sz="5200" dirty="0"/>
              <a:t> </a:t>
            </a:r>
            <a:r>
              <a:rPr lang="tr-TR" sz="5200" dirty="0" err="1"/>
              <a:t>hydrogen</a:t>
            </a:r>
            <a:r>
              <a:rPr lang="tr-TR" sz="5200" dirty="0"/>
              <a:t>,” </a:t>
            </a:r>
            <a:r>
              <a:rPr lang="tr-TR" sz="5200" dirty="0" err="1"/>
              <a:t>Appl</a:t>
            </a:r>
            <a:r>
              <a:rPr lang="tr-TR" sz="5200" dirty="0"/>
              <a:t>. </a:t>
            </a:r>
            <a:r>
              <a:rPr lang="tr-TR" sz="5200" dirty="0" err="1"/>
              <a:t>Phys.Lett</a:t>
            </a:r>
            <a:r>
              <a:rPr lang="tr-TR" sz="5200" dirty="0"/>
              <a:t>., </a:t>
            </a:r>
            <a:r>
              <a:rPr lang="tr-TR" sz="5200" dirty="0" err="1"/>
              <a:t>vol</a:t>
            </a:r>
            <a:r>
              <a:rPr lang="tr-TR" sz="5200" dirty="0"/>
              <a:t>. 63, </a:t>
            </a:r>
            <a:r>
              <a:rPr lang="tr-TR" sz="5200" dirty="0" err="1"/>
              <a:t>no</a:t>
            </a:r>
            <a:r>
              <a:rPr lang="tr-TR" sz="5200" dirty="0"/>
              <a:t>. 11, </a:t>
            </a:r>
            <a:r>
              <a:rPr lang="tr-TR" sz="5200" dirty="0" err="1"/>
              <a:t>pp</a:t>
            </a:r>
            <a:r>
              <a:rPr lang="tr-TR" sz="5200" dirty="0"/>
              <a:t>. 1510–1512,</a:t>
            </a:r>
          </a:p>
          <a:p>
            <a:pPr marL="0" indent="0">
              <a:buNone/>
            </a:pPr>
            <a:r>
              <a:rPr lang="tr-TR" sz="5200" dirty="0" err="1"/>
              <a:t>September</a:t>
            </a:r>
            <a:r>
              <a:rPr lang="tr-TR" sz="5200" dirty="0"/>
              <a:t> 1993.</a:t>
            </a:r>
          </a:p>
          <a:p>
            <a:pPr marL="0" indent="0">
              <a:buNone/>
            </a:pPr>
            <a:r>
              <a:rPr lang="tr-TR" sz="5200" dirty="0"/>
              <a:t>[8] </a:t>
            </a:r>
            <a:r>
              <a:rPr lang="tr-TR" sz="5200" dirty="0" err="1"/>
              <a:t>Degraeve</a:t>
            </a:r>
            <a:r>
              <a:rPr lang="tr-TR" sz="5200" dirty="0"/>
              <a:t>, R., </a:t>
            </a:r>
            <a:r>
              <a:rPr lang="tr-TR" sz="5200" dirty="0" err="1"/>
              <a:t>Kaczer</a:t>
            </a:r>
            <a:r>
              <a:rPr lang="tr-TR" sz="5200" dirty="0"/>
              <a:t>, B., </a:t>
            </a:r>
            <a:r>
              <a:rPr lang="tr-TR" sz="5200" dirty="0" err="1"/>
              <a:t>and</a:t>
            </a:r>
            <a:r>
              <a:rPr lang="tr-TR" sz="5200" dirty="0"/>
              <a:t> </a:t>
            </a:r>
            <a:r>
              <a:rPr lang="tr-TR" sz="5200" dirty="0" err="1"/>
              <a:t>Groeseneken</a:t>
            </a:r>
            <a:r>
              <a:rPr lang="tr-TR" sz="5200" dirty="0"/>
              <a:t>, G., “</a:t>
            </a:r>
            <a:r>
              <a:rPr lang="tr-TR" sz="5200" dirty="0" err="1"/>
              <a:t>Degradation</a:t>
            </a:r>
            <a:r>
              <a:rPr lang="tr-TR" sz="5200" dirty="0"/>
              <a:t> </a:t>
            </a:r>
            <a:r>
              <a:rPr lang="tr-TR" sz="5200" dirty="0" err="1"/>
              <a:t>and</a:t>
            </a:r>
            <a:endParaRPr lang="tr-TR" sz="5200" dirty="0"/>
          </a:p>
          <a:p>
            <a:pPr marL="0" indent="0">
              <a:buNone/>
            </a:pPr>
            <a:r>
              <a:rPr lang="tr-TR" sz="5200" dirty="0" err="1"/>
              <a:t>breakdown</a:t>
            </a:r>
            <a:r>
              <a:rPr lang="tr-TR" sz="5200" dirty="0"/>
              <a:t> in </a:t>
            </a:r>
            <a:r>
              <a:rPr lang="tr-TR" sz="5200" dirty="0" err="1"/>
              <a:t>thin</a:t>
            </a:r>
            <a:r>
              <a:rPr lang="tr-TR" sz="5200" dirty="0"/>
              <a:t> </a:t>
            </a:r>
            <a:r>
              <a:rPr lang="tr-TR" sz="5200" dirty="0" err="1"/>
              <a:t>oxide</a:t>
            </a:r>
            <a:r>
              <a:rPr lang="tr-TR" sz="5200" dirty="0"/>
              <a:t> </a:t>
            </a:r>
            <a:r>
              <a:rPr lang="tr-TR" sz="5200" dirty="0" err="1"/>
              <a:t>layers</a:t>
            </a:r>
            <a:r>
              <a:rPr lang="tr-TR" sz="5200" dirty="0"/>
              <a:t>: </a:t>
            </a:r>
            <a:r>
              <a:rPr lang="tr-TR" sz="5200" dirty="0" err="1"/>
              <a:t>mechanisms</a:t>
            </a:r>
            <a:r>
              <a:rPr lang="tr-TR" sz="5200" dirty="0"/>
              <a:t>, </a:t>
            </a:r>
            <a:r>
              <a:rPr lang="tr-TR" sz="5200" dirty="0" err="1"/>
              <a:t>models</a:t>
            </a:r>
            <a:r>
              <a:rPr lang="tr-TR" sz="5200" dirty="0"/>
              <a:t> </a:t>
            </a:r>
            <a:r>
              <a:rPr lang="tr-TR" sz="5200" dirty="0" err="1"/>
              <a:t>and</a:t>
            </a:r>
            <a:r>
              <a:rPr lang="tr-TR" sz="5200" dirty="0"/>
              <a:t> </a:t>
            </a:r>
            <a:r>
              <a:rPr lang="tr-TR" sz="5200" dirty="0" err="1"/>
              <a:t>reliability</a:t>
            </a:r>
            <a:endParaRPr lang="tr-TR" sz="5200" dirty="0"/>
          </a:p>
          <a:p>
            <a:pPr marL="0" indent="0">
              <a:buNone/>
            </a:pPr>
            <a:r>
              <a:rPr lang="tr-TR" sz="5200" dirty="0" err="1"/>
              <a:t>prediction</a:t>
            </a:r>
            <a:r>
              <a:rPr lang="tr-TR" sz="5200" dirty="0"/>
              <a:t>,” </a:t>
            </a:r>
            <a:r>
              <a:rPr lang="tr-TR" sz="5200" dirty="0" err="1"/>
              <a:t>Microelectron</a:t>
            </a:r>
            <a:r>
              <a:rPr lang="tr-TR" sz="5200" dirty="0"/>
              <a:t>. </a:t>
            </a:r>
            <a:r>
              <a:rPr lang="tr-TR" sz="5200" dirty="0" err="1"/>
              <a:t>Reliab</a:t>
            </a:r>
            <a:r>
              <a:rPr lang="tr-TR" sz="5200" dirty="0"/>
              <a:t>., </a:t>
            </a:r>
            <a:r>
              <a:rPr lang="tr-TR" sz="5200" dirty="0" err="1"/>
              <a:t>vol</a:t>
            </a:r>
            <a:r>
              <a:rPr lang="tr-TR" sz="5200" dirty="0"/>
              <a:t>. 39, </a:t>
            </a:r>
            <a:r>
              <a:rPr lang="tr-TR" sz="5200" dirty="0" err="1"/>
              <a:t>no</a:t>
            </a:r>
            <a:r>
              <a:rPr lang="tr-TR" sz="5200" dirty="0"/>
              <a:t>. 10, </a:t>
            </a:r>
            <a:r>
              <a:rPr lang="tr-TR" sz="5200" dirty="0" err="1"/>
              <a:t>pp</a:t>
            </a:r>
            <a:r>
              <a:rPr lang="tr-TR" sz="5200" dirty="0"/>
              <a:t>. 1445–1460,</a:t>
            </a:r>
          </a:p>
          <a:p>
            <a:pPr marL="0" indent="0">
              <a:buNone/>
            </a:pPr>
            <a:r>
              <a:rPr lang="tr-TR" sz="5200" dirty="0" err="1"/>
              <a:t>October</a:t>
            </a:r>
            <a:r>
              <a:rPr lang="tr-TR" sz="5200" dirty="0"/>
              <a:t> 1999.</a:t>
            </a:r>
          </a:p>
          <a:p>
            <a:endParaRPr lang="tr-TR" dirty="0"/>
          </a:p>
        </p:txBody>
      </p:sp>
    </p:spTree>
    <p:extLst>
      <p:ext uri="{BB962C8B-B14F-4D97-AF65-F5344CB8AC3E}">
        <p14:creationId xmlns:p14="http://schemas.microsoft.com/office/powerpoint/2010/main" val="407247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Giriş</a:t>
            </a:r>
            <a:endParaRPr lang="tr-TR" dirty="0"/>
          </a:p>
        </p:txBody>
      </p:sp>
      <p:pic>
        <p:nvPicPr>
          <p:cNvPr id="4" name="İçerik Yer Tutucusu 3" descr="Ekran Alıntısı cop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7832" y="1528193"/>
            <a:ext cx="4264408" cy="2188839"/>
          </a:xfrm>
          <a:prstGeom prst="rect">
            <a:avLst/>
          </a:prstGeom>
          <a:noFill/>
          <a:ln>
            <a:noFill/>
          </a:ln>
        </p:spPr>
      </p:pic>
      <p:sp>
        <p:nvSpPr>
          <p:cNvPr id="3" name="Metin kutusu 2"/>
          <p:cNvSpPr txBox="1"/>
          <p:nvPr/>
        </p:nvSpPr>
        <p:spPr>
          <a:xfrm>
            <a:off x="827584" y="4005064"/>
            <a:ext cx="7128792" cy="1754326"/>
          </a:xfrm>
          <a:prstGeom prst="rect">
            <a:avLst/>
          </a:prstGeom>
          <a:noFill/>
        </p:spPr>
        <p:txBody>
          <a:bodyPr wrap="square" rtlCol="0">
            <a:spAutoFit/>
          </a:bodyPr>
          <a:lstStyle/>
          <a:p>
            <a:pPr marL="285750" indent="-285750">
              <a:buFont typeface="Arial" pitchFamily="34" charset="0"/>
              <a:buChar char="•"/>
            </a:pPr>
            <a:r>
              <a:rPr lang="tr-TR" dirty="0" smtClean="0"/>
              <a:t>CMOS  </a:t>
            </a:r>
            <a:r>
              <a:rPr lang="tr-TR" dirty="0" err="1" smtClean="0"/>
              <a:t>Tranzistörün</a:t>
            </a:r>
            <a:r>
              <a:rPr lang="tr-TR" dirty="0"/>
              <a:t> </a:t>
            </a:r>
            <a:r>
              <a:rPr lang="tr-TR" dirty="0" smtClean="0"/>
              <a:t>genel yapısı</a:t>
            </a:r>
          </a:p>
          <a:p>
            <a:pPr marL="285750" indent="-285750">
              <a:buFont typeface="Arial" pitchFamily="34" charset="0"/>
              <a:buChar char="•"/>
            </a:pPr>
            <a:r>
              <a:rPr lang="tr-TR" dirty="0" smtClean="0"/>
              <a:t>Geçit Oksidinin </a:t>
            </a:r>
            <a:r>
              <a:rPr lang="tr-TR" dirty="0" err="1" smtClean="0"/>
              <a:t>Yalıtkanlığını</a:t>
            </a:r>
            <a:r>
              <a:rPr lang="tr-TR" dirty="0" smtClean="0"/>
              <a:t> kaybederek , üzerinde iletken bir yol oluşması</a:t>
            </a:r>
          </a:p>
          <a:p>
            <a:pPr marL="285750" indent="-285750">
              <a:buFont typeface="Arial" pitchFamily="34" charset="0"/>
              <a:buChar char="•"/>
            </a:pPr>
            <a:r>
              <a:rPr lang="tr-TR" dirty="0" smtClean="0"/>
              <a:t>Neden Önemli?</a:t>
            </a:r>
          </a:p>
          <a:p>
            <a:pPr marL="285750" indent="-285750">
              <a:buFont typeface="Arial" pitchFamily="34" charset="0"/>
              <a:buChar char="•"/>
            </a:pPr>
            <a:r>
              <a:rPr lang="tr-TR" dirty="0" smtClean="0"/>
              <a:t>Kestirimi için neler yapılabilir?</a:t>
            </a:r>
          </a:p>
          <a:p>
            <a:pPr marL="285750" indent="-285750">
              <a:buFont typeface="Arial" pitchFamily="34" charset="0"/>
              <a:buChar char="•"/>
            </a:pPr>
            <a:r>
              <a:rPr lang="tr-TR" dirty="0" smtClean="0"/>
              <a:t>Projenin Getirileri?</a:t>
            </a:r>
          </a:p>
        </p:txBody>
      </p:sp>
    </p:spTree>
    <p:extLst>
      <p:ext uri="{BB962C8B-B14F-4D97-AF65-F5344CB8AC3E}">
        <p14:creationId xmlns:p14="http://schemas.microsoft.com/office/powerpoint/2010/main" val="3247416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marL="0" indent="0">
              <a:buNone/>
            </a:pPr>
            <a:r>
              <a:rPr lang="tr-TR" dirty="0"/>
              <a:t>[9] </a:t>
            </a:r>
            <a:r>
              <a:rPr lang="tr-TR" dirty="0" err="1"/>
              <a:t>Suehle</a:t>
            </a:r>
            <a:r>
              <a:rPr lang="tr-TR" dirty="0"/>
              <a:t>, J. S., “</a:t>
            </a:r>
            <a:r>
              <a:rPr lang="tr-TR" dirty="0" err="1"/>
              <a:t>Ultrathin</a:t>
            </a:r>
            <a:r>
              <a:rPr lang="tr-TR" dirty="0"/>
              <a:t> </a:t>
            </a:r>
            <a:r>
              <a:rPr lang="tr-TR" dirty="0" err="1"/>
              <a:t>gate</a:t>
            </a:r>
            <a:r>
              <a:rPr lang="tr-TR" dirty="0"/>
              <a:t> </a:t>
            </a:r>
            <a:r>
              <a:rPr lang="tr-TR" dirty="0" err="1"/>
              <a:t>oxide</a:t>
            </a:r>
            <a:r>
              <a:rPr lang="tr-TR" dirty="0"/>
              <a:t> </a:t>
            </a:r>
            <a:r>
              <a:rPr lang="tr-TR" dirty="0" err="1"/>
              <a:t>reliability</a:t>
            </a:r>
            <a:r>
              <a:rPr lang="tr-TR" dirty="0"/>
              <a:t>: </a:t>
            </a:r>
            <a:r>
              <a:rPr lang="tr-TR" dirty="0" err="1"/>
              <a:t>Physical</a:t>
            </a:r>
            <a:r>
              <a:rPr lang="tr-TR" dirty="0"/>
              <a:t> </a:t>
            </a:r>
            <a:r>
              <a:rPr lang="tr-TR" dirty="0" err="1"/>
              <a:t>models</a:t>
            </a:r>
            <a:r>
              <a:rPr lang="tr-TR" dirty="0"/>
              <a:t>, </a:t>
            </a:r>
            <a:r>
              <a:rPr lang="tr-TR" dirty="0" err="1"/>
              <a:t>statistics</a:t>
            </a:r>
            <a:r>
              <a:rPr lang="tr-TR" dirty="0"/>
              <a:t>,</a:t>
            </a:r>
          </a:p>
          <a:p>
            <a:pPr marL="0" indent="0">
              <a:buNone/>
            </a:pPr>
            <a:r>
              <a:rPr lang="tr-TR" dirty="0" err="1"/>
              <a:t>and</a:t>
            </a:r>
            <a:r>
              <a:rPr lang="tr-TR" dirty="0"/>
              <a:t> </a:t>
            </a:r>
            <a:r>
              <a:rPr lang="tr-TR" dirty="0" err="1"/>
              <a:t>characterization</a:t>
            </a:r>
            <a:r>
              <a:rPr lang="tr-TR" dirty="0"/>
              <a:t>,” IEEE Trans. </a:t>
            </a:r>
            <a:r>
              <a:rPr lang="tr-TR" dirty="0" err="1"/>
              <a:t>Electron</a:t>
            </a:r>
            <a:r>
              <a:rPr lang="tr-TR" dirty="0"/>
              <a:t>. </a:t>
            </a:r>
            <a:r>
              <a:rPr lang="tr-TR" dirty="0" err="1"/>
              <a:t>Devices</a:t>
            </a:r>
            <a:r>
              <a:rPr lang="tr-TR" dirty="0"/>
              <a:t>, </a:t>
            </a:r>
            <a:r>
              <a:rPr lang="tr-TR" dirty="0" err="1"/>
              <a:t>vol</a:t>
            </a:r>
            <a:r>
              <a:rPr lang="tr-TR" dirty="0"/>
              <a:t>. 49, </a:t>
            </a:r>
            <a:r>
              <a:rPr lang="tr-TR" dirty="0" err="1"/>
              <a:t>no</a:t>
            </a:r>
            <a:r>
              <a:rPr lang="tr-TR" dirty="0"/>
              <a:t>. 6,</a:t>
            </a:r>
          </a:p>
          <a:p>
            <a:pPr marL="0" indent="0">
              <a:buNone/>
            </a:pPr>
            <a:r>
              <a:rPr lang="tr-TR" dirty="0" err="1"/>
              <a:t>pp</a:t>
            </a:r>
            <a:r>
              <a:rPr lang="tr-TR" dirty="0"/>
              <a:t>. 958–971, </a:t>
            </a:r>
            <a:r>
              <a:rPr lang="tr-TR" dirty="0" err="1"/>
              <a:t>June</a:t>
            </a:r>
            <a:r>
              <a:rPr lang="tr-TR" dirty="0"/>
              <a:t> 2002.</a:t>
            </a:r>
          </a:p>
          <a:p>
            <a:pPr marL="0" indent="0">
              <a:buNone/>
            </a:pPr>
            <a:r>
              <a:rPr lang="tr-TR" dirty="0"/>
              <a:t>[10] </a:t>
            </a:r>
            <a:r>
              <a:rPr lang="tr-TR" dirty="0" err="1"/>
              <a:t>Wu</a:t>
            </a:r>
            <a:r>
              <a:rPr lang="tr-TR" dirty="0"/>
              <a:t>, E. Y. </a:t>
            </a:r>
            <a:r>
              <a:rPr lang="tr-TR" dirty="0" err="1"/>
              <a:t>Vollertsen</a:t>
            </a:r>
            <a:r>
              <a:rPr lang="tr-TR" dirty="0"/>
              <a:t> R. P., </a:t>
            </a:r>
            <a:r>
              <a:rPr lang="tr-TR" dirty="0" err="1"/>
              <a:t>and</a:t>
            </a:r>
            <a:r>
              <a:rPr lang="tr-TR" dirty="0"/>
              <a:t> </a:t>
            </a:r>
            <a:r>
              <a:rPr lang="tr-TR" dirty="0" err="1"/>
              <a:t>Lai</a:t>
            </a:r>
            <a:r>
              <a:rPr lang="tr-TR" dirty="0"/>
              <a:t>, W., “On </a:t>
            </a:r>
            <a:r>
              <a:rPr lang="tr-TR" dirty="0" err="1"/>
              <a:t>the</a:t>
            </a:r>
            <a:r>
              <a:rPr lang="tr-TR" dirty="0"/>
              <a:t> </a:t>
            </a:r>
            <a:r>
              <a:rPr lang="tr-TR" dirty="0" err="1"/>
              <a:t>weibull</a:t>
            </a:r>
            <a:r>
              <a:rPr lang="tr-TR" dirty="0"/>
              <a:t> </a:t>
            </a:r>
            <a:r>
              <a:rPr lang="tr-TR" dirty="0" err="1"/>
              <a:t>shape</a:t>
            </a:r>
            <a:r>
              <a:rPr lang="tr-TR" dirty="0"/>
              <a:t> </a:t>
            </a:r>
            <a:r>
              <a:rPr lang="tr-TR" dirty="0" err="1"/>
              <a:t>factor</a:t>
            </a:r>
            <a:r>
              <a:rPr lang="tr-TR" dirty="0"/>
              <a:t> of</a:t>
            </a:r>
          </a:p>
          <a:p>
            <a:pPr marL="0" indent="0">
              <a:buNone/>
            </a:pPr>
            <a:r>
              <a:rPr lang="tr-TR" dirty="0" err="1"/>
              <a:t>intrinsicbreakdown</a:t>
            </a:r>
            <a:r>
              <a:rPr lang="tr-TR" dirty="0"/>
              <a:t> of </a:t>
            </a:r>
            <a:r>
              <a:rPr lang="tr-TR" dirty="0" err="1"/>
              <a:t>dielectric</a:t>
            </a:r>
            <a:r>
              <a:rPr lang="tr-TR" dirty="0"/>
              <a:t> </a:t>
            </a:r>
            <a:r>
              <a:rPr lang="tr-TR" dirty="0" err="1"/>
              <a:t>films</a:t>
            </a:r>
            <a:r>
              <a:rPr lang="tr-TR" dirty="0"/>
              <a:t> </a:t>
            </a:r>
            <a:r>
              <a:rPr lang="tr-TR" dirty="0" err="1"/>
              <a:t>and</a:t>
            </a:r>
            <a:r>
              <a:rPr lang="tr-TR" dirty="0"/>
              <a:t> </a:t>
            </a:r>
            <a:r>
              <a:rPr lang="tr-TR" dirty="0" err="1"/>
              <a:t>its</a:t>
            </a:r>
            <a:r>
              <a:rPr lang="tr-TR" dirty="0"/>
              <a:t> </a:t>
            </a:r>
            <a:r>
              <a:rPr lang="tr-TR" dirty="0" err="1"/>
              <a:t>accurate</a:t>
            </a:r>
            <a:r>
              <a:rPr lang="tr-TR" dirty="0"/>
              <a:t> </a:t>
            </a:r>
            <a:r>
              <a:rPr lang="tr-TR" dirty="0" err="1"/>
              <a:t>experimental</a:t>
            </a:r>
            <a:endParaRPr lang="tr-TR" dirty="0"/>
          </a:p>
          <a:p>
            <a:pPr marL="0" indent="0">
              <a:buNone/>
            </a:pPr>
            <a:r>
              <a:rPr lang="tr-TR" dirty="0" err="1"/>
              <a:t>determination</a:t>
            </a:r>
            <a:r>
              <a:rPr lang="tr-TR" dirty="0"/>
              <a:t>. </a:t>
            </a:r>
            <a:r>
              <a:rPr lang="tr-TR" dirty="0" err="1"/>
              <a:t>Part</a:t>
            </a:r>
            <a:r>
              <a:rPr lang="tr-TR" dirty="0"/>
              <a:t> </a:t>
            </a:r>
            <a:r>
              <a:rPr lang="tr-TR" dirty="0" err="1"/>
              <a:t>II:Experimental</a:t>
            </a:r>
            <a:r>
              <a:rPr lang="tr-TR" dirty="0"/>
              <a:t> </a:t>
            </a:r>
            <a:r>
              <a:rPr lang="tr-TR" dirty="0" err="1"/>
              <a:t>results</a:t>
            </a:r>
            <a:r>
              <a:rPr lang="tr-TR" dirty="0"/>
              <a:t> </a:t>
            </a:r>
            <a:r>
              <a:rPr lang="tr-TR" dirty="0" err="1"/>
              <a:t>and</a:t>
            </a:r>
            <a:r>
              <a:rPr lang="tr-TR" dirty="0"/>
              <a:t> </a:t>
            </a:r>
            <a:r>
              <a:rPr lang="tr-TR" dirty="0" err="1"/>
              <a:t>the</a:t>
            </a:r>
            <a:r>
              <a:rPr lang="tr-TR" dirty="0"/>
              <a:t> </a:t>
            </a:r>
            <a:r>
              <a:rPr lang="tr-TR" dirty="0" err="1"/>
              <a:t>effects</a:t>
            </a:r>
            <a:r>
              <a:rPr lang="tr-TR" dirty="0"/>
              <a:t> of </a:t>
            </a:r>
            <a:r>
              <a:rPr lang="tr-TR" dirty="0" err="1"/>
              <a:t>stress</a:t>
            </a:r>
            <a:endParaRPr lang="tr-TR" dirty="0"/>
          </a:p>
          <a:p>
            <a:pPr marL="0" indent="0">
              <a:buNone/>
            </a:pPr>
            <a:r>
              <a:rPr lang="tr-TR" dirty="0" err="1"/>
              <a:t>conditions</a:t>
            </a:r>
            <a:r>
              <a:rPr lang="tr-TR" dirty="0"/>
              <a:t>,” IEEE Trans. </a:t>
            </a:r>
            <a:r>
              <a:rPr lang="tr-TR" dirty="0" err="1"/>
              <a:t>Electron.Devices</a:t>
            </a:r>
            <a:r>
              <a:rPr lang="tr-TR" dirty="0"/>
              <a:t>, </a:t>
            </a:r>
            <a:r>
              <a:rPr lang="tr-TR" dirty="0" err="1"/>
              <a:t>vol</a:t>
            </a:r>
            <a:r>
              <a:rPr lang="tr-TR" dirty="0"/>
              <a:t>. 49, </a:t>
            </a:r>
            <a:r>
              <a:rPr lang="tr-TR" dirty="0" err="1"/>
              <a:t>no</a:t>
            </a:r>
            <a:r>
              <a:rPr lang="tr-TR" dirty="0"/>
              <a:t>. 12, </a:t>
            </a:r>
            <a:r>
              <a:rPr lang="tr-TR" dirty="0" err="1"/>
              <a:t>pp</a:t>
            </a:r>
            <a:r>
              <a:rPr lang="tr-TR" dirty="0"/>
              <a:t>. 2141 –</a:t>
            </a:r>
          </a:p>
          <a:p>
            <a:pPr marL="0" indent="0">
              <a:buNone/>
            </a:pPr>
            <a:r>
              <a:rPr lang="tr-TR" dirty="0"/>
              <a:t>2150, </a:t>
            </a:r>
            <a:r>
              <a:rPr lang="tr-TR" dirty="0" err="1"/>
              <a:t>December</a:t>
            </a:r>
            <a:r>
              <a:rPr lang="tr-TR" dirty="0"/>
              <a:t> 2002.</a:t>
            </a:r>
          </a:p>
          <a:p>
            <a:endParaRPr lang="tr-TR" dirty="0"/>
          </a:p>
        </p:txBody>
      </p:sp>
    </p:spTree>
    <p:extLst>
      <p:ext uri="{BB962C8B-B14F-4D97-AF65-F5344CB8AC3E}">
        <p14:creationId xmlns:p14="http://schemas.microsoft.com/office/powerpoint/2010/main" val="167759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buNone/>
            </a:pPr>
            <a:endParaRPr lang="tr-TR" sz="7200" dirty="0" smtClean="0"/>
          </a:p>
          <a:p>
            <a:pPr marL="0" indent="0">
              <a:buNone/>
            </a:pPr>
            <a:r>
              <a:rPr lang="tr-TR" sz="7200" dirty="0" smtClean="0">
                <a:latin typeface="Monotype Corsiva" pitchFamily="66" charset="0"/>
              </a:rPr>
              <a:t>   TEŞEKKÜRLER</a:t>
            </a:r>
            <a:endParaRPr lang="tr-TR" sz="7200" dirty="0">
              <a:latin typeface="Monotype Corsiva" pitchFamily="66" charset="0"/>
            </a:endParaRPr>
          </a:p>
        </p:txBody>
      </p:sp>
    </p:spTree>
    <p:extLst>
      <p:ext uri="{BB962C8B-B14F-4D97-AF65-F5344CB8AC3E}">
        <p14:creationId xmlns:p14="http://schemas.microsoft.com/office/powerpoint/2010/main" val="753543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Pörkülasyon Teorisi</a:t>
            </a:r>
            <a:endParaRPr lang="tr-TR" dirty="0"/>
          </a:p>
        </p:txBody>
      </p:sp>
      <p:pic>
        <p:nvPicPr>
          <p:cNvPr id="4" name="Picture 3" descr="C:\Users\Hasan Avcı\Downloads\Manual_coffee_preperati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556791"/>
            <a:ext cx="3096344" cy="27999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suthatti.com/HABERLER/resimler/13102011/haber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556792"/>
            <a:ext cx="3584462"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755576" y="4869160"/>
            <a:ext cx="6968838" cy="1200329"/>
          </a:xfrm>
          <a:prstGeom prst="rect">
            <a:avLst/>
          </a:prstGeom>
          <a:noFill/>
        </p:spPr>
        <p:txBody>
          <a:bodyPr wrap="square" rtlCol="0">
            <a:spAutoFit/>
          </a:bodyPr>
          <a:lstStyle/>
          <a:p>
            <a:pPr marL="285750" indent="-285750">
              <a:buFont typeface="Arial" pitchFamily="34" charset="0"/>
              <a:buChar char="•"/>
            </a:pPr>
            <a:r>
              <a:rPr lang="tr-TR" dirty="0" smtClean="0"/>
              <a:t>Sızma ne zaman gerçekleşir?</a:t>
            </a:r>
          </a:p>
          <a:p>
            <a:pPr marL="285750" indent="-285750">
              <a:buFont typeface="Arial" pitchFamily="34" charset="0"/>
              <a:buChar char="•"/>
            </a:pPr>
            <a:r>
              <a:rPr lang="tr-TR" dirty="0" smtClean="0"/>
              <a:t>Sistemde Faz Değişimi </a:t>
            </a:r>
          </a:p>
          <a:p>
            <a:pPr marL="285750" indent="-285750">
              <a:buFont typeface="Arial" pitchFamily="34" charset="0"/>
              <a:buChar char="•"/>
            </a:pPr>
            <a:r>
              <a:rPr lang="tr-TR" dirty="0" smtClean="0"/>
              <a:t>Pörkülasyon Eşiği </a:t>
            </a:r>
          </a:p>
          <a:p>
            <a:pPr marL="285750" indent="-285750">
              <a:buFont typeface="Arial" pitchFamily="34" charset="0"/>
              <a:buChar char="•"/>
            </a:pPr>
            <a:endParaRPr lang="tr-TR" dirty="0" smtClean="0"/>
          </a:p>
        </p:txBody>
      </p:sp>
    </p:spTree>
    <p:extLst>
      <p:ext uri="{BB962C8B-B14F-4D97-AF65-F5344CB8AC3E}">
        <p14:creationId xmlns:p14="http://schemas.microsoft.com/office/powerpoint/2010/main" val="1598498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Pörkülasyon</a:t>
            </a:r>
            <a:endParaRPr lang="tr-TR" dirty="0"/>
          </a:p>
        </p:txBody>
      </p:sp>
      <p:sp>
        <p:nvSpPr>
          <p:cNvPr id="3" name="İçerik Yer Tutucusu 2"/>
          <p:cNvSpPr>
            <a:spLocks noGrp="1"/>
          </p:cNvSpPr>
          <p:nvPr>
            <p:ph idx="1"/>
          </p:nvPr>
        </p:nvSpPr>
        <p:spPr/>
        <p:txBody>
          <a:bodyPr/>
          <a:lstStyle/>
          <a:p>
            <a:r>
              <a:rPr lang="tr-TR" dirty="0"/>
              <a:t>Pörkülasyon teorisi bir yapıda meydana gelecek birbirinden bağımsız çok </a:t>
            </a:r>
            <a:r>
              <a:rPr lang="tr-TR" dirty="0" smtClean="0"/>
              <a:t>sayıdaki küçük </a:t>
            </a:r>
            <a:r>
              <a:rPr lang="tr-TR" dirty="0"/>
              <a:t>değişimlerin yapının tamamındaki etkisini modellemek amacıyla </a:t>
            </a:r>
            <a:r>
              <a:rPr lang="tr-TR" dirty="0" smtClean="0"/>
              <a:t>kullanılan matematiksel </a:t>
            </a:r>
            <a:r>
              <a:rPr lang="tr-TR" dirty="0"/>
              <a:t>bir teoridir. Bu teoriye göre bulunacak bir eşik değerden </a:t>
            </a:r>
            <a:r>
              <a:rPr lang="tr-TR" dirty="0" smtClean="0"/>
              <a:t>sonra sistemde </a:t>
            </a:r>
            <a:r>
              <a:rPr lang="tr-TR" dirty="0"/>
              <a:t>faz değişimi(</a:t>
            </a:r>
            <a:r>
              <a:rPr lang="tr-TR" dirty="0" err="1"/>
              <a:t>phase</a:t>
            </a:r>
            <a:r>
              <a:rPr lang="tr-TR" dirty="0"/>
              <a:t> </a:t>
            </a:r>
            <a:r>
              <a:rPr lang="tr-TR" dirty="0" err="1"/>
              <a:t>transition</a:t>
            </a:r>
            <a:r>
              <a:rPr lang="tr-TR" dirty="0"/>
              <a:t>) meydana gelecek ve sistem bir </a:t>
            </a:r>
            <a:r>
              <a:rPr lang="tr-TR" dirty="0" smtClean="0"/>
              <a:t>önceki durumdaki </a:t>
            </a:r>
            <a:r>
              <a:rPr lang="tr-TR" dirty="0"/>
              <a:t>çalışmasını </a:t>
            </a:r>
            <a:r>
              <a:rPr lang="tr-TR" dirty="0" smtClean="0"/>
              <a:t>göstermeyecektir.</a:t>
            </a:r>
            <a:endParaRPr lang="tr-TR" dirty="0"/>
          </a:p>
        </p:txBody>
      </p:sp>
    </p:spTree>
    <p:extLst>
      <p:ext uri="{BB962C8B-B14F-4D97-AF65-F5344CB8AC3E}">
        <p14:creationId xmlns:p14="http://schemas.microsoft.com/office/powerpoint/2010/main" val="2984087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Pörkülasyon Eşiği</a:t>
            </a:r>
            <a:endParaRPr lang="tr-TR" dirty="0"/>
          </a:p>
        </p:txBody>
      </p:sp>
      <p:sp>
        <p:nvSpPr>
          <p:cNvPr id="3" name="İçerik Yer Tutucusu 2"/>
          <p:cNvSpPr>
            <a:spLocks noGrp="1"/>
          </p:cNvSpPr>
          <p:nvPr>
            <p:ph idx="1"/>
          </p:nvPr>
        </p:nvSpPr>
        <p:spPr/>
        <p:txBody>
          <a:bodyPr/>
          <a:lstStyle/>
          <a:p>
            <a:r>
              <a:rPr lang="tr-TR" dirty="0" smtClean="0"/>
              <a:t>Pörkülasyon eşiği farklı örüntüler için farklı değerler gösterir.</a:t>
            </a:r>
          </a:p>
          <a:p>
            <a:endParaRPr lang="tr-TR" dirty="0"/>
          </a:p>
        </p:txBody>
      </p:sp>
      <p:pic>
        <p:nvPicPr>
          <p:cNvPr id="1026" name="Picture 2" descr="C:\Users\Hasan Avcı\Desktop\percolation-threshold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382" y="3442309"/>
            <a:ext cx="323916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24944"/>
            <a:ext cx="3817417" cy="326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139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Tasarim</a:t>
            </a:r>
            <a:r>
              <a:rPr lang="tr-TR" dirty="0" smtClean="0"/>
              <a:t> Süreci</a:t>
            </a:r>
            <a:endParaRPr lang="tr-TR" dirty="0"/>
          </a:p>
        </p:txBody>
      </p:sp>
      <p:sp>
        <p:nvSpPr>
          <p:cNvPr id="3" name="İçerik Yer Tutucusu 2"/>
          <p:cNvSpPr>
            <a:spLocks noGrp="1"/>
          </p:cNvSpPr>
          <p:nvPr>
            <p:ph idx="1"/>
          </p:nvPr>
        </p:nvSpPr>
        <p:spPr/>
        <p:txBody>
          <a:bodyPr>
            <a:normAutofit fontScale="92500" lnSpcReduction="10000"/>
          </a:bodyPr>
          <a:lstStyle/>
          <a:p>
            <a:endParaRPr lang="tr-TR" dirty="0"/>
          </a:p>
          <a:p>
            <a:r>
              <a:rPr lang="tr-TR" dirty="0" smtClean="0"/>
              <a:t>Geçit </a:t>
            </a:r>
            <a:r>
              <a:rPr lang="tr-TR" dirty="0"/>
              <a:t>oksidinin yapısı çeşitli 2 ve 3 boyutlu geometrik yapılarda </a:t>
            </a:r>
            <a:r>
              <a:rPr lang="tr-TR" dirty="0" smtClean="0"/>
              <a:t>modellenmesi </a:t>
            </a:r>
            <a:r>
              <a:rPr lang="tr-TR" dirty="0"/>
              <a:t>ve alt parçalara </a:t>
            </a:r>
            <a:r>
              <a:rPr lang="tr-TR" dirty="0" smtClean="0"/>
              <a:t>ayrılması </a:t>
            </a:r>
            <a:endParaRPr lang="tr-TR" dirty="0"/>
          </a:p>
          <a:p>
            <a:r>
              <a:rPr lang="tr-TR" dirty="0" smtClean="0"/>
              <a:t>Tuzak </a:t>
            </a:r>
            <a:r>
              <a:rPr lang="tr-TR" dirty="0"/>
              <a:t>oluşma mekanizmasını incelemek adına , oluşturulan modellerle bilgisayar ortamında simülasyonlar </a:t>
            </a:r>
            <a:r>
              <a:rPr lang="tr-TR" dirty="0" smtClean="0"/>
              <a:t>yapılması </a:t>
            </a:r>
            <a:endParaRPr lang="tr-TR" dirty="0"/>
          </a:p>
          <a:p>
            <a:r>
              <a:rPr lang="tr-TR" dirty="0" smtClean="0"/>
              <a:t>Yapılan </a:t>
            </a:r>
            <a:r>
              <a:rPr lang="tr-TR" dirty="0"/>
              <a:t>simülasyonların sonuçları matematiksel yöntemler ile test </a:t>
            </a:r>
            <a:r>
              <a:rPr lang="tr-TR" dirty="0" smtClean="0"/>
              <a:t>edilmesi. </a:t>
            </a:r>
            <a:endParaRPr lang="tr-TR" dirty="0"/>
          </a:p>
          <a:p>
            <a:r>
              <a:rPr lang="tr-TR" dirty="0" smtClean="0"/>
              <a:t>Projede </a:t>
            </a:r>
            <a:r>
              <a:rPr lang="tr-TR" dirty="0"/>
              <a:t>hedeflenen modelde kullanılacak model tuzak boyutu </a:t>
            </a:r>
            <a:r>
              <a:rPr lang="tr-TR" dirty="0" smtClean="0"/>
              <a:t>hesaplanması. </a:t>
            </a:r>
            <a:endParaRPr lang="tr-TR" dirty="0"/>
          </a:p>
          <a:p>
            <a:r>
              <a:rPr lang="tr-TR" dirty="0" smtClean="0"/>
              <a:t>Çeşitli </a:t>
            </a:r>
            <a:r>
              <a:rPr lang="tr-TR" dirty="0"/>
              <a:t>olasılık dağılımları incelenerek, simülasyon sonuçları zaman eksenine </a:t>
            </a:r>
            <a:r>
              <a:rPr lang="tr-TR" dirty="0" smtClean="0"/>
              <a:t>yansıtılması. </a:t>
            </a:r>
            <a:endParaRPr lang="tr-TR" dirty="0"/>
          </a:p>
          <a:p>
            <a:endParaRPr lang="tr-TR" dirty="0"/>
          </a:p>
        </p:txBody>
      </p:sp>
    </p:spTree>
    <p:extLst>
      <p:ext uri="{BB962C8B-B14F-4D97-AF65-F5344CB8AC3E}">
        <p14:creationId xmlns:p14="http://schemas.microsoft.com/office/powerpoint/2010/main" val="891003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Geçit oksidi </a:t>
            </a:r>
            <a:r>
              <a:rPr lang="tr-TR" dirty="0" smtClean="0"/>
              <a:t>kırılması </a:t>
            </a:r>
            <a:r>
              <a:rPr lang="tr-TR" dirty="0" smtClean="0"/>
              <a:t>için pörkülasyon modeli</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4788024" cy="433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364088" y="3147649"/>
            <a:ext cx="3168352" cy="2308324"/>
          </a:xfrm>
          <a:prstGeom prst="rect">
            <a:avLst/>
          </a:prstGeom>
          <a:noFill/>
        </p:spPr>
        <p:txBody>
          <a:bodyPr wrap="square" rtlCol="0">
            <a:spAutoFit/>
          </a:bodyPr>
          <a:lstStyle/>
          <a:p>
            <a:pPr marL="285750" indent="-285750">
              <a:buFont typeface="Arial" pitchFamily="34" charset="0"/>
              <a:buChar char="•"/>
            </a:pPr>
            <a:r>
              <a:rPr lang="tr-TR" dirty="0" smtClean="0"/>
              <a:t>Geçit Oksidinin Geometrik Olarak Modellenmesi</a:t>
            </a:r>
          </a:p>
          <a:p>
            <a:pPr marL="285750" indent="-285750">
              <a:buFont typeface="Arial" pitchFamily="34" charset="0"/>
              <a:buChar char="•"/>
            </a:pPr>
            <a:r>
              <a:rPr lang="tr-TR" dirty="0" smtClean="0"/>
              <a:t>İletken tuzakların oluşumu</a:t>
            </a:r>
          </a:p>
          <a:p>
            <a:pPr marL="285750" indent="-285750">
              <a:buFont typeface="Arial" pitchFamily="34" charset="0"/>
              <a:buChar char="•"/>
            </a:pPr>
            <a:r>
              <a:rPr lang="tr-TR" dirty="0" smtClean="0"/>
              <a:t>Tuzakların Geçit ve Taban arasında yol oluşturması</a:t>
            </a:r>
          </a:p>
        </p:txBody>
      </p:sp>
    </p:spTree>
    <p:extLst>
      <p:ext uri="{BB962C8B-B14F-4D97-AF65-F5344CB8AC3E}">
        <p14:creationId xmlns:p14="http://schemas.microsoft.com/office/powerpoint/2010/main" val="168620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Tuzak Modelleri</a:t>
            </a:r>
            <a:endParaRPr lang="tr-TR" dirty="0"/>
          </a:p>
        </p:txBody>
      </p:sp>
      <p:sp>
        <p:nvSpPr>
          <p:cNvPr id="3" name="İçerik Yer Tutucusu 2"/>
          <p:cNvSpPr>
            <a:spLocks noGrp="1"/>
          </p:cNvSpPr>
          <p:nvPr>
            <p:ph idx="1"/>
          </p:nvPr>
        </p:nvSpPr>
        <p:spPr/>
        <p:txBody>
          <a:bodyPr/>
          <a:lstStyle/>
          <a:p>
            <a:r>
              <a:rPr lang="tr-TR" dirty="0" smtClean="0"/>
              <a:t>Geleneksel Kare Model:     </a:t>
            </a:r>
          </a:p>
          <a:p>
            <a:endParaRPr lang="tr-T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12990"/>
            <a:ext cx="2304256" cy="228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932040" y="2499540"/>
            <a:ext cx="3240360" cy="2339102"/>
          </a:xfrm>
          <a:prstGeom prst="rect">
            <a:avLst/>
          </a:prstGeom>
          <a:noFill/>
        </p:spPr>
        <p:txBody>
          <a:bodyPr wrap="square" rtlCol="0">
            <a:spAutoFit/>
          </a:bodyPr>
          <a:lstStyle/>
          <a:p>
            <a:r>
              <a:rPr lang="tr-TR" sz="2000" dirty="0" smtClean="0"/>
              <a:t>Önerilen Tuğla Modeli</a:t>
            </a:r>
          </a:p>
          <a:p>
            <a:pPr marL="285750" indent="-285750">
              <a:buFont typeface="Arial" pitchFamily="34" charset="0"/>
              <a:buChar char="•"/>
            </a:pPr>
            <a:endParaRPr lang="tr-TR" dirty="0"/>
          </a:p>
          <a:p>
            <a:pPr marL="285750" indent="-285750">
              <a:buFont typeface="Arial" pitchFamily="34" charset="0"/>
              <a:buChar char="•"/>
            </a:pPr>
            <a:endParaRPr lang="tr-TR" dirty="0" smtClean="0"/>
          </a:p>
          <a:p>
            <a:pPr marL="285750" indent="-285750">
              <a:buFont typeface="Arial" pitchFamily="34" charset="0"/>
              <a:buChar char="•"/>
            </a:pPr>
            <a:endParaRPr lang="tr-TR" dirty="0"/>
          </a:p>
          <a:p>
            <a:pPr marL="285750" indent="-285750">
              <a:buFont typeface="Arial" pitchFamily="34" charset="0"/>
              <a:buChar char="•"/>
            </a:pPr>
            <a:endParaRPr lang="tr-TR" dirty="0" smtClean="0"/>
          </a:p>
          <a:p>
            <a:pPr marL="285750" indent="-285750">
              <a:buFont typeface="Arial" pitchFamily="34" charset="0"/>
              <a:buChar char="•"/>
            </a:pPr>
            <a:endParaRPr lang="tr-TR" dirty="0"/>
          </a:p>
          <a:p>
            <a:pPr marL="285750" indent="-285750">
              <a:buFont typeface="Arial" pitchFamily="34" charset="0"/>
              <a:buChar char="•"/>
            </a:pPr>
            <a:endParaRPr lang="tr-TR" dirty="0" smtClean="0"/>
          </a:p>
          <a:p>
            <a:pPr marL="285750" indent="-285750">
              <a:buFont typeface="Arial" pitchFamily="34" charset="0"/>
              <a:buChar char="•"/>
            </a:pPr>
            <a:endParaRPr lang="tr-TR"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628" y="3066367"/>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880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Simulasyon</a:t>
            </a:r>
            <a:r>
              <a:rPr lang="tr-TR" dirty="0" smtClean="0"/>
              <a:t> </a:t>
            </a:r>
            <a:r>
              <a:rPr lang="tr-TR" dirty="0" err="1" smtClean="0"/>
              <a:t>Sonuclari</a:t>
            </a:r>
            <a:endParaRPr lang="tr-TR" dirty="0"/>
          </a:p>
        </p:txBody>
      </p:sp>
      <p:sp>
        <p:nvSpPr>
          <p:cNvPr id="3" name="İçerik Yer Tutucusu 2"/>
          <p:cNvSpPr>
            <a:spLocks noGrp="1"/>
          </p:cNvSpPr>
          <p:nvPr>
            <p:ph idx="1"/>
          </p:nvPr>
        </p:nvSpPr>
        <p:spPr/>
        <p:txBody>
          <a:bodyPr/>
          <a:lstStyle/>
          <a:p>
            <a:r>
              <a:rPr lang="tr-TR" dirty="0" smtClean="0"/>
              <a:t>         4x6 KARE 			 4x6 TUĞLA</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64" y="2276872"/>
            <a:ext cx="402003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603" y="2386653"/>
            <a:ext cx="3597268" cy="284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513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305</TotalTime>
  <Words>883</Words>
  <Application>Microsoft Office PowerPoint</Application>
  <PresentationFormat>Ekran Gösterisi (4:3)</PresentationFormat>
  <Paragraphs>94</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Century Gothic</vt:lpstr>
      <vt:lpstr>Monotype Corsiva</vt:lpstr>
      <vt:lpstr>Wingdings 3</vt:lpstr>
      <vt:lpstr>İyon Toplantı Odası</vt:lpstr>
      <vt:lpstr>MOSFET Geçit Oksidi Kırılması için Yeni Bir Güvenilirlik Modeli</vt:lpstr>
      <vt:lpstr>Giriş</vt:lpstr>
      <vt:lpstr>Pörkülasyon Teorisi</vt:lpstr>
      <vt:lpstr>Pörkülasyon</vt:lpstr>
      <vt:lpstr>Pörkülasyon Eşiği</vt:lpstr>
      <vt:lpstr>Tasarim Süreci</vt:lpstr>
      <vt:lpstr>Geçit oksidi kırılması için pörkülasyon modeli</vt:lpstr>
      <vt:lpstr>Tuzak Modelleri</vt:lpstr>
      <vt:lpstr>Simulasyon Sonuclari</vt:lpstr>
      <vt:lpstr>Geçit Oksidi Kırılmasının Zamana Bağlı Olarak Simule Edilmesi</vt:lpstr>
      <vt:lpstr>Örnek Simülasyon Sonucu</vt:lpstr>
      <vt:lpstr>Sonuçlarin Istatiksel Olarak Yorumlanmasi</vt:lpstr>
      <vt:lpstr>Güvenilmezlik –Zaman </vt:lpstr>
      <vt:lpstr>Güvenilirlik - Zaman</vt:lpstr>
      <vt:lpstr>Kare Model Ve Tuğla Model Sonuçlari</vt:lpstr>
      <vt:lpstr>Tuğla Modeli Kare Model Karşilaştirilmasi</vt:lpstr>
      <vt:lpstr>Konsept</vt:lpstr>
      <vt:lpstr>Kaynakça</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GEÇİT OKSİDİ KIRILMALARININ MODELLENMESİ</dc:title>
  <dc:creator>Hasan Avcı</dc:creator>
  <cp:lastModifiedBy>Hasan Melda</cp:lastModifiedBy>
  <cp:revision>27</cp:revision>
  <cp:lastPrinted>2014-06-03T06:19:56Z</cp:lastPrinted>
  <dcterms:created xsi:type="dcterms:W3CDTF">2014-02-27T23:56:06Z</dcterms:created>
  <dcterms:modified xsi:type="dcterms:W3CDTF">2018-11-30T08:29:53Z</dcterms:modified>
</cp:coreProperties>
</file>