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51"/>
  </p:notesMasterIdLst>
  <p:sldIdLst>
    <p:sldId id="256" r:id="rId2"/>
    <p:sldId id="284" r:id="rId3"/>
    <p:sldId id="370" r:id="rId4"/>
    <p:sldId id="369" r:id="rId5"/>
    <p:sldId id="367" r:id="rId6"/>
    <p:sldId id="435" r:id="rId7"/>
    <p:sldId id="407" r:id="rId8"/>
    <p:sldId id="429" r:id="rId9"/>
    <p:sldId id="434" r:id="rId10"/>
    <p:sldId id="447" r:id="rId11"/>
    <p:sldId id="454" r:id="rId12"/>
    <p:sldId id="456" r:id="rId13"/>
    <p:sldId id="448" r:id="rId14"/>
    <p:sldId id="409" r:id="rId15"/>
    <p:sldId id="430" r:id="rId16"/>
    <p:sldId id="408" r:id="rId17"/>
    <p:sldId id="410" r:id="rId18"/>
    <p:sldId id="411" r:id="rId19"/>
    <p:sldId id="412" r:id="rId20"/>
    <p:sldId id="413" r:id="rId21"/>
    <p:sldId id="414" r:id="rId22"/>
    <p:sldId id="419" r:id="rId23"/>
    <p:sldId id="421" r:id="rId24"/>
    <p:sldId id="422" r:id="rId25"/>
    <p:sldId id="423" r:id="rId26"/>
    <p:sldId id="425" r:id="rId27"/>
    <p:sldId id="457" r:id="rId28"/>
    <p:sldId id="458" r:id="rId29"/>
    <p:sldId id="459" r:id="rId30"/>
    <p:sldId id="460" r:id="rId31"/>
    <p:sldId id="461" r:id="rId32"/>
    <p:sldId id="462" r:id="rId33"/>
    <p:sldId id="455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483" r:id="rId49"/>
    <p:sldId id="43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CC00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7.jpeg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49.png"/><Relationship Id="rId10" Type="http://schemas.openxmlformats.org/officeDocument/2006/relationships/image" Target="../media/image46.e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G"/><Relationship Id="rId7" Type="http://schemas.openxmlformats.org/officeDocument/2006/relationships/image" Target="../media/image81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tr-TR" sz="2100" dirty="0"/>
              <a:t>W6</a:t>
            </a:r>
            <a:r>
              <a:rPr lang="en-US" sz="2100" dirty="0"/>
              <a:t>: Probabilistic </a:t>
            </a:r>
            <a:r>
              <a:rPr lang="tr-TR" sz="2100" dirty="0" err="1"/>
              <a:t>and</a:t>
            </a:r>
            <a:r>
              <a:rPr lang="tr-TR" sz="2100" dirty="0"/>
              <a:t> </a:t>
            </a:r>
            <a:r>
              <a:rPr lang="tr-TR" sz="2100" dirty="0" err="1"/>
              <a:t>Approximate</a:t>
            </a:r>
            <a:r>
              <a:rPr lang="tr-TR" sz="2100" dirty="0"/>
              <a:t> </a:t>
            </a:r>
            <a:r>
              <a:rPr lang="en-US" sz="2100" dirty="0"/>
              <a:t>Computing,  </a:t>
            </a:r>
            <a:r>
              <a:rPr lang="tr-TR" sz="2100" dirty="0"/>
              <a:t>8</a:t>
            </a:r>
            <a:r>
              <a:rPr lang="en-US" sz="2100" dirty="0"/>
              <a:t>/</a:t>
            </a:r>
            <a:r>
              <a:rPr lang="tr-TR" sz="2100" dirty="0"/>
              <a:t>11</a:t>
            </a:r>
            <a:r>
              <a:rPr lang="en-US" sz="2100" dirty="0"/>
              <a:t>/20</a:t>
            </a:r>
            <a:r>
              <a:rPr lang="tr-TR" sz="2100" dirty="0"/>
              <a:t>21</a:t>
            </a:r>
            <a:endParaRPr lang="en-US" sz="21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Electronics &amp; Communication Engineering</a:t>
            </a:r>
            <a:endParaRPr lang="tr-TR" sz="2200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Istanbul Technical University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711" y="1600200"/>
            <a:ext cx="4111752" cy="1905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sz="1800" b="1" dirty="0" err="1">
                <a:latin typeface="Arial" pitchFamily="34" charset="0"/>
                <a:cs typeface="Arial" pitchFamily="34" charset="0"/>
              </a:rPr>
              <a:t>Randomly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assigning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bit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value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represents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1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bit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binomial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0554" y="1600201"/>
            <a:ext cx="4111752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algn="ctr">
              <a:buNone/>
            </a:pPr>
            <a:r>
              <a:rPr lang="tr-TR" b="1" dirty="0" err="1">
                <a:latin typeface="Arial" pitchFamily="34" charset="0"/>
                <a:cs typeface="Arial" pitchFamily="34" charset="0"/>
              </a:rPr>
              <a:t>Randomly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shuffling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a bit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stream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represents</a:t>
            </a:r>
            <a:r>
              <a:rPr lang="tr-TR" dirty="0">
                <a:latin typeface="Arial" pitchFamily="34" charset="0"/>
                <a:cs typeface="Arial" pitchFamily="34" charset="0"/>
              </a:rPr>
              <a:t> (total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1s)/(total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bits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1" y="3634196"/>
            <a:ext cx="2996129" cy="26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8" y="3634196"/>
            <a:ext cx="3001999" cy="26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3407591" y="3634195"/>
                <a:ext cx="2348106" cy="10098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182880" algn="just">
                  <a:lnSpc>
                    <a:spcPct val="95000"/>
                  </a:lnSpc>
                  <a:spcAft>
                    <a:spcPts val="0"/>
                  </a:spcAft>
                  <a:tabLst>
                    <a:tab pos="182880" algn="l"/>
                  </a:tabLst>
                </a:pPr>
                <a:r>
                  <a:rPr lang="tr-TR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</a:t>
                </a:r>
                <a:r>
                  <a:rPr lang="en-US" spc="-5" dirty="0" err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alculate</a:t>
                </a:r>
                <a:r>
                  <a:rPr lang="en-US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r>
                  <a:rPr lang="en-US" spc="-5" dirty="0" err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th</a:t>
                </a:r>
                <a:r>
                  <a:rPr lang="tr-TR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</a:t>
                </a:r>
                <a:r>
                  <a:rPr lang="en-US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error as</a:t>
                </a:r>
                <a:endParaRPr lang="en-US" sz="1400" spc="-5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-5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pc="-5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𝑒𝑥𝑝𝑒𝑐𝑡𝑒𝑑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pc="-5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𝑒𝑥𝑝𝑒𝑐𝑡𝑒𝑑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91" y="3634195"/>
                <a:ext cx="2348106" cy="1009828"/>
              </a:xfrm>
              <a:prstGeom prst="rect">
                <a:avLst/>
              </a:prstGeom>
              <a:blipFill rotWithShape="0">
                <a:blip r:embed="rId5"/>
                <a:stretch>
                  <a:fillRect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ikdörtgen 12"/>
          <p:cNvSpPr/>
          <p:nvPr/>
        </p:nvSpPr>
        <p:spPr>
          <a:xfrm>
            <a:off x="3244017" y="3137528"/>
            <a:ext cx="2590691" cy="355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880" algn="just">
              <a:lnSpc>
                <a:spcPct val="950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tr-TR" spc="-5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Calculate</a:t>
            </a:r>
            <a:r>
              <a:rPr lang="tr-TR" spc="-5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tr-TR" spc="-5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the</a:t>
            </a:r>
            <a:r>
              <a:rPr lang="tr-TR" spc="-5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tr-TR" spc="-5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error</a:t>
            </a:r>
            <a:r>
              <a:rPr lang="tr-TR" spc="-5" dirty="0">
                <a:latin typeface="Times New Roman" panose="02020603050405020304" pitchFamily="18" charset="0"/>
                <a:ea typeface="MS Mincho" panose="02020609040205080304" pitchFamily="49" charset="-128"/>
              </a:rPr>
              <a:t> rate? </a:t>
            </a:r>
            <a:endParaRPr 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04449"/>
              </p:ext>
            </p:extLst>
          </p:nvPr>
        </p:nvGraphicFramePr>
        <p:xfrm>
          <a:off x="3522337" y="4800452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8" name="Visio" r:id="rId6" imgW="944827" imgH="640127" progId="Visio.Drawing.11">
                  <p:embed/>
                </p:oleObj>
              </mc:Choice>
              <mc:Fallback>
                <p:oleObj name="Visio" r:id="rId6" imgW="944827" imgH="64012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337" y="4800452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7"/>
          <p:cNvSpPr txBox="1"/>
          <p:nvPr/>
        </p:nvSpPr>
        <p:spPr>
          <a:xfrm>
            <a:off x="4044477" y="5157720"/>
            <a:ext cx="1074333" cy="531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Randomly Assigning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30554"/>
              </p:ext>
            </p:extLst>
          </p:nvPr>
        </p:nvGraphicFramePr>
        <p:xfrm>
          <a:off x="3547986" y="45720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5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86" y="45720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83780" y="477714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506222" y="543812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581" y="515814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4345" y="1676400"/>
            <a:ext cx="8077200" cy="4953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84345" y="1676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879745" y="1718102"/>
            <a:ext cx="6858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>
                <a:latin typeface="Arial" pitchFamily="34" charset="0"/>
                <a:cs typeface="Arial" pitchFamily="34" charset="0"/>
              </a:rPr>
              <a:t>Consider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4-bit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bit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streams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bit is 1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an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independent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3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=1/2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accurate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everage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rate. </a:t>
            </a: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84434" y="5079823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1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Shuffling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547986" y="45720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1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86" y="45720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83780" y="477714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506222" y="543812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581" y="515814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4345" y="1676400"/>
            <a:ext cx="8077200" cy="4953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84345" y="1676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879745" y="1718102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>
                <a:latin typeface="Arial" pitchFamily="34" charset="0"/>
                <a:cs typeface="Arial" pitchFamily="34" charset="0"/>
              </a:rPr>
              <a:t>Consider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randomly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distributed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4-bit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bit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streams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half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its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bits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1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half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accurate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r>
              <a:rPr lang="tr-T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everage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rate. </a:t>
            </a: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84434" y="5079823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16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334000" y="1756203"/>
            <a:ext cx="3432048" cy="2362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Resim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3" y="2346137"/>
            <a:ext cx="3023943" cy="13728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5638800" y="192874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c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orrelated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bit streams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410200" y="429979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</a:t>
            </a:r>
            <a:r>
              <a:rPr lang="tr-TR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quasi-random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bit streams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56354" name="Picture 2" descr="https://upload.wikimedia.org/wikipedia/commons/3/35/Subrandom_2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874" r="-1379" b="50252"/>
          <a:stretch/>
        </p:blipFill>
        <p:spPr bwMode="auto">
          <a:xfrm>
            <a:off x="5495740" y="4717186"/>
            <a:ext cx="3191060" cy="15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495740" y="6293668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nux Libertine"/>
              </a:rPr>
              <a:t>Low-discrepancy </a:t>
            </a:r>
            <a:r>
              <a:rPr lang="tr-TR" sz="1400" dirty="0">
                <a:solidFill>
                  <a:srgbClr val="000000"/>
                </a:solidFill>
                <a:latin typeface="Linux Libertine"/>
              </a:rPr>
              <a:t>vs. </a:t>
            </a:r>
            <a:r>
              <a:rPr lang="tr-TR" sz="1400" dirty="0" err="1">
                <a:solidFill>
                  <a:srgbClr val="000000"/>
                </a:solidFill>
                <a:latin typeface="Linux Libertine"/>
              </a:rPr>
              <a:t>random</a:t>
            </a:r>
            <a:r>
              <a:rPr lang="tr-TR" sz="1400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Linux Libertine"/>
              </a:rPr>
              <a:t>sequence</a:t>
            </a:r>
            <a:endParaRPr lang="en-US" sz="1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3389786" cy="255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ight Arrow 24"/>
          <p:cNvSpPr/>
          <p:nvPr/>
        </p:nvSpPr>
        <p:spPr>
          <a:xfrm rot="19088602">
            <a:off x="3902888" y="323229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Arrow 25"/>
          <p:cNvSpPr/>
          <p:nvPr/>
        </p:nvSpPr>
        <p:spPr>
          <a:xfrm rot="2450694">
            <a:off x="3908566" y="4501437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ikdörtgen 14"/>
          <p:cNvSpPr/>
          <p:nvPr/>
        </p:nvSpPr>
        <p:spPr>
          <a:xfrm>
            <a:off x="6090674" y="3691179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>
                <a:solidFill>
                  <a:srgbClr val="000000"/>
                </a:solidFill>
                <a:latin typeface="Linux Libertine"/>
              </a:rPr>
              <a:t>Error-free</a:t>
            </a:r>
            <a:r>
              <a:rPr lang="tr-TR" sz="1400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Linux Libertine"/>
              </a:rPr>
              <a:t>computing</a:t>
            </a:r>
            <a:endParaRPr lang="en-US" sz="1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457200" y="5105400"/>
            <a:ext cx="3389786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vs. 1000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14640" y="4267200"/>
            <a:ext cx="3432048" cy="2362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22" grpId="0"/>
      <p:bldP spid="5" grpId="0"/>
      <p:bldP spid="13" grpId="0" animBg="1"/>
      <p:bldP spid="14" grpId="0" animBg="1"/>
      <p:bldP spid="15" grpId="0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 Tolerance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459921" y="16002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921" y="16002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01472" y="1828800"/>
            <a:ext cx="277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4/8=(0.100)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92843" y="2489775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2/8=(0.010)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2130" y="22098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9800" y="3465493"/>
            <a:ext cx="53340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bit-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flip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an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86014" y="2133600"/>
            <a:ext cx="2666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tr-TR" sz="3200" b="0" i="0" dirty="0">
                <a:solidFill>
                  <a:srgbClr val="000000"/>
                </a:solidFill>
              </a:rPr>
              <a:t>1/8=(0.001)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0" y="4572000"/>
            <a:ext cx="5334000" cy="1219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95398" y="5171325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95398" y="4714125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tr-TR" sz="2400" i="0" dirty="0">
                <a:solidFill>
                  <a:srgbClr val="FF0000"/>
                </a:solidFill>
              </a:rPr>
              <a:t>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364413" y="4851594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tr-TR" sz="3200" b="0" i="0" dirty="0">
                <a:solidFill>
                  <a:srgbClr val="000000"/>
                </a:solidFill>
              </a:rPr>
              <a:t>1/8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4205287" y="4495800"/>
          <a:ext cx="21193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3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4495800"/>
                        <a:ext cx="211931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23946" y="5968425"/>
            <a:ext cx="5319854" cy="584775"/>
          </a:xfrm>
          <a:prstGeom prst="rect">
            <a:avLst/>
          </a:prstGeom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b="0" i="0" dirty="0">
                <a:solidFill>
                  <a:srgbClr val="000000"/>
                </a:solidFill>
              </a:rPr>
              <a:t>(0.1</a:t>
            </a:r>
            <a:r>
              <a:rPr lang="tr-TR" sz="3200" i="0" dirty="0">
                <a:solidFill>
                  <a:srgbClr val="FF0000"/>
                </a:solidFill>
              </a:rPr>
              <a:t>0</a:t>
            </a:r>
            <a:r>
              <a:rPr lang="tr-TR" sz="3200" b="0" i="0" dirty="0">
                <a:solidFill>
                  <a:srgbClr val="000000"/>
                </a:solidFill>
              </a:rPr>
              <a:t>0)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r>
              <a:rPr lang="tr-TR" sz="3200" b="0" i="0" dirty="0">
                <a:solidFill>
                  <a:srgbClr val="000000"/>
                </a:solidFill>
              </a:rPr>
              <a:t>  x (0.010)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r>
              <a:rPr lang="tr-TR" sz="3200" b="0" i="0" dirty="0">
                <a:solidFill>
                  <a:srgbClr val="000000"/>
                </a:solidFill>
              </a:rPr>
              <a:t> = (0.001)</a:t>
            </a:r>
            <a:r>
              <a:rPr lang="tr-TR" sz="3200" b="0" i="0" baseline="-25000" dirty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60" grpId="0" animBg="1"/>
      <p:bldP spid="30" grpId="0"/>
      <p:bldP spid="31" grpId="0" animBg="1"/>
      <p:bldP spid="32" grpId="0"/>
      <p:bldP spid="36" grpId="0"/>
      <p:bldP spid="3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Randomness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8482" name="AutoShape 18" descr="data:image/jpeg;base64,/9j/4AAQSkZJRgABAQAAAQABAAD/2wCEAAkGBhMSERQUExMVFBUVFxoYGBcYGBgcHBocFxUaGBcYGhgaGyYeGxojGhcXHy8gIycpLCwsFR4xNTAqNSYrLCkBCQoKDgwOGg8PGikkHyQsLCwsLCwtLywvLywsLCksLCktKiosLCwsLyosLCwsLCwsLCwsLCwsLCwsLCwpLCwsNP/AABEIAMIBAwMBIgACEQEDEQH/xAAbAAACAgMBAAAAAAAAAAAAAAAEBQIDAAEGB//EADwQAAECBAQEAwcCBQQCAwAAAAECEQADITEEEkFRBSJhcROBkQYyQqGx0fBSwRQjM+HxBxVichaCJENT/8QAGgEAAgMBAQAAAAAAAAAAAAAAAgMAAQQFBv/EADIRAAEDAwEFBwMEAwEAAAAAAAEAAhEDEiExBCJBUfATYXGBkaHBMrHRBRTh8SMzUkL/2gAMAwEAAhEDEQA/APNAp4mul4oWprRi51BvGYgkjktcgBbXiGcBu+sXYfhE1QzAJqkKzKWAGOr28r9IFkNmAUCQSHALOO+kHSOJqzqRmmBJdICasVe64NMr+jwFVzmCGAef8J2z0mVDNQnuhNsP7PpCf6hUt9GA6B3q5c9oV8UWrDzGAU16E5Q1yBapLv8AKHeDkrSHUpKSzE/AGGpS5T1JDQWhS2ClVDMCVAg5W+NCikgFn2jkfuXB0vNw9F2v2rQIZupFPcyTMmS8h+Ei2wKjo4NusBcKTmqQyvx4eS8N/LmBBWnNm5VB1BanBKS7ZCS9tYC4XhSEswf1D1djtWNNGoIcBzSK1N1zSeWVeiWH3g6XJdJiMvD1rBEkX/fpp8o0ApAEKpUhgKCtvWK8RazMKwehNzXf0FfKFvFJnKD09bxc5hRc7iJWdZGgv0hvImJSB/LCrClFUF+1q9IX8PSpya1r5vBc3iCFIKVTVSSf+D5tQHuKgekIrlzjbwHj8JlANa246nw+U2XmZwGCbkqFyl0prc5Qotcv0ifj8rjrmBdwdPUt6wkwy0yyErDj4JjkKJYObvcH1hmqQu6lJVtRsoqwd2NGL94w1GAQPfn136LeDd117KM5agSPEcubBqVYU7QLNnqT7xGX8vEgopUxy5TYp7DXe/oYhOW2j9DBtGUpxwhJ+MDsGgKYQTaK5koJVVLpUXZOpqS+rW+cUTJKhUU6Xjp02AaFcyo4uyQrS0VrQIrE7cxeFgiHwQsshxgIVaTEQ8FFINxFS5G0GHJZar8PjWoqCP4obwsSGuY0tTQUlBaNUzUqKVmBJE8tWLiuCS1ILItE0z4oeMiKI1JBjbJsfnAWYiL5c0G8DCkrSuDIJcFoyL88ag7iqhDLEbMwamIzSRBfA+GqmrC/hCqUfMoMQkD8tCHODW3O0WlrHPfY0ZUcJw2aslgEgFipRYP6QQjDmWc6lFE5KiCBYizhW969Yf4xQlABQWsLpuknagcF3LHeEWPWtS2KFAGjMQegZvrHPZXdWOgA6ldX9uyiJBJPUYHJVK4sBnKwVrd0rKlDuFB2L+o3i2R7SrQzJSe4Hro57xBHAZ0z+nJmAfrWMiR3Kv2hvgfYUH+ooqa4QcoI/wCxBI9It52cDf8Az7cFGO2gnd68+KW8O9opippBdSFApNHyahT6NDyRg1pSCkImA1pynob5TvSOgwXDkSZYQmmQMGHzLXPXWK18Pq4cdR9vy8IvY50sEBOh9sPMlKUYtOYJW6DYZgR9b+UXpksH3P5+0NU4ZxlUAoE2NhTUExV/ABH9IAh+aUSXGvITq1cp8jD2vASbSlql0Pr9wYR8Tm0YVc2+oh3jzUlLjpa24jmOIKzFVSCAbC1DXzLDzgwcqOGETg5QMsso9+oLX1rEV4YFqBVKBw70oE/P/Mb4YgLWmUVhDbgigu2r8ojeLQPEKSwpRXxAMRy06gv0aMxJDyJ709sFunJDhAWWKchoCCXOt/I6UDNB+Bmk/wAslJDOyu/zoRTtAypRWAozEqUGYs2YEm23nEcVlGQg2LqN7EMkd1N8ojhfuomyze6/CPmMEkafaBkgNTy7RdgSmchyoBeo8yfdiqZMCSQQ5GgHn+dYUJBLeKJxAAcThCTZVy9dv7QBPWAdt/8AHrDBYC65QDUAvdh+37QCcGkE/msbaZ5rHVbjdVK5YVs0aRLCbW/NYmUtSIExpB4LKQNSFNBGxEbIexEYkRt4GVIkQoLOmmpiCpAI/cxNaAaRGUmlOznpeCnCGzOUOqUR2jQVFk1WbuI1/DK6Q4OxlIczMNC08ZmiCgYg+8El4HBWqnACJAxBI3jc2aSOsSVRaNVZnMaisTY3FoYTHA4yV4gKw+WorqLU17RZiuJE8yJYSjMByMC41YWrV+pi6R7OIARMUoKN8ihy63Y5jpbWkU8cxKErACMqrumlGomhZv8AEc+6m+oAyT9l1WtqU6RL4H366wmHBp82ashcxwosQQDQ3L3B6isei8MwyQlIlukC7XNNVXJ69I889m8CpKUTD/8Acqg2TWvyJ9I6/BYwkMKCr+UYNpaLyAt1Bxc0ElOsRhDUqr3MCy6PTsO16xbhcQVpTzsH2BJDQdNwYYG/TT0jPbeZC0fSMoAKCvh3FotQkgjkUHJBNKbFtQf3i9AAJJZh++vTt0i5BBI0bR6VFD6xGyMSqdngoTcGgsbGjWHl1MCY/C03O+rdvtDA76QDjpnXyjWH3AgpAZBXM8UkgBSiW+VrP63jl+G4laVKUEoVoatalxqzV7x0XH1EoUmz08jCrDISzAtt94HtJaZCMMhwIVGNleLmWgBMxKSSXNU/pHQ1YCsWcKmonoSG59QB1/Vq7O0EIQPiYilxsQRXRqmAZnDUlloR4SnDALP8wEMXrynWKDg5tpMcj8eH2TLS1148x88p+6ExUoZlJSWUDbR7FzqXu1HNLwvnT1qYE8wDEGgFkv35QYYzeGJRPE1SXQQGQCXKyWSABU7+UFK4JIylRS+a5zkqTf3attveNYqsYBOfTXlqsbqT3zGM8zkcDog+CylmaMpCXNVGzUam5eGuIw+Wpyk0D7it2Lip+nSBUSZUlXMtwRy0fLTVrqNA+lYqmy8waXMLpahDdqagJMJfvvuGnh8p9MWMg68pS7FyVJWSDy7OzbX0jZoGv8y3WGYwua5BOvWFi0pDhhSNLH3COSx1KZYbuaqJeMCYmlNY1DZSSFsCIzBElRWkmIOaongpoA7xtYfTS/5pGSUaWjUtRK8iQ6jZq6X7RR1RNwMqAw+SpIPWNrXyuPlDEYTcuDdNz0OwGlYDxOEUVM/LoHrS9PP5xTagccq30XNEgJcpb940BE8UnIWaKUTn0jYMiQue7DoKtY6QVhuFqVVVBtB3DeHUc3hzKwsIdWjAWhlCcuS5HDwBGQ6GDEZAXrR2QQyZBAKDKWQCWUMtHOhJqmh9DAA4DKJJnzQP/wA0ppTZm+nTeGeGCubPUDepIZq1gfEYo+F/LXnc5Q6GIe4dVbPHLY94MNOvH+crpPYwjeGnD+OKb8Mw58NIaiaDypBKkKlqKLuLbP8A4iOBxQlywrQCLcGtc4eIu5JAoxyg8r9WiEakpXcFdw8sUgE8tn6CHQ4gAoAmjQixk4SspOpYd9ooXjHUDUQt0iYTwZIldQpZL8wrYFg3ffzgLF4nwwFG5DMCGPkICTiyzvCmdxZOcIVY1H7n5wo0r9NUztYPcuj/AN2AS+9hAwJUA9NtPKA5EtkgpCVTVf0wo5Qn/mo6dA1Yb8KwaspWs5lqepBbow0EMscwBxVB7SSEn4xh3Se0c2qeEgGrEtQVD/5vHYcalHIrlZkntb77xxWKwy0HxEPZ8l6UcjrenSCpkPOVTwW6LFumYOY5CKgh6tQAetINlKSSpyQX3B1qP7DcwvFJg8OSsiYAVBaRmBscpJYEurvQwTkJIMxBl0ajebtc0v1hj24Hh3T6IKdSeB17/wAIXis5cucnwzVYygmordtjVouXgMycqs4SD0BVR+VtP2vEOKFiJiVcwIDdNWGhAitPEyPjWqjFK0uOwb/qL6mDAcWNLVQIDnBx/r+0PieAuo5JuVDAjOp+a+V/wOGi3hoIUSVFaxuzA5ncFvdettYayrMpCU1tlFyq770v0jneIrEuacodJFBUMPdcHV994ZTe6tNM9efes72Ck4VBpxyfsn03DFnFDuNxqKdYWTMI6SXTmFxqw6dhAiOLzW/qMwA3eoo2lHrBCJ6V8xBzCpKT6A7m8QUn09UXbU6mOv7Q0aUiCFzpZLA1/v8AWIzEPb6Q8O5rOWKhoxKIsmS1ABg/QXiyVI0/Lxd2JQhhmIUZUoaiCpeFaqQX3Hnrt94nhsIHJdymhcOHOg6sIniJ9SEA5fnGZzy4wFqbTDRJUC4UDnDUBTl23LuT01eLQgL0Yj1/NYAmqCDsCdQ3nXrrF6ZlAdtj1YDrUO3WLczAKtr5JCWcXwWXmelj06xnBuDKWczFtIf4P2cznMuxAdO/fp0jpMNgggM0OG0kMtBzzWV2yg1LzpyS3BcOYWg8YSGcvCEB9IuTh4Q27itJASoYMRkMFkAtX0MZDMIYK5UY7lTRRVQF0hPmSNLn0i+bKUohxq4ADF2OtiK2+cZO5R72bX/kRu333ilZLDmfUWuNA3WkcscwuhEjKzETXZBStAVmrQjluknfp1hpwvG8gEc7IUsTFLmAJR4nKWsTQgp/S9AdYaS+IJlJehvQf3jVGANVk1yAjsXiETJ0tINU5lEdGYONwTpvFk/CVp0hNwZeczJpABfIB0fMT5lvSHMrEGKqCDHJRh4qOJwOVGYqpr2jlMXhZs2b4kooCcvKC4cA1U5DXo7w59pOI/ylIzBPicjm3MRtpSIcEleIwSA24chLgEgP9IME0xeArs7TcnvVnsfw2fiJiZk1giU5DipUQ1a6D6x6DOKUJIzAEB67aHqIB4XhxLQEuA2v+ID9ocQVITlIBQXBcj0I6PCqlRzzominZAJ8SlPHuMciag58qSRYk3bpQmFYUnKEF1ZSBbVNQ5GrDWF3HUqmlZYlMsEUD1HvFxZt+hiOE4iShAWPEWrlVlDKDjlJb3jlFfSL7IlgcNeKgqgOLY8EzmAhiBmGw02J8nfyilUtTkkAg6P2NersfIRehXw0B2cUJLsW1iiZjKsyiQKkhgPU9qQlspzlBWFUVe8h2Zy5ABvTev40QXwRDlgpJ1AXl35mrv8AWBTxyUVsUu4YVY1pVvpG+JYagWMyUBnRmrsK+ZfdusaQ2oCATErPdTLSRvQmMgpTypNKjmc9S/pfrA3FOFJmpcNmFj0DADtQRs4BTBiSk7qdhQmmrP5+cGJUoEChG+/l2aFXWEOYcqgHvBbVAjuXPn2fSAHU/S1eraRSngRQpiopF6Fjv5f3EdFPw2YivUj6fnSBMYAFJDOVbWBJ+enqI0s2qocSlO2WkMwhZGECaBADa7+f5rEzJLGDJclVAGPn84iZCgRmAGa1e33+cLNSTqmWQIAQEuURFa5SUgOFE2Hpv1hgKg69a9TYdvlA0/CrWoFqfp3eo7X+YhjX5ygLIbjKOw8olISkANUsQatVz0ZqbawThMEB/j83i3A4hBAAJezZWABD9vKCUEVIPn9P2MYX1DkLRaIEobFSJbc4Sx3ueg9DC/g/AE586WKXdL1atMujCvd4YpkmYpgQQGelbWGzhvJ94eYbCCWA0NpveBaCc6pJYLpIGNFGThTQNDGTg81aACK8HRRIqD94tnYwAtDqbLRJKtxLsBUz5R+E1EZJnEXvrFskiup19IqxcoNU308ocM5CWRbgoeZjQ5vGRWMGrRLjzjIC93JFaFzOGxWZIAqTpcD7+sRnL8Mj+WFJUN3Goqn4f8QtlTJ2HIM6W6Dqkgs++W1DDSVJUoZk6kOHIcP1267Qh7AwzwPf8plOpe3OD4LWIlFcsJUOVSSCQQAAzl+37RzM5c2VMyzAVoSaqDgFINeb5R1WBxNFC2U1JbLBo5gxYja4NdjRountBokgtkKVKAqi5pg9YKRcH41KzTEjlSVkpFbEBhd94Y4niwAvC7ivsmmYc8paUKeqS4TrUMKee8cxjBOlKKFlQI0KiR5dI20mUq/0HPEHVYKlZ9Eb7ZHAjRNeMy5k1AmMo8wCGqKhTu1i4F47TgyU4aSkE81zuSan6t5RxHs/jiksSLjetXb6x183jCEIJp1JgK5c0inwC17JYQaw1I9FfjfaHrrWFmO4rMKMiHK5lE+fxeUc1jsepalKAIS7EkU3b0g7B8AUtBWFFM1s0vS1G0NbHaBNFjIc8+vXqg7c1CWsE9dQj8VLIVLlJWkpGYrSAXJ+JJIvVtusE4XgMpKSEOkm7GoOjEnlFdKsYAwGByyyta1TAVPmlqIANA1Q5AIL94PXj8ic6U55ZoC9Uk1dTVI084zVLhusPxJT2WneeI+Asl4A5cqi+Wxsd83f7wNxmUtSQJZpqGfer+kGYNalgFOatTy1YmlDWxJ8hBCZUw5ipKWFlBSX7FJq9vUQdIi8AiT4/EJVa8MJDoHhr5rg58gp94N3+8O+E8TWtkLAoBlJTdgXNe4+UOZ2BBBzANsY1OwHgZc6EgHQsyRqaPYEFjakdPaGg0jOY0XL2Wo4VgBidVZhpjJFzsaV0+kWKD9fKKkTE/CDXWz/AL7+kWEvShFtWYXJ8o4B1XoIUgW+14jO5gQaCrNdywv5D0ixBSl60gebMU7EDLelMxI+grFNyVcITiS8iLULirv1/eBeH8UUHBylNam4qHvpY/8AqIIxeDCqWA0J8+7PAU/ClBzAChu4Y0Lum+g9Y3UwwttOqzOvDpbojp65aDmStgXo9i+21fk9oycSUlOUAkDXsCSTXa3lAGDw6iVKmIBSqqz8nHkQe5EaRwcBSyhecGiczkg3VV20bpeLsaDl2nn9lL3ES1vXmj+H4daBmUpM1OoBIKSokE1uyQD3aJrxjqTLlVKjRx7rUKj0Ar6RVLlNKzMUBNKakEh3ekH+y+FqVmpUwHQbfuesCACS4qiCAGtXRcH4ZkSAfzcnqYM4gMstWlD/AG+cEyJoZ4X8SnZ1ZBYVV+wi4CGOCX4LFEA9z94nNWpRpeL/AOEAEL8djUy7lhB24wrBhGYbFqHKREkLcvvA2HnZqsfOLkrSmpMTRQZyUSAsWMZA3+5jeMiShS0hwbdBtW8V51EDMz6xWvFF6JJqxatdLRFc9wykEMbnv+ekc4NK1HWELMxSZa2KQlKqijBWjVuokQThcaglhrWzbPWwjWPwgmyympdmAOr37xzWLx82Wrw2U4HK5JoLAC2nzjXTpCuIGvWVmdX7L6tOsLqMRj0ySyiooWxro511WaUgPFY6TNACpaFqRQJAPKCWubq6aRzGMmzUlOdK0lRCg+rHT5x03B8VLWkJcJ2BNamtde8MqbP2TA/J7wUNGox73Na0DnI1XNcRkeFOUWISqqX1BDabF/SLRMmTUh5nICzkhgWcBrk0YQ/x3AULLVcMwc26q0sT6RThMLLlWAc8xYCwO51rpGkbSw0wdXDuWUbPUFQt0aZzKskYZKpaDMlsGY5gQQbhTnUiliLQxQpJoXOUEOSTQs7HZ2tAP+4+JykZE2CqnS16UER44hSEclGGj833pGAgvcGnE+y6Qc1jZ1WcUmFKQlIASTcA0cuw2D/WFkufMkqdHukHsX16UgrAcQmGUQpKiBTM4Y9PnXvFWIw8xCQspcKAYDSn06xpYLdx0flZnRAeydPRW4fjiFhpnipVceGvK9QS/eOp4OhKUkrlmtQ5d6C6hUhmDA6xxcnh5mqPh5X2cW37NHUFC5ctPxNlByjoxA6Wr0eGEdmbqYmOE6JToqCyoQJ45z7wEYuTmJKQk9bE9Win/b8wOdRShqpoxFH69gIyTiSg5nNdvnaC5eJQoG431+cHS2qlVb/lwfbyWepstWi6aWR7+aWzsEtAOUlQNkgCgJNKeSfOFeJ4nYS0LUdwaPX5CnoY6TFS0ZTmIB+Fyb621aFIUsODLUNAp05aAgW6igEYaga1/AjuK6NB7ntgyD3pLO4hMDkJUQmhZnfttQ22g+TL8RKVKKkqbdtATynR29TFuKklIKlAbv8AN2iuXMS2YHMK8yWozkvXv6RbjjAgo25OTIU+IqzAPndyQoHat+hIPnCrD8RUkqQAnKkElJDklmDHoA/beG8maiZQK9C/kfl3aBp0lKHILp1SU0tclrOWbpWKpuAFpCtwJIe04S6bh1KzFMqatNQkjMlIa5a5DMfOI8NxiZYUlbm70YCirjv9dYpn8VmhZIWRqNvIRfM4tJmf1UqC295JoTS/zjaWutgiQeWvXgsNzbpa4SOeB6/lFYacZqV+E6w/KnViNraRvhnGFSjUFtRGsfjlypafBJSw+Fg4DJalqMfKBMVPSSCDendtoCmJ4YPrjmmveWnJyNeWeS6+X7TAgNVRokdfsLwdImBr1u+53jieBzkmc50onatz6fvHYMDUGsU9lpVtfflGjE0ZneAZfDxMXmu3u+dz5/t1jBNdk669v7/uYJM7L0gBlFE6ohWFyiOb4liVGYJcsOpWmjbk6CGOO4uySSbD12EB+yUjOVTV+8sk9gPdT2184MDUoC7QBTT7MzSHM5jsEhvnWMjqDNjUDJ6j8K4KV4ngWUlUvW43eEWKSQcqhlbS8dfh8WF+6Y3iJCFhlpeN9bYqbzc3B9lxKH6jVp4fke65SStOUMQAafjwu43wkzMqkLSFoqM1AwDn6/KOlxPs2LoY9FXFatCTiGFyFlpOu/8AiOYdnq0H3e+oXYZtNLaQWg/B68EpxmHRNl8wKZooFA0tU00vTrHOyJteaihYx0KZBlKzOpSVEBmqkqpUaiLJPAJQJXMJUSaJYBI36k/eNVOs2k0gmQdPwl1aLqzg5og8fgqzg/HSoBC6kPqTSjU2aCMQZeIdIoaHNldjo32i/DyJaBlSkAG4A/e5jc+UlTEMkixFG7bxzy9l5LQQt4bULQCQefXyhDw5ZBQTzfCosAd8zOzvAScKkICZs5VBWUDqRv8AlodTF5kBluKAqArT3jWhJgPDqKnCueh5iz7gOzAtBMqOgyidTacIGTKRLGaWtMxB96WCSUuAXpQUekbGNJ5ZIUrVhW6jd9LCGPDcKiWVZAsB3LgNXrr0i/GKzj+XRy5ZhQVLwTqouyJ7z8oG03WC0geHwh+HygmZnWlQUcoU5FK1020hlxHGcgyAl/tWAcLhwmpdyLF9X31aB53EwMwSpQNXD06B9dIq97t1qF1Fk3Eo3CKCkgBeYi9Grr3jCWLEtWBJUtKiCl3F1D6CCiav6whwgrQJOVaFmx5r9W8xtE8CMqrGvy7bRsT8oeKZnERd2JZiz/KBaXTuhQtDhvcUzxeAKkkZmoa+V+/3jnpMhBUfDBCXIympFdaNq3cGOhmcUygCyqBw5Z+kJ5+NWkKUUpYMAxf4SbdGbo4jftFRrot148OoXO2RjmSHaDT8qhOF8IkoPKo1DADqd9IHxHEEKBqXLsANSD8gQ3nCzF+0ql0FBSm9/vF3BcGsgTQU10L5soDWG9+wPaL7AtbfV1Te3a51lLKSrNS9K63jcuZlU5QlXRXf89Yf4hCETQVhiqnuvdNGT+ok07RWcMJoIYgJL5SAMr1u+pfcmu0axtAgEjCwnZzJE5H9oPD4lZYe5Lo7agAlgL1ANYZjBIKcrcpAbcXqNukVqeWpLZQ2hbmYsQRt7p84LM0s65IRuzqJZqlqDpswjLVfMFuFtpMAEOM+SRLwpkqZyQag71g/C8YWkMS4gT2imghKk76fR/OFMzHOGs8bqbDWYHOWCpVFB5Y3RdNgPaA5nNiX+wh8jjCFi7RxeGUCIOVOEtD3Og+8LfSEwE6nXIblG8UxZmK8MBwL+Yo57PDbAY9MlIAoBCLh2JAS5IJNT1JufzaDUYZc8sgMNzQRCz/yFYqBu+5O/wDyFO4jIAR7KSW55qyrViG8oyBsZzS/3rf+ShsNjVILpLR0nCva5CmRNSAf1Rx3iwOV1cR01xInVeppmpVVCnjUxIVRQBjz3B8RWn3VEQ7wvtWqgWKDURJQWck0xfAJSi45TfcdHGsLzwNSaFlhm69fwQylcelLFDFicSg2U0Z6mzUqmo9FspbZXpcZ8c/ykhwgFGIZ7isVqltcFq6delqmOhWFdFD1ihcuWr3kFJ/4kiObU/TnD6HT4rp0/wBVafrbHgkk2ULP5AioZ26Qrl4ZalDKtiCOUgMwDN6ax0/8BK+FbGtx61EL8Z7OzQ5SETUu5GZvlreM4oVKcyFsG00KkZ+4Q2JYpBJGbXYCNYbwEk5PdU5INb0Dfm8R4lw5fhgiUobuKABqUfSADjPBCScoe4qwr11+0LFJxbxWrtQXcCOf9I7EYxKF5WbM296PawhJipY/iAGyuFAq6AOb6/eGAnSp6Kr8NnVmTd3zW6sfWK52HQZiQFALSC5ZVnHqSGhtKKZzMwZ/KXVFw8wmOCliSDtcE1Jep+sWJmZqptrA885SXJOU++m3LvrqIlhgpPVJtTfaMxE7x1TQREBXpWCP2imadgKdB3/aLkoN7f3iE5Dml4FsSqzxW1IXQgVq7lu1O7xqQoklJSwL1dhoHbtAi8fNQpveTUn6xZM4qrKClNNX0pdtYOx3cqJnIMR1yRnE/Y/CokHwjnJe7ZnOU1JsAxSP+xOsKhhyke6zUoTbQftEpPFpylJSPjLOA1CQCa9GLwfN4XMloCgXAq2UqIA1Ojkw5ra4bDzKzXUWHCBOFTQH3gzOXIL3HbeK8RJIWghkh9WFLa/lIaJwCZ8upmAgULZGane/0gbE8NSqWULWnMLKBG3U1L69IdTpPME+hQv2im0kDUclTiwtaagWdw1aAXua5h5wqwOOmJoFOgkjnLZj9dR6www3DsSVhJE2aw5ciCw5RTq1T5QxR7Nzp3MuUh0n3yoACjCgsXBg7Oz3XAR1zQiuKm+0x13SlWEWvmStGUOWIZhoSAa2f0ijFcAlKAGYA3UoNq/KNzykk25g0dRw32blrUyp4GVuVKSaF2qo69doa4f2YkS6CXn6rrtpbQQVJjzvMMeCVXrUhuPz7fj2XmY9n54I8D+aDompFWrDHDexeIWxnrEoWy+8rs2kelKOUMMqB+lIAHygCZikpLu52jotJAzk+C5L3Bx3MDlMpFI4LIwwFApW66/L0go45TUAbppG8dxNKgzDzheJ163/AGhdSjVeZa6EylVpNH+RsqSpw/5eUZAk3iVTX5xuD/atUO0nglWISUuGtFCJjikMlSkGiZa3GpJH1hViMJMlrdqXvGmVltIyURJm1gp4SjEawfhMWDSIQhRAXWkXoxahAqhWNvFIhomEriih8RHnDDD8cXqQqEIMSeICoWhdKOMyz7yCOsSm4pCgyJjd45xE47xaJj3AgXAOEFW0FpDgn3Dl4hCi0xJBt/f5wUPaQKVkmoBsA6UkGOdQoDcecYJnM4UX0fSMbqJYIp6LYyoyoSawzwhdf4OGWxVhUP0BTo2kYrB4VRGaWsJ1yqLu2j2jn0cXmD4gYKle0ChcAw00GvG8ktr1GHdJ9Snf/jOBmD+ripYbdBvQ3DnSLcP7AYTLy8QmhJ0KEHTSlLQtke0geqBB8r2gk3yVift2gRAPkPhWNpqg4cfWfuj8P/prJ04gTrWWn7xXhv8ATBC1L/8AnZUhWVB8NLqYAqNVMzlg20alcaw5oU/l4vm4nDTWJmTUke6UrIA5SLWgf27NbAjO21gPqPoFVjP9LMOlJVN4grKKqyypdA96O0WcO/0xwCikJx85RVmIT/KSVBLPQy3IFD2McdjeI4lC1pE1SkqB1uDQgt+Vifs9g0Tirx506VUJQEKoAUtMU+5DAdHgQADbYPQLTeSwONQ+X4Xow/0kwaXJn4kZqFpktLvpyyxToNhBn/huAlpJKpimo5nLuTa4F4XYzi+EnSigpIag5lWFmY6NFA9pZCU5RLQEpIZIFKFx840AAYAC5z3lxuJMo7F8H4ZLSVrwqVZX98qV5sSaVivhmNkqc4bBypaA/wDM8IByw90kDMRckOKQsX7WM7CBZ/tOtXxRdridVQqACI9/hdLiFK/UEFstABa/qQ8cdxXg6QorGIKEsHSA7nN9nijFcaWdTC+fxMqDHS0U6g1wyFdOo9hlpRXhS5dlqLKzMlgDzEh2qQH1iU3jqmYBoSHEdYrmT4tlFrNArqVHO1KKxWPUbn0hbPxZiufiRAE+cTDQAlSrpmLiteKJoPMjQH94CUurCpIuz5XhphJXhgKSoKcOx36xavVXyMGnKKiMiP8AEjVBjIqUVgTv+IQrQQJi+ESJvvJqOpgWanw1BQPKrTvB6EC7sOsBKAtAylOK9lEH3FFPS4hNjuBTpXMwKd3GnQx0k/iofLL51fIdYqODJ55ynG2g8tYLIyUMcAuXk8S5hmppDITQSwhtNkpmjKmWnLuR9PzWFWL4EJdUzWV+lnEVIOibaW/UtpVEVLhaFTAXKVEasDFicYl6F4uIVDkixMixM6BCS/SMUtohCoFMRiqRJE54VHERcibAwiTEzI1mgLxotzxIRAolMwxdKnHeB02iaYiqUcJ53iQxR3gLPGZ4iiZfxh3iBxLQCmbGlLglEacWXvFknEF7wtC4tlTYiicePSNePC9WLDRUccIiBG4if1gNeJgLEY0mAlTSYtEEymY0CKF4wmF5mgRpM9ywq+gvFoSiVzNzEZSzMOWWKaqOnbrEv9uJvU7DTqTDbAYHImvn1i0tDSMJ4XuHMLl613MQnM1QW3GkMjMA7QrxCyskIbJ8RNvL7wOqaEL/ABp+Akp0LxkW+Gn9R8kluwbSNxcIpHNFYafLWhQBWpnYj76RvDnOOYKLUY1/ePQPaf2VJRnkyZUjcAX7tHMY/gE6QjOSADslvrA+CItMS4jKDkKIDJTl/wDT7mNiSLrC5h6gNFaphyZvFrtSKDiEZcxW/SsASoAW6EDyRy/EUGAEtOtaxBKJaLc6ulT6wLhsbKUHAfyJi049Y91DdcsFk9yVug5yh58paJgPuJVeBeI8NkpWCouDsaue0FYvDrmpL5iekRlYN0MpBCogaBxRmpcNAlOP4cR/TKijrp5xHwJstLrlkjcMfleHUqeSgpWliN/rFeCxwIKFaUrFl0IbUjBSrpGzhSLGHUiVLWSlQBjc3gSPgUU9IkhU4EFIsyhcRKViiDWGU3hMwbK+UCTMMoe8gj5xcoZRMrFAxeieITqAHSIKxJTYvFQrlP8AxhGGcIRJxymeNL4iWioKKU5RPeI+K+sIxxIgRAcX0goUuCd+JS8WSyTrCOXjlqolJPYGCMOJ66IR60iQpcmx7xFS0jWKJPAsQr3lJT2cwwk+yAPvqUrzYfKKlVKVzuJS06gmBZk2YuqEKbchvrHXyOCSJVkpEZisXLSksIkqAErlv9jmEBSiwO1Ya4XhiJRFXCg76wNO4uE8gqHsPSBzPmE5Tyg63P8Ab+8TKOAE4GKEt6jLoSYoXxQq91JPU0EAYbDc36joVftprB2UIUBM+UXgKrSThQMlSzUlXQUTB2HwDkZyL0AsPvBWDwkyacssZRu3nHW8I9m5MjmxCgSK83X/AI+kLLiYDUVgbl58ksw2BQUBpSiGuxr8oyOwlcVpy4aaQKAuzsWtGQ7sanUJfa0f+fdFe1U5QkrZRDJNido894xOUrD8yifduSfgBjIyKalj6PNclg0jIaflIK4dJT4KuUW2EZGQFTRObxRfB08nr9YOm2jIyFO0Ud9aXT5qnNTbeBSoxkZALosAhFYKWCagHyi3iUlITRIvsNoyMhyyP+tC4kMgEX39YgFnLcxqMgglH6fNTkrLCpiyMjIhQnVVrlg3A9IW8QwyGHIn0G0ZGRYS0ImQn9IsdBElYZFeVOugjIyLKtXcJwyCVApSQ+oG8HcOw6c6+VNzoIyMgDoUatw6QJxADB7RdhUtPVG4yK5pn4ThUVz1FrxkZCG/WVOCW4hRhJxJZJIJLVp5RkZGlmqW5QQgCSKD8eIyjQdx9YyMiymD6SnePH8gHWsD4cPLBNa6/wDaNxkLdqFoof6z4r0bhQyykFNDy1FPiiz2cQFLdQCiyampsdTGRkax/qK5TtV2QljYRqMjIgQ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8484" name="Picture 20" descr="Dosya:Wiki-cigkof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4" name="Picture 30" descr="http://www.portakalagaci.com/photos/uncategorized/cig_kof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8" name="Picture 34" descr="http://www.sanliurfasembol.com/files/haber_resimler2/guncel/24/cigkofte_sembol_12-07-2013_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1"/>
            <a:ext cx="2362200" cy="1771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81000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Ingredients of “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”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499" y="3810000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latin typeface="Arial" pitchFamily="34" charset="0"/>
                <a:cs typeface="Arial" pitchFamily="34" charset="0"/>
              </a:rPr>
              <a:t>Kneading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807023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latin typeface="Arial" pitchFamily="34" charset="0"/>
                <a:cs typeface="Arial" pitchFamily="34" charset="0"/>
              </a:rPr>
              <a:t>Ready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serve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kneading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tastier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“Çiğ Köfte”.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7912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the kneading time the more homogeneous (accurate)  the “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191000"/>
            <a:ext cx="6400800" cy="430887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 to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ous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SC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71600" y="3236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more accurate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4375666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streams the more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reliable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1600" y="5522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slower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13"/>
          <p:cNvGrpSpPr>
            <a:grpSpLocks/>
          </p:cNvGrpSpPr>
          <p:nvPr/>
        </p:nvGrpSpPr>
        <p:grpSpPr bwMode="auto">
          <a:xfrm>
            <a:off x="3048000" y="2133600"/>
            <a:ext cx="3454792" cy="762001"/>
            <a:chOff x="3465558" y="2770055"/>
            <a:chExt cx="3458289" cy="760094"/>
          </a:xfrm>
        </p:grpSpPr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3560902" y="3530148"/>
              <a:ext cx="3206666" cy="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465558" y="2770055"/>
              <a:ext cx="3458289" cy="6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400" b="0" i="0" dirty="0">
                  <a:solidFill>
                    <a:srgbClr val="000000"/>
                  </a:solidFill>
                </a:rPr>
                <a:t>0,1,0,1,1,0,</a:t>
              </a:r>
              <a:r>
                <a:rPr lang="tr-TR" sz="3400" b="0" i="0" dirty="0">
                  <a:solidFill>
                    <a:srgbClr val="000000"/>
                  </a:solidFill>
                </a:rPr>
                <a:t>1,</a:t>
              </a:r>
              <a:r>
                <a:rPr lang="en-US" sz="3400" b="0" i="0" dirty="0">
                  <a:solidFill>
                    <a:srgbClr val="000000"/>
                  </a:solidFill>
                </a:rPr>
                <a:t>0</a:t>
              </a:r>
              <a:r>
                <a:rPr lang="tr-TR" sz="3400" b="0" i="0" dirty="0">
                  <a:solidFill>
                    <a:srgbClr val="000000"/>
                  </a:solidFill>
                </a:rPr>
                <a:t>,…..</a:t>
              </a:r>
              <a:endParaRPr lang="en-US" sz="34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276426" y="1524000"/>
            <a:ext cx="2303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Bit Streams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495800" y="2514600"/>
            <a:ext cx="44196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2514600"/>
            <a:ext cx="41148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2561" name="Object 1"/>
          <p:cNvGraphicFramePr>
            <a:graphicFrameLocks noChangeAspect="1"/>
          </p:cNvGraphicFramePr>
          <p:nvPr/>
        </p:nvGraphicFramePr>
        <p:xfrm>
          <a:off x="685800" y="2590800"/>
          <a:ext cx="3581400" cy="433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8" name="Visio" r:id="rId3" imgW="3119167" imgH="3771512" progId="Visio.Drawing.11">
                  <p:embed/>
                </p:oleObj>
              </mc:Choice>
              <mc:Fallback>
                <p:oleObj name="Visio" r:id="rId3" imgW="3119167" imgH="377151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3581400" cy="4337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1516559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Multiplication</a:t>
            </a:r>
            <a:r>
              <a:rPr lang="tr-TR" sz="32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4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 x </a:t>
            </a:r>
            <a:r>
              <a:rPr lang="tr-TR" sz="4400" dirty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tr-TR" sz="4400" dirty="0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n-US" sz="4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23402" y="3276600"/>
          <a:ext cx="1986721" cy="135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9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402" y="3276600"/>
                        <a:ext cx="1986721" cy="1357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85881" y="363879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6024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deterministic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6670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652862" y="3429000"/>
            <a:ext cx="129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>
                <a:solidFill>
                  <a:srgbClr val="000000"/>
                </a:solidFill>
              </a:rPr>
              <a:t>x=</a:t>
            </a:r>
            <a:r>
              <a:rPr lang="tr-TR" sz="2000" b="0" i="0" dirty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673220" y="3943290"/>
            <a:ext cx="1276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>
                <a:solidFill>
                  <a:srgbClr val="000000"/>
                </a:solidFill>
              </a:rPr>
              <a:t>y=</a:t>
            </a:r>
            <a:r>
              <a:rPr lang="tr-TR" sz="2000" b="0" i="0" dirty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96200" y="3657600"/>
            <a:ext cx="1261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>
                <a:solidFill>
                  <a:srgbClr val="000000"/>
                </a:solidFill>
              </a:rPr>
              <a:t>z=</a:t>
            </a:r>
            <a:r>
              <a:rPr lang="tr-TR" sz="2000" b="0" i="0" dirty="0">
                <a:solidFill>
                  <a:srgbClr val="000000"/>
                </a:solidFill>
              </a:rPr>
              <a:t>(0.010)</a:t>
            </a:r>
            <a:r>
              <a:rPr lang="tr-TR" sz="2000" b="0" i="0" baseline="-25000" dirty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4648200"/>
            <a:ext cx="37338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how many bits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shoud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stream have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5631359"/>
            <a:ext cx="41910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how many </a:t>
            </a:r>
            <a:r>
              <a:rPr lang="tr-T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n-bit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multiplier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3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76600" y="2438400"/>
            <a:ext cx="571500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4800" y="2819400"/>
            <a:ext cx="27432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1516559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sz="3200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Scaled</a:t>
            </a:r>
            <a:r>
              <a:rPr lang="tr-TR" sz="32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addition</a:t>
            </a:r>
            <a:r>
              <a:rPr lang="tr-TR" sz="32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tr-TR" sz="3600" b="0" i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i="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tr-TR" sz="3600" b="0" i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i="0" dirty="0">
                <a:solidFill>
                  <a:srgbClr val="000000"/>
                </a:solidFill>
                <a:cs typeface="Times New Roman" pitchFamily="18" charset="0"/>
              </a:rPr>
              <a:t>1-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7520" y="3581400"/>
            <a:ext cx="3571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x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15703" y="4475202"/>
            <a:ext cx="337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y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588821" y="533400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s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608366" y="401469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z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5383381" y="2895600"/>
          <a:ext cx="1752600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6" name="Visio" r:id="rId3" imgW="883516" imgH="1112126" progId="Visio.Drawing.11">
                  <p:embed/>
                </p:oleObj>
              </mc:Choice>
              <mc:Fallback>
                <p:oleObj name="Visio" r:id="rId3" imgW="883516" imgH="111212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381" y="2895600"/>
                        <a:ext cx="1752600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23446" y="37007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9000" y="3191019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,1,</a:t>
            </a:r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en-US" sz="240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,1,</a:t>
            </a:r>
            <a:r>
              <a:rPr lang="en-US" sz="2400" i="0" dirty="0">
                <a:solidFill>
                  <a:srgbClr val="C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tr-TR" sz="2400" i="0" dirty="0">
                <a:solidFill>
                  <a:srgbClr val="C00000"/>
                </a:solidFill>
              </a:rPr>
              <a:t>1</a:t>
            </a:r>
            <a:endParaRPr lang="en-US" sz="1600" i="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41098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i="0" dirty="0">
                <a:solidFill>
                  <a:srgbClr val="000066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i="0" dirty="0">
                <a:solidFill>
                  <a:srgbClr val="000066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i="0" dirty="0">
                <a:solidFill>
                  <a:srgbClr val="000066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i="0" dirty="0">
                <a:solidFill>
                  <a:srgbClr val="000066"/>
                </a:solidFill>
              </a:rPr>
              <a:t>1</a:t>
            </a:r>
            <a:r>
              <a:rPr lang="tr-TR" sz="2400" b="0" i="0" dirty="0">
                <a:solidFill>
                  <a:srgbClr val="000000"/>
                </a:solidFill>
              </a:rPr>
              <a:t>,0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07181" y="51004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en-US" sz="2400" b="0" i="0" dirty="0"/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en-US" sz="2400" b="0" i="0" dirty="0"/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tr-TR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10400" y="36526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66"/>
                </a:solidFill>
              </a:rPr>
              <a:t>1</a:t>
            </a:r>
            <a:r>
              <a:rPr lang="tr-TR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930442" y="3357716"/>
          <a:ext cx="1660358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7" name="Visio" r:id="rId5" imgW="883516" imgH="1112126" progId="Visio.Drawing.11">
                  <p:embed/>
                </p:oleObj>
              </mc:Choice>
              <mc:Fallback>
                <p:oleObj name="Visio" r:id="rId5" imgW="883516" imgH="111212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42" y="3357716"/>
                        <a:ext cx="1660358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97358" y="4175791"/>
            <a:ext cx="70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8924" y="5710535"/>
            <a:ext cx="34996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=7/8,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=3/8,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=4/8,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=5/8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71600" y="36531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372026" y="45675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67400" y="31628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867826" y="40772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3" grpId="0"/>
      <p:bldP spid="21" grpId="0"/>
      <p:bldP spid="22" grpId="0"/>
      <p:bldP spid="2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1828800" y="2794716"/>
          <a:ext cx="6553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2" name="Visio" r:id="rId3" imgW="2456192" imgH="1147488" progId="Visio.Drawing.11">
                  <p:embed/>
                </p:oleObj>
              </mc:Choice>
              <mc:Fallback>
                <p:oleObj name="Visio" r:id="rId3" imgW="2456192" imgH="1147488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94716"/>
                        <a:ext cx="65532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expression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both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deterministic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inputs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applied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371599" y="2971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x</a:t>
            </a:r>
            <a:r>
              <a:rPr lang="tr-TR" sz="3000" i="0" baseline="-2500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371600" y="35608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x</a:t>
            </a:r>
            <a:r>
              <a:rPr lang="tr-TR" sz="3000" i="0" baseline="-25000" dirty="0">
                <a:solidFill>
                  <a:srgbClr val="000000"/>
                </a:solidFill>
              </a:rPr>
              <a:t>2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71600" y="44752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x</a:t>
            </a:r>
            <a:r>
              <a:rPr lang="tr-TR" sz="3000" i="0" baseline="-25000" dirty="0">
                <a:solidFill>
                  <a:srgbClr val="000000"/>
                </a:solidFill>
              </a:rPr>
              <a:t>3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371600" y="53896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x</a:t>
            </a:r>
            <a:r>
              <a:rPr lang="tr-TR" sz="3000" i="0" baseline="-25000" dirty="0">
                <a:solidFill>
                  <a:srgbClr val="000000"/>
                </a:solidFill>
              </a:rPr>
              <a:t>4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8153400" y="38862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z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4724400" y="3276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4724400" y="4495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3528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53000" y="39579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2796" y="40116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NOT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2" grpId="0"/>
      <p:bldP spid="3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000" dirty="0">
                <a:latin typeface="Arial" charset="0"/>
              </a:rPr>
              <a:t>Overview of probabilistic computing</a:t>
            </a:r>
          </a:p>
          <a:p>
            <a:pPr lvl="1"/>
            <a:r>
              <a:rPr lang="en-US" dirty="0">
                <a:latin typeface="Arial" charset="0"/>
              </a:rPr>
              <a:t>Strengths</a:t>
            </a:r>
            <a:endParaRPr lang="tr-TR" dirty="0">
              <a:latin typeface="Arial" charset="0"/>
            </a:endParaRPr>
          </a:p>
          <a:p>
            <a:pPr lvl="1"/>
            <a:r>
              <a:rPr lang="tr-TR" dirty="0">
                <a:latin typeface="Arial" charset="0"/>
              </a:rPr>
              <a:t>W</a:t>
            </a:r>
            <a:r>
              <a:rPr lang="en-US" dirty="0" err="1">
                <a:latin typeface="Arial" charset="0"/>
              </a:rPr>
              <a:t>eaknesses</a:t>
            </a:r>
            <a:endParaRPr lang="tr-TR" dirty="0">
              <a:latin typeface="Arial" charset="0"/>
            </a:endParaRPr>
          </a:p>
          <a:p>
            <a:pPr lvl="1"/>
            <a:r>
              <a:rPr lang="tr-TR" dirty="0">
                <a:latin typeface="Arial" charset="0"/>
              </a:rPr>
              <a:t>Application </a:t>
            </a:r>
            <a:r>
              <a:rPr lang="tr-TR" dirty="0" err="1">
                <a:latin typeface="Arial" charset="0"/>
              </a:rPr>
              <a:t>areas</a:t>
            </a:r>
            <a:endParaRPr lang="en-US" dirty="0">
              <a:latin typeface="Arial" charset="0"/>
            </a:endParaRPr>
          </a:p>
          <a:p>
            <a:r>
              <a:rPr lang="en-US" sz="3000" dirty="0">
                <a:latin typeface="Arial" charset="0"/>
              </a:rPr>
              <a:t>Stochastic computing with logic gates</a:t>
            </a:r>
          </a:p>
          <a:p>
            <a:pPr lvl="1"/>
            <a:r>
              <a:rPr lang="tr-TR" dirty="0" err="1">
                <a:latin typeface="Arial" charset="0"/>
              </a:rPr>
              <a:t>Circuit</a:t>
            </a:r>
            <a:r>
              <a:rPr lang="tr-TR" dirty="0">
                <a:latin typeface="Arial" charset="0"/>
              </a:rPr>
              <a:t> </a:t>
            </a:r>
            <a:r>
              <a:rPr lang="tr-TR" dirty="0" err="1">
                <a:latin typeface="Arial" charset="0"/>
              </a:rPr>
              <a:t>analysis</a:t>
            </a:r>
            <a:r>
              <a:rPr lang="tr-TR" dirty="0">
                <a:latin typeface="Arial" charset="0"/>
              </a:rPr>
              <a:t> </a:t>
            </a:r>
          </a:p>
          <a:p>
            <a:pPr lvl="1"/>
            <a:r>
              <a:rPr lang="tr-TR" dirty="0" err="1">
                <a:latin typeface="Arial" charset="0"/>
              </a:rPr>
              <a:t>Synthesis</a:t>
            </a:r>
            <a:r>
              <a:rPr lang="tr-TR" dirty="0">
                <a:latin typeface="Arial" charset="0"/>
              </a:rPr>
              <a:t> of </a:t>
            </a:r>
            <a:r>
              <a:rPr lang="tr-TR" dirty="0" err="1">
                <a:latin typeface="Arial" charset="0"/>
              </a:rPr>
              <a:t>stochastic</a:t>
            </a:r>
            <a:r>
              <a:rPr lang="tr-TR" dirty="0">
                <a:latin typeface="Arial" charset="0"/>
              </a:rPr>
              <a:t> </a:t>
            </a:r>
            <a:r>
              <a:rPr lang="tr-TR" dirty="0" err="1">
                <a:latin typeface="Arial" charset="0"/>
              </a:rPr>
              <a:t>inputs</a:t>
            </a:r>
            <a:endParaRPr lang="tr-TR" dirty="0">
              <a:latin typeface="Arial" charset="0"/>
            </a:endParaRPr>
          </a:p>
          <a:p>
            <a:pPr lvl="1"/>
            <a:r>
              <a:rPr lang="tr-TR" dirty="0" err="1">
                <a:latin typeface="Arial" charset="0"/>
              </a:rPr>
              <a:t>Synthesis</a:t>
            </a:r>
            <a:r>
              <a:rPr lang="tr-TR" dirty="0">
                <a:latin typeface="Arial" charset="0"/>
              </a:rPr>
              <a:t> of </a:t>
            </a:r>
            <a:r>
              <a:rPr lang="tr-TR" dirty="0" err="1">
                <a:latin typeface="Arial" charset="0"/>
              </a:rPr>
              <a:t>polynomial</a:t>
            </a:r>
            <a:r>
              <a:rPr lang="tr-TR" dirty="0">
                <a:latin typeface="Arial" charset="0"/>
              </a:rPr>
              <a:t> </a:t>
            </a:r>
            <a:r>
              <a:rPr lang="tr-TR" dirty="0" err="1">
                <a:latin typeface="Arial" charset="0"/>
              </a:rPr>
              <a:t>functions</a:t>
            </a:r>
            <a:endParaRPr lang="tr-TR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Probabilistic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switches</a:t>
            </a:r>
            <a:r>
              <a:rPr lang="tr-TR" sz="3000" dirty="0">
                <a:latin typeface="Arial" charset="0"/>
              </a:rPr>
              <a:t> </a:t>
            </a:r>
          </a:p>
          <a:p>
            <a:r>
              <a:rPr lang="en-US" sz="3000" dirty="0">
                <a:latin typeface="Arial" charset="0"/>
              </a:rPr>
              <a:t>Approximate computing</a:t>
            </a:r>
            <a:endParaRPr lang="en-US" sz="27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Software level</a:t>
            </a:r>
          </a:p>
          <a:p>
            <a:pPr lvl="2"/>
            <a:r>
              <a:rPr lang="en-US" sz="2400" dirty="0">
                <a:latin typeface="Arial" charset="0"/>
              </a:rPr>
              <a:t>Appling probabilistic or heuristic methods</a:t>
            </a:r>
          </a:p>
          <a:p>
            <a:pPr lvl="2"/>
            <a:r>
              <a:rPr lang="en-US" sz="2400" dirty="0">
                <a:latin typeface="Arial" charset="0"/>
              </a:rPr>
              <a:t>Skipping tasks</a:t>
            </a:r>
          </a:p>
          <a:p>
            <a:pPr lvl="2"/>
            <a:r>
              <a:rPr lang="en-US" sz="2400" dirty="0" err="1">
                <a:latin typeface="Arial" charset="0"/>
              </a:rPr>
              <a:t>Memoization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Hardware level</a:t>
            </a:r>
          </a:p>
          <a:p>
            <a:pPr lvl="2"/>
            <a:r>
              <a:rPr lang="en-US" sz="2400" dirty="0">
                <a:latin typeface="Arial" charset="0"/>
              </a:rPr>
              <a:t>Voltage </a:t>
            </a:r>
            <a:r>
              <a:rPr lang="tr-TR" sz="2400" dirty="0" err="1">
                <a:latin typeface="Arial" charset="0"/>
              </a:rPr>
              <a:t>and</a:t>
            </a:r>
            <a:r>
              <a:rPr lang="tr-TR" sz="2400" dirty="0">
                <a:latin typeface="Arial" charset="0"/>
              </a:rPr>
              <a:t> size </a:t>
            </a:r>
            <a:r>
              <a:rPr lang="en-US" sz="2400" dirty="0">
                <a:latin typeface="Arial" charset="0"/>
              </a:rPr>
              <a:t>scaling</a:t>
            </a:r>
          </a:p>
          <a:p>
            <a:pPr lvl="2"/>
            <a:r>
              <a:rPr lang="en-US" sz="2400" dirty="0">
                <a:latin typeface="Arial" charset="0"/>
              </a:rPr>
              <a:t>Inexact </a:t>
            </a:r>
            <a:r>
              <a:rPr lang="tr-TR" sz="2400" dirty="0" err="1">
                <a:latin typeface="Arial" charset="0"/>
              </a:rPr>
              <a:t>structures</a:t>
            </a:r>
            <a:endParaRPr lang="en-US" sz="2400" dirty="0">
              <a:latin typeface="Arial" charset="0"/>
            </a:endParaRPr>
          </a:p>
          <a:p>
            <a:endParaRPr lang="tr-TR" sz="2700" dirty="0">
              <a:latin typeface="Arial" charset="0"/>
            </a:endParaRPr>
          </a:p>
          <a:p>
            <a:pPr lvl="1"/>
            <a:endParaRPr lang="tr-TR" dirty="0">
              <a:latin typeface="Arial" charset="0"/>
            </a:endParaRP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1600200"/>
            <a:ext cx="807720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logic circuit in order to implement given output </a:t>
            </a:r>
            <a:r>
              <a:rPr lang="en-US" sz="22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probabilit</a:t>
            </a:r>
            <a:r>
              <a:rPr lang="tr-TR" sz="22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ies</a:t>
            </a:r>
            <a:r>
              <a:rPr lang="tr-TR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a set of </a:t>
            </a:r>
            <a:r>
              <a:rPr lang="tr-TR" sz="22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probabilities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2959100" y="4356100"/>
          <a:ext cx="35004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6" name="Visio" r:id="rId3" imgW="1591301" imgH="612209" progId="Visio.Drawing.11">
                  <p:embed/>
                </p:oleObj>
              </mc:Choice>
              <mc:Fallback>
                <p:oleObj name="Visio" r:id="rId3" imgW="1591301" imgH="61220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356100"/>
                        <a:ext cx="350043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97038" y="4279900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dirty="0"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cs typeface="Times New Roman" panose="02020603050405020304" pitchFamily="18" charset="0"/>
              </a:rPr>
              <a:t>(</a:t>
            </a:r>
            <a:r>
              <a:rPr lang="en-US" sz="2400" b="0" dirty="0">
                <a:cs typeface="Times New Roman" panose="02020603050405020304" pitchFamily="18" charset="0"/>
              </a:rPr>
              <a:t>x</a:t>
            </a:r>
            <a:r>
              <a:rPr lang="en-US" sz="2400" b="0" i="0" dirty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22938" y="4233862"/>
            <a:ext cx="1890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0.6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87488" y="4926012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1,0,1,1,0,1,0,0,0,0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38788" y="4926012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0,1,0,0,1,0,1,1,1,1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28988" y="5570537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2868613" y="4114800"/>
          <a:ext cx="3327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7" name="Visio" r:id="rId5" imgW="1522736" imgH="605461" progId="Visio.Drawing.11">
                  <p:embed/>
                </p:oleObj>
              </mc:Choice>
              <mc:Fallback>
                <p:oleObj name="Visio" r:id="rId5" imgW="1522736" imgH="60546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4114800"/>
                        <a:ext cx="3327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71638" y="3497262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76900" y="4051300"/>
            <a:ext cx="189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49375" y="38671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0,1,0,1,0,0,1,1,0,0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84825" y="4695825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0,0,0,1,0,0,1,0,0,0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68613" y="5938837"/>
            <a:ext cx="367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49375" y="49720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1,0,1,1,0,0,1,0,0,1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44663" y="5386387"/>
            <a:ext cx="190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= 0.5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33525" y="3497262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538788" y="4051300"/>
            <a:ext cx="189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0.3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211263" y="38671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0,0,1,0,1,0,1,0,1,0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46713" y="4695825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0,1,0,0,0,1,0,0,0,1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30500" y="5938837"/>
            <a:ext cx="367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211263" y="49720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1,0,0,1,1,0,0,1,1,0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06550" y="5386387"/>
            <a:ext cx="190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= 0.5</a:t>
            </a:r>
          </a:p>
        </p:txBody>
      </p:sp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2868613" y="4114800"/>
          <a:ext cx="3327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8" name="Visio" r:id="rId7" imgW="1522736" imgH="605461" progId="Visio.Drawing.11">
                  <p:embed/>
                </p:oleObj>
              </mc:Choice>
              <mc:Fallback>
                <p:oleObj name="Visio" r:id="rId7" imgW="1522736" imgH="60546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4114800"/>
                        <a:ext cx="3327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2590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output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probabilities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probabilities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54" grpId="0"/>
      <p:bldP spid="55" grpId="0"/>
      <p:bldP spid="56" grpId="0"/>
      <p:bldP spid="58" grpId="0" animBg="1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92263"/>
            <a:ext cx="769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>
                <a:latin typeface="Arial" panose="020B0604020202020204" pitchFamily="34" charset="0"/>
              </a:rPr>
              <a:t>Theorem</a:t>
            </a:r>
            <a:r>
              <a:rPr lang="tr-TR" sz="2800" b="0" dirty="0">
                <a:latin typeface="Arial" panose="020B0604020202020204" pitchFamily="34" charset="0"/>
              </a:rPr>
              <a:t> </a:t>
            </a:r>
            <a:r>
              <a:rPr lang="tr-TR" sz="2800" b="0" i="0" dirty="0">
                <a:latin typeface="Arial" panose="020B0604020202020204" pitchFamily="34" charset="0"/>
              </a:rPr>
              <a:t>(</a:t>
            </a:r>
            <a:r>
              <a:rPr lang="tr-TR" sz="2800" b="0" dirty="0" err="1">
                <a:latin typeface="Arial" panose="020B0604020202020204" pitchFamily="34" charset="0"/>
              </a:rPr>
              <a:t>Qian</a:t>
            </a:r>
            <a:r>
              <a:rPr lang="tr-TR" sz="2800" b="0" dirty="0">
                <a:latin typeface="Arial" panose="020B0604020202020204" pitchFamily="34" charset="0"/>
              </a:rPr>
              <a:t> et al. 2011</a:t>
            </a:r>
            <a:r>
              <a:rPr lang="tr-TR" sz="2800" b="0" i="0" dirty="0">
                <a:latin typeface="Arial" panose="020B0604020202020204" pitchFamily="34" charset="0"/>
              </a:rPr>
              <a:t>)</a:t>
            </a:r>
            <a:r>
              <a:rPr lang="en-US" sz="2800" b="0" dirty="0">
                <a:latin typeface="Arial" panose="020B0604020202020204" pitchFamily="34" charset="0"/>
              </a:rPr>
              <a:t>:</a:t>
            </a:r>
            <a:r>
              <a:rPr lang="tr-TR" sz="2800" b="0" dirty="0"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Arial" panose="020B0604020202020204" pitchFamily="34" charset="0"/>
              </a:rPr>
              <a:t>With </a:t>
            </a:r>
            <a:r>
              <a:rPr lang="tr-TR" sz="2400" b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input</a:t>
            </a:r>
            <a:r>
              <a:rPr lang="tr-TR" sz="2400" b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sz="2400" b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probabilities</a:t>
            </a:r>
            <a:r>
              <a:rPr lang="en-US" sz="2400" b="0" i="0" dirty="0">
                <a:solidFill>
                  <a:srgbClr val="000000"/>
                </a:solidFill>
                <a:cs typeface="Times New Roman" panose="02020603050405020304" pitchFamily="18" charset="0"/>
              </a:rPr>
              <a:t> = {0.4, 0.5}, </a:t>
            </a:r>
            <a:r>
              <a:rPr lang="en-US" sz="2400" b="0" i="0" dirty="0">
                <a:latin typeface="Arial" panose="020B0604020202020204" pitchFamily="34" charset="0"/>
              </a:rPr>
              <a:t>we can synthesize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</a:rPr>
              <a:t>arbitrary </a:t>
            </a:r>
            <a:r>
              <a:rPr lang="en-US" sz="2400" b="0" i="0" dirty="0">
                <a:latin typeface="Arial" panose="020B0604020202020204" pitchFamily="34" charset="0"/>
              </a:rPr>
              <a:t>decimal output probabilities.</a:t>
            </a:r>
          </a:p>
          <a:p>
            <a:pPr eaLnBrk="1" hangingPunct="1"/>
            <a:endParaRPr lang="en-US" sz="2400" b="0" i="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050" y="2819400"/>
            <a:ext cx="4527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sz="2400" b="0" i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Synthesize </a:t>
            </a:r>
            <a:r>
              <a:rPr lang="en-US" sz="24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0" i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0.757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295400" y="3581400"/>
          <a:ext cx="5168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5" name="Visio" r:id="rId3" imgW="2665396" imgH="1428758" progId="Visio.Drawing.11">
                  <p:embed/>
                </p:oleObj>
              </mc:Choice>
              <mc:Fallback>
                <p:oleObj name="Visio" r:id="rId3" imgW="2665396" imgH="142875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5168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4419600"/>
            <a:ext cx="17954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Arial" pitchFamily="34" charset="0"/>
                <a:cs typeface="Arial" pitchFamily="34" charset="0"/>
              </a:rPr>
              <a:t>(Black dots </a:t>
            </a:r>
            <a:br>
              <a:rPr lang="en-US" sz="2000" b="0" i="0" dirty="0">
                <a:latin typeface="Arial" pitchFamily="34" charset="0"/>
                <a:cs typeface="Arial" pitchFamily="34" charset="0"/>
              </a:rPr>
            </a:br>
            <a:r>
              <a:rPr lang="en-US" sz="2000" b="0" i="0" dirty="0">
                <a:latin typeface="Arial" pitchFamily="34" charset="0"/>
                <a:cs typeface="Arial" pitchFamily="34" charset="0"/>
              </a:rPr>
              <a:t>are inverters)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897351-02A0-4E5D-AE11-370917628B39}" type="slidenum">
              <a:rPr lang="en-US" b="0" i="0">
                <a:latin typeface="Arial" panose="020B0604020202020204" pitchFamily="34" charset="0"/>
              </a:rPr>
              <a:pPr eaLnBrk="1" hangingPunct="1"/>
              <a:t>21</a:t>
            </a:fld>
            <a:endParaRPr lang="en-US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1765518"/>
            <a:ext cx="8077200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logic circuit in order to implement a polynomial  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g(t)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both 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in unit interval? </a:t>
            </a:r>
          </a:p>
          <a:p>
            <a:pPr algn="just"/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679918"/>
            <a:ext cx="5962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/>
        </p:nvGraphicFramePr>
        <p:xfrm>
          <a:off x="2971800" y="3670805"/>
          <a:ext cx="3276600" cy="311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0" name="Visio" r:id="rId5" imgW="2635163" imgH="2502554" progId="Visio.Drawing.11">
                  <p:embed/>
                </p:oleObj>
              </mc:Choice>
              <mc:Fallback>
                <p:oleObj name="Visio" r:id="rId5" imgW="2635163" imgH="250255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70805"/>
                        <a:ext cx="3276600" cy="3110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833" name="Object 9"/>
          <p:cNvGraphicFramePr>
            <a:graphicFrameLocks noChangeAspect="1"/>
          </p:cNvGraphicFramePr>
          <p:nvPr/>
        </p:nvGraphicFramePr>
        <p:xfrm>
          <a:off x="2133600" y="2667000"/>
          <a:ext cx="518096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0" name="Visio" r:id="rId3" imgW="1890666" imgH="1147488" progId="Visio.Drawing.11">
                  <p:embed/>
                </p:oleObj>
              </mc:Choice>
              <mc:Fallback>
                <p:oleObj name="Visio" r:id="rId3" imgW="1890666" imgH="1147488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5180965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1752600"/>
            <a:ext cx="80772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182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g(t)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3/8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17051" y="32004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38817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105400" y="32004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105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600199" y="2895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6002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447800" y="5334000"/>
            <a:ext cx="762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3/8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76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162800" y="37338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g</a:t>
            </a:r>
            <a:r>
              <a:rPr lang="tr-TR" sz="3000" i="0" dirty="0">
                <a:solidFill>
                  <a:srgbClr val="000000"/>
                </a:solidFill>
              </a:rPr>
              <a:t>(</a:t>
            </a:r>
            <a:r>
              <a:rPr lang="tr-TR" sz="3000" dirty="0">
                <a:solidFill>
                  <a:srgbClr val="000000"/>
                </a:solidFill>
              </a:rPr>
              <a:t>t</a:t>
            </a:r>
            <a:r>
              <a:rPr lang="tr-TR" sz="3000" i="0" dirty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1752600"/>
            <a:ext cx="80772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182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g(t) = t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2130995" y="2743200"/>
          <a:ext cx="518420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7" name="Visio" r:id="rId3" imgW="1890666" imgH="1112126" progId="Visio.Drawing.11">
                  <p:embed/>
                </p:oleObj>
              </mc:Choice>
              <mc:Fallback>
                <p:oleObj name="Visio" r:id="rId3" imgW="1890666" imgH="111212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995" y="2743200"/>
                        <a:ext cx="518420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804481" y="32004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NOR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38817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105400" y="32004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105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600199" y="2895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6002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676400" y="5334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76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162800" y="37338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g</a:t>
            </a:r>
            <a:r>
              <a:rPr lang="tr-TR" sz="3000" i="0" dirty="0">
                <a:solidFill>
                  <a:srgbClr val="000000"/>
                </a:solidFill>
              </a:rPr>
              <a:t>(</a:t>
            </a:r>
            <a:r>
              <a:rPr lang="tr-TR" sz="3000" dirty="0">
                <a:solidFill>
                  <a:srgbClr val="000000"/>
                </a:solidFill>
              </a:rPr>
              <a:t>t</a:t>
            </a:r>
            <a:r>
              <a:rPr lang="tr-TR" sz="3000" i="0" dirty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utoUpdateAnimBg="0"/>
      <p:bldP spid="60" grpId="0" autoUpdateAnimBg="0"/>
      <p:bldP spid="46" grpId="0"/>
      <p:bldP spid="47" grpId="0"/>
      <p:bldP spid="48" grpId="0"/>
      <p:bldP spid="49" grpId="0"/>
      <p:bldP spid="50" grpId="0"/>
      <p:bldP spid="52" grpId="0"/>
      <p:bldP spid="53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81000" y="1752600"/>
            <a:ext cx="86106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6400" y="1828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test on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142999" y="2514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142999" y="2971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066800" y="4419600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5/8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8001000" y="51054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g</a:t>
            </a:r>
            <a:r>
              <a:rPr lang="tr-TR" sz="3000" i="0" dirty="0">
                <a:solidFill>
                  <a:srgbClr val="000000"/>
                </a:solidFill>
              </a:rPr>
              <a:t>(</a:t>
            </a:r>
            <a:r>
              <a:rPr lang="tr-TR" sz="3000" dirty="0">
                <a:solidFill>
                  <a:srgbClr val="000000"/>
                </a:solidFill>
              </a:rPr>
              <a:t>t</a:t>
            </a:r>
            <a:r>
              <a:rPr lang="tr-TR" sz="3000" i="0" dirty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1295400" y="2514599"/>
          <a:ext cx="7037680" cy="403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7" name="Visio" r:id="rId3" imgW="5611531" imgH="3223817" progId="Visio.Drawing.11">
                  <p:embed/>
                </p:oleObj>
              </mc:Choice>
              <mc:Fallback>
                <p:oleObj name="Visio" r:id="rId3" imgW="5611531" imgH="322381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599"/>
                        <a:ext cx="7037680" cy="4038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1430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51816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4191000" y="44752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191000" y="49324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191000" y="5410200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2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191000" y="58468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3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066800" y="49324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066800" y="53896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066800" y="58468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2514600"/>
            <a:ext cx="228600" cy="129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9200" y="40386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67200" y="49530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765479" y="48006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35958" y="50292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50" grpId="0"/>
      <p:bldP spid="52" grpId="0"/>
      <p:bldP spid="61" grpId="0"/>
      <p:bldP spid="62" grpId="0"/>
      <p:bldP spid="29" grpId="0"/>
      <p:bldP spid="47" grpId="0"/>
      <p:bldP spid="4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92263"/>
            <a:ext cx="76962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>
                <a:latin typeface="Arial" panose="020B0604020202020204" pitchFamily="34" charset="0"/>
              </a:rPr>
              <a:t>Theorem</a:t>
            </a:r>
            <a:r>
              <a:rPr lang="tr-TR" sz="2800" b="0" dirty="0">
                <a:latin typeface="Arial" panose="020B0604020202020204" pitchFamily="34" charset="0"/>
              </a:rPr>
              <a:t> </a:t>
            </a:r>
            <a:r>
              <a:rPr lang="tr-TR" sz="2800" b="0" i="0" dirty="0">
                <a:latin typeface="Arial" panose="020B0604020202020204" pitchFamily="34" charset="0"/>
              </a:rPr>
              <a:t>(</a:t>
            </a:r>
            <a:r>
              <a:rPr lang="tr-TR" sz="2800" b="0" dirty="0" err="1">
                <a:latin typeface="Arial" panose="020B0604020202020204" pitchFamily="34" charset="0"/>
              </a:rPr>
              <a:t>Qian</a:t>
            </a:r>
            <a:r>
              <a:rPr lang="tr-TR" sz="2800" b="0" dirty="0">
                <a:latin typeface="Arial" panose="020B0604020202020204" pitchFamily="34" charset="0"/>
              </a:rPr>
              <a:t> et al. 2012</a:t>
            </a:r>
            <a:r>
              <a:rPr lang="tr-TR" sz="2800" b="0" i="0" dirty="0">
                <a:latin typeface="Arial" panose="020B0604020202020204" pitchFamily="34" charset="0"/>
              </a:rPr>
              <a:t>)</a:t>
            </a:r>
            <a:r>
              <a:rPr lang="en-US" sz="2800" b="0" dirty="0">
                <a:latin typeface="Arial" panose="020B0604020202020204" pitchFamily="34" charset="0"/>
              </a:rPr>
              <a:t>:</a:t>
            </a:r>
            <a:r>
              <a:rPr lang="tr-TR" sz="2800" b="0" dirty="0"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tr-TR" sz="2400" b="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>
                <a:solidFill>
                  <a:srgbClr val="000000"/>
                </a:solidFill>
                <a:latin typeface="Arial" panose="020B0604020202020204" pitchFamily="34" charset="0"/>
              </a:rPr>
              <a:t>using</a:t>
            </a:r>
            <a:r>
              <a:rPr lang="tr-TR" sz="2400" b="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>
                <a:solidFill>
                  <a:srgbClr val="000000"/>
                </a:solidFill>
                <a:latin typeface="Arial" panose="020B0604020202020204" pitchFamily="34" charset="0"/>
              </a:rPr>
              <a:t>Bernstein</a:t>
            </a:r>
            <a:r>
              <a:rPr lang="tr-TR" sz="2400" b="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>
                <a:solidFill>
                  <a:srgbClr val="000000"/>
                </a:solidFill>
                <a:latin typeface="Arial" panose="020B0604020202020204" pitchFamily="34" charset="0"/>
              </a:rPr>
              <a:t>polynomials</a:t>
            </a:r>
            <a:r>
              <a:rPr lang="en-US" sz="2400" b="0" i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0" i="0" dirty="0">
                <a:latin typeface="Arial" panose="020B0604020202020204" pitchFamily="34" charset="0"/>
              </a:rPr>
              <a:t>we can synthesize </a:t>
            </a:r>
            <a:r>
              <a:rPr lang="tr-TR" sz="2400" b="0" i="0" dirty="0" err="1">
                <a:latin typeface="Arial" panose="020B0604020202020204" pitchFamily="34" charset="0"/>
              </a:rPr>
              <a:t>any</a:t>
            </a:r>
            <a:r>
              <a:rPr lang="tr-TR" sz="2400" b="0" i="0" dirty="0">
                <a:latin typeface="Arial" panose="020B0604020202020204" pitchFamily="34" charset="0"/>
              </a:rPr>
              <a:t> </a:t>
            </a:r>
            <a:r>
              <a:rPr lang="tr-TR" sz="2400" b="0" i="0" dirty="0" err="1">
                <a:latin typeface="Arial" panose="020B0604020202020204" pitchFamily="34" charset="0"/>
              </a:rPr>
              <a:t>polynomial</a:t>
            </a:r>
            <a:r>
              <a:rPr lang="tr-TR" sz="2400" b="0" i="0" dirty="0">
                <a:latin typeface="Arial" panose="020B0604020202020204" pitchFamily="34" charset="0"/>
              </a:rPr>
              <a:t> </a:t>
            </a:r>
            <a:r>
              <a:rPr lang="tr-TR" sz="2600" dirty="0">
                <a:cs typeface="Times New Roman" pitchFamily="18" charset="0"/>
              </a:rPr>
              <a:t>g</a:t>
            </a:r>
            <a:r>
              <a:rPr lang="tr-TR" sz="2600" i="0" dirty="0">
                <a:cs typeface="Times New Roman" pitchFamily="18" charset="0"/>
              </a:rPr>
              <a:t>(</a:t>
            </a:r>
            <a:r>
              <a:rPr lang="tr-TR" sz="2600" dirty="0">
                <a:cs typeface="Times New Roman" pitchFamily="18" charset="0"/>
              </a:rPr>
              <a:t>t</a:t>
            </a:r>
            <a:r>
              <a:rPr lang="tr-TR" sz="2600" i="0" dirty="0">
                <a:cs typeface="Times New Roman" pitchFamily="18" charset="0"/>
              </a:rPr>
              <a:t>)</a:t>
            </a:r>
            <a:r>
              <a:rPr lang="en-US" sz="2400" b="0" i="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sz="2400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897351-02A0-4E5D-AE11-370917628B39}" type="slidenum">
              <a:rPr lang="en-US" b="0" i="0">
                <a:latin typeface="Arial" panose="020B0604020202020204" pitchFamily="34" charset="0"/>
              </a:rPr>
              <a:pPr eaLnBrk="1" hangingPunct="1"/>
              <a:t>26</a:t>
            </a:fld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5000" y="3276600"/>
            <a:ext cx="4358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3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33" name="Rectangle 32"/>
          <p:cNvSpPr/>
          <p:nvPr/>
        </p:nvSpPr>
        <p:spPr>
          <a:xfrm>
            <a:off x="1905000" y="3713202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1/8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6800" y="4267200"/>
            <a:ext cx="675697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= (1-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= 3 t(1-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= 3 t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2667000"/>
            <a:ext cx="8610600" cy="3810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743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47337" y="3868737"/>
            <a:ext cx="2053368" cy="527050"/>
            <a:chOff x="3443493" y="2828652"/>
            <a:chExt cx="2055445" cy="525732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22873" y="4572000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>
                <a:solidFill>
                  <a:srgbClr val="000000"/>
                </a:solidFill>
              </a:rPr>
              <a:t>P</a:t>
            </a:r>
            <a:r>
              <a:rPr lang="tr-TR" sz="2800" b="0" i="0" dirty="0">
                <a:solidFill>
                  <a:srgbClr val="000000"/>
                </a:solidFill>
              </a:rPr>
              <a:t>(</a:t>
            </a:r>
            <a:r>
              <a:rPr lang="tr-TR" sz="2800" b="0" dirty="0">
                <a:solidFill>
                  <a:srgbClr val="000000"/>
                </a:solidFill>
              </a:rPr>
              <a:t>x</a:t>
            </a:r>
            <a:r>
              <a:rPr lang="tr-TR" sz="2800" b="0" i="0" dirty="0">
                <a:solidFill>
                  <a:srgbClr val="000000"/>
                </a:solidFill>
              </a:rPr>
              <a:t>=1)</a:t>
            </a:r>
            <a:r>
              <a:rPr lang="en-US" sz="2800" b="0" i="0" dirty="0">
                <a:solidFill>
                  <a:srgbClr val="000000"/>
                </a:solidFill>
              </a:rPr>
              <a:t> = </a:t>
            </a:r>
            <a:r>
              <a:rPr lang="tr-TR" sz="2800" b="0" dirty="0">
                <a:solidFill>
                  <a:srgbClr val="000000"/>
                </a:solidFill>
              </a:rPr>
              <a:t>p = </a:t>
            </a:r>
            <a:r>
              <a:rPr lang="tr-TR" sz="2800" b="0" i="0" dirty="0">
                <a:solidFill>
                  <a:srgbClr val="000000"/>
                </a:solidFill>
              </a:rPr>
              <a:t>4</a:t>
            </a:r>
            <a:r>
              <a:rPr lang="en-US" sz="2800" b="0" i="0" dirty="0">
                <a:solidFill>
                  <a:srgbClr val="000000"/>
                </a:solidFill>
              </a:rPr>
              <a:t>/</a:t>
            </a:r>
            <a:r>
              <a:rPr lang="tr-TR" sz="2800" b="0" i="0" dirty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420150" y="40909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6116" name="Object 4"/>
          <p:cNvGraphicFramePr>
            <a:graphicFrameLocks noChangeAspect="1"/>
          </p:cNvGraphicFramePr>
          <p:nvPr/>
        </p:nvGraphicFramePr>
        <p:xfrm>
          <a:off x="3276600" y="2209800"/>
          <a:ext cx="2133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8" name="Visio" r:id="rId3" imgW="1068966" imgH="333368" progId="Visio.Drawing.11">
                  <p:embed/>
                </p:oleObj>
              </mc:Choice>
              <mc:Fallback>
                <p:oleObj name="Visio" r:id="rId3" imgW="1068966" imgH="333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9800"/>
                        <a:ext cx="21336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6118" name="Object 6"/>
          <p:cNvGraphicFramePr>
            <a:graphicFrameLocks noChangeAspect="1"/>
          </p:cNvGraphicFramePr>
          <p:nvPr/>
        </p:nvGraphicFramePr>
        <p:xfrm>
          <a:off x="5029200" y="3305022"/>
          <a:ext cx="3200400" cy="256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9" name="Visio" r:id="rId5" imgW="2965031" imgH="2368397" progId="Visio.Drawing.11">
                  <p:embed/>
                </p:oleObj>
              </mc:Choice>
              <mc:Fallback>
                <p:oleObj name="Visio" r:id="rId5" imgW="2965031" imgH="23683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05022"/>
                        <a:ext cx="3200400" cy="2562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A probabilistic switch is ON with a probability of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81534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implemented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stochastic bit streams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5486400"/>
            <a:ext cx="8153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used to model probabilistic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phenomena in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such as random </a:t>
            </a: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defects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is a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switch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25" y="2286000"/>
            <a:ext cx="5525950" cy="23041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800600"/>
            <a:ext cx="4419600" cy="1464974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1524000" y="6291309"/>
            <a:ext cx="667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*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directions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9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62" y="1600200"/>
            <a:ext cx="77860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22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Deterministic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endParaRPr lang="en-US" sz="2800" b="1" noProof="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3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4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5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6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637" y="3352800"/>
          <a:ext cx="4038600" cy="22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7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7" y="3352800"/>
                        <a:ext cx="4038600" cy="224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56736"/>
              </p:ext>
            </p:extLst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8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77200" cy="8002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</a:t>
            </a:r>
            <a:r>
              <a:rPr lang="tr-TR" sz="2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circuit in order to implement a given binary decimal numbers using</a:t>
            </a:r>
            <a:r>
              <a:rPr lang="tr-TR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p-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switches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25908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63250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output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0.11</a:t>
            </a:r>
            <a:r>
              <a:rPr lang="en-US" sz="21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0.011</a:t>
            </a:r>
            <a:r>
              <a:rPr lang="en-US" sz="21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p-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switches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n-US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3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667000" cy="14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05250"/>
            <a:ext cx="305482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00800" y="5638800"/>
            <a:ext cx="8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0.011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0814" y="5638800"/>
            <a:ext cx="7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0.11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0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209800"/>
            <a:ext cx="8420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5726668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Progressing from the least-significant to the most-significant bits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1905000"/>
            <a:ext cx="80772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94670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output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0.1011</a:t>
            </a:r>
            <a:r>
              <a:rPr lang="en-US" sz="21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p-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switches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n-US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3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271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39038" cy="44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705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Binary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tree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showing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generate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all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possible</a:t>
            </a:r>
            <a:r>
              <a:rPr lang="tr-TR" dirty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switching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circuits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</a:rPr>
              <a:t>Wilhelm</a:t>
            </a:r>
            <a:r>
              <a:rPr lang="tr-TR" dirty="0">
                <a:latin typeface="Arial" panose="020B0604020202020204" pitchFamily="34" charset="0"/>
              </a:rPr>
              <a:t> et al. 20</a:t>
            </a:r>
            <a:r>
              <a:rPr lang="en-US" dirty="0">
                <a:latin typeface="Arial" panose="020B0604020202020204" pitchFamily="34" charset="0"/>
              </a:rPr>
              <a:t>08</a:t>
            </a:r>
            <a:r>
              <a:rPr lang="tr-TR" dirty="0">
                <a:latin typeface="Arial" panose="020B0604020202020204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1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35526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 err="1">
                <a:latin typeface="Arial" charset="0"/>
              </a:rPr>
              <a:t>Benefits</a:t>
            </a:r>
            <a:endParaRPr lang="tr-TR" sz="3000" dirty="0">
              <a:latin typeface="Arial" charset="0"/>
            </a:endParaRPr>
          </a:p>
          <a:p>
            <a:pPr lvl="1"/>
            <a:r>
              <a:rPr lang="tr-TR" sz="2400" dirty="0" err="1">
                <a:solidFill>
                  <a:srgbClr val="FF0000"/>
                </a:solidFill>
                <a:latin typeface="Arial" charset="0"/>
              </a:rPr>
              <a:t>Power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saving</a:t>
            </a:r>
            <a:endParaRPr lang="tr-TR" sz="2400" dirty="0">
              <a:latin typeface="Arial" charset="0"/>
            </a:endParaRPr>
          </a:p>
          <a:p>
            <a:pPr lvl="1"/>
            <a:r>
              <a:rPr lang="tr-TR" sz="2400" dirty="0" err="1">
                <a:solidFill>
                  <a:srgbClr val="FF0000"/>
                </a:solidFill>
                <a:latin typeface="Arial" charset="0"/>
              </a:rPr>
              <a:t>Energy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saving</a:t>
            </a:r>
            <a:endParaRPr lang="tr-TR" sz="2400" dirty="0">
              <a:latin typeface="Arial" charset="0"/>
            </a:endParaRPr>
          </a:p>
          <a:p>
            <a:pPr lvl="1"/>
            <a:r>
              <a:rPr lang="tr-TR" sz="2400" dirty="0">
                <a:solidFill>
                  <a:srgbClr val="FF0000"/>
                </a:solidFill>
                <a:latin typeface="Arial" charset="0"/>
              </a:rPr>
              <a:t>Time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saving</a:t>
            </a:r>
            <a:r>
              <a:rPr lang="tr-TR" sz="2400" dirty="0">
                <a:latin typeface="Arial" charset="0"/>
              </a:rPr>
              <a:t> </a:t>
            </a:r>
          </a:p>
          <a:p>
            <a:pPr lvl="1"/>
            <a:r>
              <a:rPr lang="tr-TR" sz="2400" dirty="0" err="1">
                <a:solidFill>
                  <a:srgbClr val="FF0000"/>
                </a:solidFill>
                <a:latin typeface="Arial" charset="0"/>
              </a:rPr>
              <a:t>Area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saving</a:t>
            </a:r>
            <a:endParaRPr lang="tr-TR" sz="2400" dirty="0">
              <a:latin typeface="Arial" charset="0"/>
            </a:endParaRPr>
          </a:p>
          <a:p>
            <a:pPr marL="0" indent="0">
              <a:buNone/>
            </a:pPr>
            <a:endParaRPr lang="en-US" sz="27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4114800" y="2133600"/>
            <a:ext cx="39624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0248" y="3505200"/>
            <a:ext cx="2968752" cy="3124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0248" y="3429000"/>
            <a:ext cx="29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6600"/>
                </a:solidFill>
                <a:latin typeface="Times New Roman" pitchFamily="18" charset="0"/>
              </a:rPr>
              <a:t>Parallel</a:t>
            </a:r>
            <a:r>
              <a:rPr lang="tr-TR" sz="2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sz="2000" b="1" dirty="0" err="1">
                <a:solidFill>
                  <a:srgbClr val="006600"/>
                </a:solidFill>
                <a:latin typeface="Times New Roman" pitchFamily="18" charset="0"/>
              </a:rPr>
              <a:t>Processing</a:t>
            </a:r>
            <a:endParaRPr lang="en-US" sz="2000" b="1" baseline="-25000" dirty="0">
              <a:latin typeface="Times New Roman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62400"/>
            <a:ext cx="1676400" cy="247402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81400" y="3505200"/>
            <a:ext cx="5410200" cy="102785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81400" y="3429000"/>
            <a:ext cx="5337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6600"/>
                </a:solidFill>
                <a:latin typeface="Times New Roman" pitchFamily="18" charset="0"/>
              </a:rPr>
              <a:t>Serial</a:t>
            </a:r>
            <a:r>
              <a:rPr lang="tr-TR" sz="2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sz="2000" b="1" dirty="0" err="1">
                <a:solidFill>
                  <a:srgbClr val="006600"/>
                </a:solidFill>
                <a:latin typeface="Times New Roman" pitchFamily="18" charset="0"/>
              </a:rPr>
              <a:t>Processing</a:t>
            </a:r>
            <a:endParaRPr lang="en-US" sz="2000" b="1" baseline="-25000" dirty="0">
              <a:latin typeface="Times New Roman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25" y="3628702"/>
            <a:ext cx="5277775" cy="726945"/>
          </a:xfrm>
          <a:prstGeom prst="rect">
            <a:avLst/>
          </a:prstGeom>
        </p:spPr>
      </p:pic>
      <p:sp>
        <p:nvSpPr>
          <p:cNvPr id="11" name="TextBox 28"/>
          <p:cNvSpPr txBox="1"/>
          <p:nvPr/>
        </p:nvSpPr>
        <p:spPr>
          <a:xfrm>
            <a:off x="5197928" y="4749969"/>
            <a:ext cx="1796143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Time?</a:t>
            </a:r>
          </a:p>
          <a:p>
            <a:pPr algn="ctr"/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21"/>
          <p:cNvGraphicFramePr>
            <a:graphicFrameLocks noChangeAspect="1"/>
          </p:cNvGraphicFramePr>
          <p:nvPr>
            <p:extLst/>
          </p:nvPr>
        </p:nvGraphicFramePr>
        <p:xfrm>
          <a:off x="1607949" y="4813794"/>
          <a:ext cx="594101" cy="59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2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1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949" y="4813794"/>
                        <a:ext cx="594101" cy="594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/>
          </p:nvPr>
        </p:nvGraphicFramePr>
        <p:xfrm>
          <a:off x="5410200" y="3850249"/>
          <a:ext cx="594101" cy="59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3" name="Visio" r:id="rId7" imgW="1099185" imgH="1099185" progId="Visio.Drawing.11">
                  <p:embed/>
                </p:oleObj>
              </mc:Choice>
              <mc:Fallback>
                <p:oleObj name="Visio" r:id="rId7" imgW="1099185" imgH="1099185" progId="Visio.Drawing.11">
                  <p:embed/>
                  <p:pic>
                    <p:nvPicPr>
                      <p:cNvPr id="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50249"/>
                        <a:ext cx="594101" cy="594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329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Approximate?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3552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Arial" charset="0"/>
              </a:rPr>
              <a:t>Applications</a:t>
            </a:r>
          </a:p>
          <a:p>
            <a:pPr lvl="1"/>
            <a:r>
              <a:rPr lang="en-US" sz="2400" dirty="0">
                <a:latin typeface="Arial" charset="0"/>
              </a:rPr>
              <a:t>Problems not having 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unique solution</a:t>
            </a:r>
          </a:p>
          <a:p>
            <a:pPr lvl="1"/>
            <a:r>
              <a:rPr lang="en-US" sz="2400" dirty="0">
                <a:latin typeface="Arial" charset="0"/>
              </a:rPr>
              <a:t>Solution space is large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Video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audio</a:t>
            </a:r>
            <a:r>
              <a:rPr lang="en-US" sz="2400" dirty="0">
                <a:latin typeface="Arial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image</a:t>
            </a:r>
            <a:r>
              <a:rPr lang="en-US" sz="2400" dirty="0">
                <a:latin typeface="Arial" charset="0"/>
              </a:rPr>
              <a:t> applications not requiring perfect accuracy</a:t>
            </a:r>
          </a:p>
          <a:p>
            <a:pPr marL="0" indent="0">
              <a:buNone/>
            </a:pPr>
            <a:endParaRPr lang="en-US" sz="27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2057" name="Picture 9" descr="calculato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24300"/>
            <a:ext cx="2000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amera camcord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78" y="4191000"/>
            <a:ext cx="1636568" cy="16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962400"/>
            <a:ext cx="1703981" cy="2270565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5600" y="3440080"/>
            <a:ext cx="1719406" cy="296072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616922" y="3435726"/>
            <a:ext cx="3535684" cy="296507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74522" y="3435726"/>
            <a:ext cx="2087884" cy="90767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274522" y="3429000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Scheduling the exam week with exam dates and hours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74522" y="4535658"/>
            <a:ext cx="2087884" cy="83099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274522" y="4535658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Synthesizing a circuit with gates doing a certain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task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274522" y="5558917"/>
            <a:ext cx="2087884" cy="83099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6274522" y="5558917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truth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table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certain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task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3291881" y="3429000"/>
            <a:ext cx="20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Image processing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775600" y="3415283"/>
            <a:ext cx="1719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/>
          </p:nvPr>
        </p:nvGraphicFramePr>
        <p:xfrm>
          <a:off x="1217425" y="4343400"/>
          <a:ext cx="916175" cy="9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5" name="Visio" r:id="rId6" imgW="1099185" imgH="1099185" progId="Visio.Drawing.11">
                  <p:embed/>
                </p:oleObj>
              </mc:Choice>
              <mc:Fallback>
                <p:oleObj name="Visio" r:id="rId6" imgW="1099185" imgH="1099185" progId="Visio.Drawing.11">
                  <p:embed/>
                  <p:pic>
                    <p:nvPicPr>
                      <p:cNvPr id="2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425" y="4343400"/>
                        <a:ext cx="916175" cy="9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/>
          </p:nvPr>
        </p:nvGraphicFramePr>
        <p:xfrm>
          <a:off x="7036353" y="5715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6" name="Visio" r:id="rId8" imgW="1099185" imgH="1099185" progId="Visio.Drawing.11">
                  <p:embed/>
                </p:oleObj>
              </mc:Choice>
              <mc:Fallback>
                <p:oleObj name="Visio" r:id="rId8" imgW="1099185" imgH="1099185" progId="Visio.Drawing.11">
                  <p:embed/>
                  <p:pic>
                    <p:nvPicPr>
                      <p:cNvPr id="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353" y="5715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/>
          </p:nvPr>
        </p:nvGraphicFramePr>
        <p:xfrm>
          <a:off x="4235909" y="4343400"/>
          <a:ext cx="982490" cy="98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7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909" y="4343400"/>
                        <a:ext cx="982490" cy="98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/>
          <p:cNvGraphicFramePr>
            <a:graphicFrameLocks noChangeAspect="1"/>
          </p:cNvGraphicFramePr>
          <p:nvPr>
            <p:extLst/>
          </p:nvPr>
        </p:nvGraphicFramePr>
        <p:xfrm>
          <a:off x="7012785" y="3583884"/>
          <a:ext cx="611358" cy="61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8" name="Visio" r:id="rId11" imgW="1099185" imgH="1099185" progId="Visio.Drawing.11">
                  <p:embed/>
                </p:oleObj>
              </mc:Choice>
              <mc:Fallback>
                <p:oleObj name="Visio" r:id="rId11" imgW="1099185" imgH="1099185" progId="Visio.Drawing.11">
                  <p:embed/>
                  <p:pic>
                    <p:nvPicPr>
                      <p:cNvPr id="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785" y="3583884"/>
                        <a:ext cx="611358" cy="61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/>
          </p:nvPr>
        </p:nvGraphicFramePr>
        <p:xfrm>
          <a:off x="6929637" y="4703605"/>
          <a:ext cx="611358" cy="61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9" name="Visio" r:id="rId12" imgW="1099185" imgH="1099185" progId="Visio.Drawing.11">
                  <p:embed/>
                </p:oleObj>
              </mc:Choice>
              <mc:Fallback>
                <p:oleObj name="Visio" r:id="rId12" imgW="1099185" imgH="1099185" progId="Visio.Drawing.11">
                  <p:embed/>
                  <p:pic>
                    <p:nvPicPr>
                      <p:cNvPr id="2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637" y="4703605"/>
                        <a:ext cx="611358" cy="61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38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/>
      <p:bldP spid="12" grpId="0" animBg="1"/>
      <p:bldP spid="13" grpId="0"/>
      <p:bldP spid="16" grpId="0" animBg="1"/>
      <p:bldP spid="17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normal distribu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23" y="2120646"/>
            <a:ext cx="5679077" cy="3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5638800" y="434340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1813560" y="1718846"/>
            <a:ext cx="499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itchFamily="34" charset="0"/>
                <a:cs typeface="Arial" pitchFamily="34" charset="0"/>
              </a:rPr>
              <a:t>Genetic/evolutionary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heuristic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 algorithm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s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2019300" y="2416080"/>
            <a:ext cx="499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latin typeface="Arial" pitchFamily="34" charset="0"/>
                <a:cs typeface="Arial" pitchFamily="34" charset="0"/>
              </a:rPr>
              <a:t>Distrubution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random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assignements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010400" y="4876800"/>
            <a:ext cx="762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"/>
          <p:cNvSpPr txBox="1"/>
          <p:nvPr/>
        </p:nvSpPr>
        <p:spPr>
          <a:xfrm>
            <a:off x="7546848" y="46913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Space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 descr="genetic algorithm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3962"/>
            <a:ext cx="4295076" cy="42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6"/>
          <p:cNvSpPr txBox="1"/>
          <p:nvPr/>
        </p:nvSpPr>
        <p:spPr>
          <a:xfrm>
            <a:off x="2209800" y="1723574"/>
            <a:ext cx="499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itchFamily="34" charset="0"/>
                <a:cs typeface="Arial" pitchFamily="34" charset="0"/>
              </a:rPr>
              <a:t>Genetic/evolutionary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heuristic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 algorithm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s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7" name="Picture 15" descr="heuristic algorith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200400" cy="40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2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memoiz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1138"/>
            <a:ext cx="281877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1854369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u="sng" dirty="0" err="1">
                <a:latin typeface="Arial" pitchFamily="34" charset="0"/>
                <a:cs typeface="Arial" pitchFamily="34" charset="0"/>
              </a:rPr>
              <a:t>Memoization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remembering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past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future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memoization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49" y="2413895"/>
            <a:ext cx="3172102" cy="2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8"/>
          <p:cNvSpPr txBox="1"/>
          <p:nvPr/>
        </p:nvSpPr>
        <p:spPr>
          <a:xfrm>
            <a:off x="685800" y="5181600"/>
            <a:ext cx="2895600" cy="110799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brains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time. How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913583" y="5157623"/>
            <a:ext cx="2895600" cy="110799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having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variances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scenery images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2"/>
          <a:stretch/>
        </p:blipFill>
        <p:spPr bwMode="auto">
          <a:xfrm>
            <a:off x="7008042" y="2413895"/>
            <a:ext cx="1758006" cy="24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01245" y="3779069"/>
            <a:ext cx="1104555" cy="9453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Düz Ok Bağlayıcısı 13"/>
          <p:cNvCxnSpPr>
            <a:stCxn id="13" idx="4"/>
          </p:cNvCxnSpPr>
          <p:nvPr/>
        </p:nvCxnSpPr>
        <p:spPr>
          <a:xfrm>
            <a:off x="7753523" y="4724400"/>
            <a:ext cx="18877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/>
          <p:nvPr/>
        </p:nvSpPr>
        <p:spPr>
          <a:xfrm>
            <a:off x="7152252" y="554566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5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25" y="2613446"/>
            <a:ext cx="5525950" cy="23041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976671"/>
            <a:ext cx="4419600" cy="1464974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2609746" y="6469446"/>
            <a:ext cx="450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>
                <a:latin typeface="Arial" pitchFamily="34" charset="0"/>
                <a:cs typeface="Arial" pitchFamily="34" charset="0"/>
              </a:rPr>
              <a:t>*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directions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752600" y="1854369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u="sng" dirty="0" err="1">
                <a:latin typeface="Arial" pitchFamily="34" charset="0"/>
                <a:cs typeface="Arial" pitchFamily="34" charset="0"/>
              </a:rPr>
              <a:t>Voltage</a:t>
            </a:r>
            <a:r>
              <a:rPr lang="tr-TR" sz="1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>
                <a:latin typeface="Arial" pitchFamily="34" charset="0"/>
                <a:cs typeface="Arial" pitchFamily="34" charset="0"/>
              </a:rPr>
              <a:t>scaling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78607" y="2209800"/>
            <a:ext cx="558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>
                <a:latin typeface="Arial" pitchFamily="34" charset="0"/>
                <a:cs typeface="Arial" pitchFamily="34" charset="0"/>
              </a:rPr>
              <a:t>Ideally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zero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;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decreasing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Vdd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results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1066800" y="1600200"/>
            <a:ext cx="716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 c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ircuits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achieved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tables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Boolean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functions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96" y="2716292"/>
            <a:ext cx="4883104" cy="2014744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96" y="4901172"/>
            <a:ext cx="4343400" cy="1783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6242" r="75872" b="-1"/>
          <a:stretch/>
        </p:blipFill>
        <p:spPr>
          <a:xfrm>
            <a:off x="914400" y="2957084"/>
            <a:ext cx="2705031" cy="3508786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489240" y="2590800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Exact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>
                <a:latin typeface="Arial" pitchFamily="34" charset="0"/>
                <a:cs typeface="Arial" pitchFamily="34" charset="0"/>
              </a:rPr>
              <a:t> (14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632496" y="4856528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App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>
                <a:latin typeface="Arial" pitchFamily="34" charset="0"/>
                <a:cs typeface="Arial" pitchFamily="34" charset="0"/>
              </a:rPr>
              <a:t> (11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0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Strengths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Easier to implement arithmetic operations.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Works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efficiently</a:t>
            </a:r>
            <a:r>
              <a:rPr lang="en-US" dirty="0">
                <a:latin typeface="Arial" pitchFamily="34" charset="0"/>
                <a:cs typeface="Arial" pitchFamily="34" charset="0"/>
              </a:rPr>
              <a:t> in encoding/decoding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High degree of transient error tolerance.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Exploit randomness that is a fact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Used in modeling probabilistic behavior of nanotechnologies.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Weaknesses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Accuracy problems.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Long computational times.</a:t>
            </a:r>
          </a:p>
          <a:p>
            <a:pPr lvl="1"/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Image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1"/>
            <a:ext cx="2365486" cy="1858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39" y="1950138"/>
            <a:ext cx="2405021" cy="1889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/>
          <a:stretch/>
        </p:blipFill>
        <p:spPr>
          <a:xfrm>
            <a:off x="5190807" y="4495800"/>
            <a:ext cx="3953193" cy="1917770"/>
          </a:xfrm>
          <a:prstGeom prst="rect">
            <a:avLst/>
          </a:prstGeom>
        </p:spPr>
      </p:pic>
      <p:cxnSp>
        <p:nvCxnSpPr>
          <p:cNvPr id="16" name="Straight Arrow Connector 6"/>
          <p:cNvCxnSpPr/>
          <p:nvPr/>
        </p:nvCxnSpPr>
        <p:spPr>
          <a:xfrm>
            <a:off x="3743007" y="3138867"/>
            <a:ext cx="15583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4063966" y="2754868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</a:t>
            </a:r>
          </a:p>
        </p:txBody>
      </p:sp>
      <p:cxnSp>
        <p:nvCxnSpPr>
          <p:cNvPr id="18" name="Straight Arrow Connector 6"/>
          <p:cNvCxnSpPr/>
          <p:nvPr/>
        </p:nvCxnSpPr>
        <p:spPr>
          <a:xfrm flipH="1">
            <a:off x="6781800" y="4022205"/>
            <a:ext cx="9207" cy="54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6899749" y="4072096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Matrix</a:t>
            </a:r>
            <a:endParaRPr lang="en-US" dirty="0"/>
          </a:p>
        </p:txBody>
      </p:sp>
      <p:cxnSp>
        <p:nvCxnSpPr>
          <p:cNvPr id="20" name="Straight Arrow Connector 6"/>
          <p:cNvCxnSpPr/>
          <p:nvPr/>
        </p:nvCxnSpPr>
        <p:spPr>
          <a:xfrm flipH="1">
            <a:off x="4140782" y="5486400"/>
            <a:ext cx="6598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41428"/>
            <a:ext cx="2365486" cy="1858596"/>
          </a:xfrm>
          <a:prstGeom prst="rect">
            <a:avLst/>
          </a:prstGeom>
        </p:spPr>
      </p:pic>
      <p:sp>
        <p:nvSpPr>
          <p:cNvPr id="22" name="TextBox 7"/>
          <p:cNvSpPr txBox="1"/>
          <p:nvPr/>
        </p:nvSpPr>
        <p:spPr>
          <a:xfrm>
            <a:off x="3532870" y="4481132"/>
            <a:ext cx="17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Approximate</a:t>
            </a:r>
            <a:r>
              <a:rPr lang="tr-TR" dirty="0"/>
              <a:t> </a:t>
            </a:r>
            <a:r>
              <a:rPr lang="tr-TR" dirty="0" err="1"/>
              <a:t>adders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2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Image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dirty="0"/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/>
          <a:stretch/>
        </p:blipFill>
        <p:spPr>
          <a:xfrm>
            <a:off x="1752600" y="2907268"/>
            <a:ext cx="5070054" cy="24493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597744" y="3488873"/>
            <a:ext cx="421536" cy="244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3"/>
          <p:cNvCxnSpPr/>
          <p:nvPr/>
        </p:nvCxnSpPr>
        <p:spPr>
          <a:xfrm>
            <a:off x="2808512" y="3733571"/>
            <a:ext cx="10888" cy="1916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Bracket 4"/>
          <p:cNvSpPr/>
          <p:nvPr/>
        </p:nvSpPr>
        <p:spPr>
          <a:xfrm>
            <a:off x="2110064" y="3056985"/>
            <a:ext cx="1418199" cy="102619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/>
          <p:cNvSpPr txBox="1"/>
          <p:nvPr/>
        </p:nvSpPr>
        <p:spPr>
          <a:xfrm>
            <a:off x="1297822" y="5650468"/>
            <a:ext cx="68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value= (11+111+222+220+222+111+11+111+222)/9=134</a:t>
            </a:r>
          </a:p>
        </p:txBody>
      </p:sp>
      <p:sp>
        <p:nvSpPr>
          <p:cNvPr id="28" name="Double Bracket 1"/>
          <p:cNvSpPr/>
          <p:nvPr/>
        </p:nvSpPr>
        <p:spPr>
          <a:xfrm>
            <a:off x="2578201" y="3419673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uble Bracket 13"/>
          <p:cNvSpPr/>
          <p:nvPr/>
        </p:nvSpPr>
        <p:spPr>
          <a:xfrm>
            <a:off x="3092551" y="3431098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14"/>
          <p:cNvSpPr/>
          <p:nvPr/>
        </p:nvSpPr>
        <p:spPr>
          <a:xfrm>
            <a:off x="3606901" y="3431098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15"/>
          <p:cNvSpPr/>
          <p:nvPr/>
        </p:nvSpPr>
        <p:spPr>
          <a:xfrm>
            <a:off x="4121252" y="3439243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16"/>
          <p:cNvSpPr/>
          <p:nvPr/>
        </p:nvSpPr>
        <p:spPr>
          <a:xfrm>
            <a:off x="4400652" y="3431098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17"/>
          <p:cNvSpPr/>
          <p:nvPr/>
        </p:nvSpPr>
        <p:spPr>
          <a:xfrm>
            <a:off x="4735248" y="3419673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uble Bracket 18"/>
          <p:cNvSpPr/>
          <p:nvPr/>
        </p:nvSpPr>
        <p:spPr>
          <a:xfrm>
            <a:off x="5122391" y="3410773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uble Bracket 19"/>
          <p:cNvSpPr/>
          <p:nvPr/>
        </p:nvSpPr>
        <p:spPr>
          <a:xfrm>
            <a:off x="5637459" y="3410773"/>
            <a:ext cx="266389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uble Bracket 20"/>
          <p:cNvSpPr/>
          <p:nvPr/>
        </p:nvSpPr>
        <p:spPr>
          <a:xfrm>
            <a:off x="6056515" y="3426390"/>
            <a:ext cx="362046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ket 21"/>
          <p:cNvSpPr/>
          <p:nvPr/>
        </p:nvSpPr>
        <p:spPr>
          <a:xfrm>
            <a:off x="2090520" y="3733571"/>
            <a:ext cx="321139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3505200" y="2087283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err="1">
                <a:latin typeface="Arial" pitchFamily="34" charset="0"/>
                <a:cs typeface="Arial" pitchFamily="34" charset="0"/>
              </a:rPr>
              <a:t>Mean</a:t>
            </a:r>
            <a:r>
              <a:rPr lang="tr-TR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err="1">
                <a:latin typeface="Arial" pitchFamily="34" charset="0"/>
                <a:cs typeface="Arial" pitchFamily="34" charset="0"/>
              </a:rPr>
              <a:t>filter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8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1-bit Full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19" name="Picture 2" descr="C:\Users\Reza\Desktop\Riza\Approximate\conventio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 bwMode="auto">
          <a:xfrm>
            <a:off x="1080340" y="1565405"/>
            <a:ext cx="3531529" cy="26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1"/>
          <a:stretch/>
        </p:blipFill>
        <p:spPr bwMode="auto">
          <a:xfrm>
            <a:off x="3273943" y="4343400"/>
            <a:ext cx="3295736" cy="21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 bwMode="auto">
          <a:xfrm>
            <a:off x="4740989" y="1600200"/>
            <a:ext cx="3260011" cy="2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9"/>
          <a:stretch/>
        </p:blipFill>
        <p:spPr bwMode="auto">
          <a:xfrm>
            <a:off x="70494" y="4419600"/>
            <a:ext cx="3340148" cy="19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Reza\Desktop\Riza\Approximate\Cap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96" y="4191000"/>
            <a:ext cx="2400804" cy="22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7"/>
          <p:cNvSpPr txBox="1"/>
          <p:nvPr/>
        </p:nvSpPr>
        <p:spPr>
          <a:xfrm>
            <a:off x="2008242" y="3935588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Accurate</a:t>
            </a:r>
            <a:r>
              <a:rPr lang="tr-TR" dirty="0"/>
              <a:t> </a:t>
            </a:r>
            <a:r>
              <a:rPr lang="tr-TR" dirty="0" err="1"/>
              <a:t>Adder</a:t>
            </a:r>
            <a:endParaRPr lang="en-US" dirty="0"/>
          </a:p>
        </p:txBody>
      </p:sp>
      <p:sp>
        <p:nvSpPr>
          <p:cNvPr id="40" name="TextBox 7"/>
          <p:cNvSpPr txBox="1"/>
          <p:nvPr/>
        </p:nvSpPr>
        <p:spPr>
          <a:xfrm>
            <a:off x="5698925" y="3714346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Approximate</a:t>
            </a:r>
            <a:r>
              <a:rPr lang="tr-TR" dirty="0"/>
              <a:t> 1</a:t>
            </a:r>
            <a:endParaRPr lang="en-US" dirty="0"/>
          </a:p>
        </p:txBody>
      </p:sp>
      <p:sp>
        <p:nvSpPr>
          <p:cNvPr id="41" name="TextBox 7"/>
          <p:cNvSpPr txBox="1"/>
          <p:nvPr/>
        </p:nvSpPr>
        <p:spPr>
          <a:xfrm>
            <a:off x="896067" y="6336268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Approximate</a:t>
            </a:r>
            <a:r>
              <a:rPr lang="tr-TR" dirty="0"/>
              <a:t> 2</a:t>
            </a:r>
            <a:endParaRPr lang="en-US" dirty="0"/>
          </a:p>
        </p:txBody>
      </p:sp>
      <p:sp>
        <p:nvSpPr>
          <p:cNvPr id="42" name="TextBox 7"/>
          <p:cNvSpPr txBox="1"/>
          <p:nvPr/>
        </p:nvSpPr>
        <p:spPr>
          <a:xfrm>
            <a:off x="4343400" y="6381309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Approximate</a:t>
            </a:r>
            <a:r>
              <a:rPr lang="tr-TR" dirty="0"/>
              <a:t> 3</a:t>
            </a:r>
            <a:endParaRPr lang="en-US" dirty="0"/>
          </a:p>
        </p:txBody>
      </p:sp>
      <p:sp>
        <p:nvSpPr>
          <p:cNvPr id="43" name="TextBox 7"/>
          <p:cNvSpPr txBox="1"/>
          <p:nvPr/>
        </p:nvSpPr>
        <p:spPr>
          <a:xfrm>
            <a:off x="6991154" y="6381334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Approximate</a:t>
            </a:r>
            <a:r>
              <a:rPr lang="tr-TR" dirty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1-bit Full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13" name="Picture 9" descr="C:\Users\Reza\Desktop\Riza\Approximate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26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Reza\Desktop\Riza\Approximate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839500" cy="20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/>
          <p:nvPr/>
        </p:nvSpPr>
        <p:spPr>
          <a:xfrm>
            <a:off x="2514600" y="6372844"/>
            <a:ext cx="4591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IMPACT: imprecise adders for low-power approximate computing</a:t>
            </a:r>
          </a:p>
        </p:txBody>
      </p:sp>
    </p:spTree>
    <p:extLst>
      <p:ext uri="{BB962C8B-B14F-4D97-AF65-F5344CB8AC3E}">
        <p14:creationId xmlns:p14="http://schemas.microsoft.com/office/powerpoint/2010/main" val="378944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Ripple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3074" name="Picture 2" descr="ripple carry full add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2362200"/>
            <a:ext cx="63246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6096000" y="1905000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Least</a:t>
            </a:r>
            <a:r>
              <a:rPr lang="tr-TR" dirty="0"/>
              <a:t> </a:t>
            </a:r>
            <a:r>
              <a:rPr lang="tr-TR" dirty="0" err="1"/>
              <a:t>significant</a:t>
            </a:r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676400" y="1905000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significant</a:t>
            </a:r>
            <a:endParaRPr lang="en-US" dirty="0"/>
          </a:p>
        </p:txBody>
      </p:sp>
      <p:sp>
        <p:nvSpPr>
          <p:cNvPr id="8" name="TextBox 28"/>
          <p:cNvSpPr txBox="1"/>
          <p:nvPr/>
        </p:nvSpPr>
        <p:spPr>
          <a:xfrm>
            <a:off x="1676400" y="4979908"/>
            <a:ext cx="5902452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full adders are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676400" y="5773430"/>
            <a:ext cx="5902452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4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5595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 Multiplier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8006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1585912"/>
            <a:ext cx="38481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549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Approximate Multiplier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6" y="1773722"/>
            <a:ext cx="295275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2" y="1773722"/>
            <a:ext cx="434340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77919"/>
            <a:ext cx="4572000" cy="27448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54679" y="2286000"/>
            <a:ext cx="589578" cy="3886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89430" y="5029200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35177" y="5697371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79246" y="5697371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6317" y="5029200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35177" y="5029200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6827" y="6411544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79245" y="6411544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53679" y="5697371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48254" y="6411544"/>
            <a:ext cx="62996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697814">
            <a:off x="5599609" y="5519284"/>
            <a:ext cx="129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Costs</a:t>
            </a:r>
          </a:p>
        </p:txBody>
      </p:sp>
      <p:sp>
        <p:nvSpPr>
          <p:cNvPr id="23" name="Curved Up Arrow 22"/>
          <p:cNvSpPr/>
          <p:nvPr/>
        </p:nvSpPr>
        <p:spPr>
          <a:xfrm rot="20846685">
            <a:off x="4662935" y="5423558"/>
            <a:ext cx="3722935" cy="860605"/>
          </a:xfrm>
          <a:prstGeom prst="curvedUpArrow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85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4" y="5352661"/>
            <a:ext cx="1238250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Approximate Multiplier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1768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55" y="3445281"/>
            <a:ext cx="1676400" cy="1676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445281"/>
            <a:ext cx="1676400" cy="1676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9" y="3445281"/>
            <a:ext cx="1701421" cy="1701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17" y="5480544"/>
            <a:ext cx="849804" cy="1141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8355" y="5183548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Save=40%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5214162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Save=60%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8259" y="5214162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Save=90%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05" y="5469595"/>
            <a:ext cx="1528895" cy="12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Computing in Machine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Neural Network: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893"/>
            <a:ext cx="8153400" cy="387310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495800"/>
          </a:xfrm>
        </p:spPr>
        <p:txBody>
          <a:bodyPr/>
          <a:lstStyle/>
          <a:p>
            <a:r>
              <a:rPr lang="en-US" dirty="0"/>
              <a:t>Simple NN Structure</a:t>
            </a:r>
          </a:p>
        </p:txBody>
      </p:sp>
    </p:spTree>
    <p:extLst>
      <p:ext uri="{BB962C8B-B14F-4D97-AF65-F5344CB8AC3E}">
        <p14:creationId xmlns:p14="http://schemas.microsoft.com/office/powerpoint/2010/main" val="34745481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Qian, W., &amp; Riedel, M. D. (2008, June). The synthesis of robust polynomial arithmetic with stochastic logic. In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Design Automation Conference, 2008. DAC 2008. 45th ACM/IEEE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(pp. 648-653). IEEE.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Alaghi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A., &amp; Hayes, J. P. (2013). Survey of stochastic computing.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ACM Transactions on Embedded Computing Systems (TECS)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(2s), 92.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Vahapoglu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E., &amp;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M. (2016,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July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).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Accurate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Synthesis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Arithmetic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Operations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VLSI (ISVLSI), 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2016 IEEE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Computer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Society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Annual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Symposium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pp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415-420). IEEE.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Wilhelm, D.,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Bruck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J. (2008, July). Stochastic switching circuit synthesis. In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Information Theory, 2008. ISIT 2008. IEEE International Symposium 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(pp. 1388-1392). IEEE.</a:t>
            </a:r>
            <a:endParaRPr lang="tr-TR" sz="1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Moore, E. F., &amp; Shannon, C. E. (1956). Reliable circuits using less reliable relays.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Journal of the Franklin Institute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262(3), 191-208.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Mittal, S. (2016). A survey of techniques for approximate computing. ACM Computing Surveys (CSUR), 48(4), 62.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Stochastic computing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(SC)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probability computing that depends on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bit streams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447337" y="3563937"/>
            <a:ext cx="2053368" cy="527050"/>
            <a:chOff x="3443493" y="2828652"/>
            <a:chExt cx="2055445" cy="525732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971800"/>
            <a:ext cx="3012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err="1">
                <a:solidFill>
                  <a:srgbClr val="006600"/>
                </a:solidFill>
              </a:rPr>
              <a:t>Random</a:t>
            </a: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 Bit Streams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4267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>
                <a:solidFill>
                  <a:srgbClr val="000000"/>
                </a:solidFill>
              </a:rPr>
              <a:t>P</a:t>
            </a:r>
            <a:r>
              <a:rPr lang="tr-TR" sz="2800" b="0" i="0" dirty="0">
                <a:solidFill>
                  <a:srgbClr val="000000"/>
                </a:solidFill>
              </a:rPr>
              <a:t>(</a:t>
            </a:r>
            <a:r>
              <a:rPr lang="tr-TR" sz="2800" b="0" dirty="0">
                <a:solidFill>
                  <a:srgbClr val="000000"/>
                </a:solidFill>
              </a:rPr>
              <a:t>x</a:t>
            </a:r>
            <a:r>
              <a:rPr lang="tr-TR" sz="2800" b="0" i="0" dirty="0">
                <a:solidFill>
                  <a:srgbClr val="000000"/>
                </a:solidFill>
              </a:rPr>
              <a:t>=1)</a:t>
            </a:r>
            <a:r>
              <a:rPr lang="en-US" sz="2800" b="0" i="0" dirty="0">
                <a:solidFill>
                  <a:srgbClr val="000000"/>
                </a:solidFill>
              </a:rPr>
              <a:t> = </a:t>
            </a:r>
            <a:r>
              <a:rPr lang="tr-TR" sz="2800" b="0" i="0" dirty="0">
                <a:solidFill>
                  <a:srgbClr val="000000"/>
                </a:solidFill>
              </a:rPr>
              <a:t>4</a:t>
            </a:r>
            <a:r>
              <a:rPr lang="en-US" sz="2800" b="0" i="0" dirty="0">
                <a:solidFill>
                  <a:srgbClr val="000000"/>
                </a:solidFill>
              </a:rPr>
              <a:t>/</a:t>
            </a:r>
            <a:r>
              <a:rPr lang="tr-TR" sz="2800" b="0" i="0" dirty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20150" y="3786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47800" y="5257800"/>
            <a:ext cx="1976422" cy="527050"/>
            <a:chOff x="3443493" y="2828652"/>
            <a:chExt cx="1978421" cy="525732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>
                  <a:solidFill>
                    <a:srgbClr val="000000"/>
                  </a:solidFill>
                </a:rPr>
                <a:t>0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0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1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64538" y="60198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>
                <a:solidFill>
                  <a:srgbClr val="000000"/>
                </a:solidFill>
              </a:rPr>
              <a:t>P</a:t>
            </a:r>
            <a:r>
              <a:rPr lang="tr-TR" sz="2800" b="0" i="0" dirty="0">
                <a:solidFill>
                  <a:srgbClr val="000000"/>
                </a:solidFill>
              </a:rPr>
              <a:t>(</a:t>
            </a:r>
            <a:r>
              <a:rPr lang="tr-TR" sz="2800" b="0" dirty="0">
                <a:solidFill>
                  <a:srgbClr val="000000"/>
                </a:solidFill>
              </a:rPr>
              <a:t>y</a:t>
            </a:r>
            <a:r>
              <a:rPr lang="tr-TR" sz="2800" b="0" i="0" dirty="0">
                <a:solidFill>
                  <a:srgbClr val="000000"/>
                </a:solidFill>
              </a:rPr>
              <a:t>=1)</a:t>
            </a:r>
            <a:r>
              <a:rPr lang="en-US" sz="2800" b="0" i="0" dirty="0">
                <a:solidFill>
                  <a:srgbClr val="000000"/>
                </a:solidFill>
              </a:rPr>
              <a:t> = </a:t>
            </a:r>
            <a:r>
              <a:rPr lang="tr-TR" sz="2800" b="0" i="0" dirty="0">
                <a:solidFill>
                  <a:srgbClr val="000000"/>
                </a:solidFill>
              </a:rPr>
              <a:t>2</a:t>
            </a:r>
            <a:r>
              <a:rPr lang="en-US" sz="2800" b="0" i="0" dirty="0">
                <a:solidFill>
                  <a:srgbClr val="000000"/>
                </a:solidFill>
              </a:rPr>
              <a:t>/</a:t>
            </a:r>
            <a:r>
              <a:rPr lang="tr-TR" sz="2800" b="0" i="0" dirty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43054" y="54800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9538" y="2971800"/>
            <a:ext cx="3206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800" b="0" i="0" dirty="0" err="1">
                <a:solidFill>
                  <a:srgbClr val="006600"/>
                </a:solidFill>
                <a:latin typeface="+mn-lt"/>
              </a:rPr>
              <a:t>Computing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5441121" y="39624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5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39624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14530" y="42158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36971" y="48768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229600" y="4572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8610600" y="4572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6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64667" y="452062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1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Bit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800" b="1" dirty="0" err="1">
                <a:latin typeface="Arial" pitchFamily="34" charset="0"/>
                <a:cs typeface="Arial" pitchFamily="34" charset="0"/>
              </a:rPr>
              <a:t>Randomly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assigning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bit </a:t>
            </a:r>
            <a:r>
              <a:rPr lang="tr-TR" sz="1800" b="1" dirty="0" err="1">
                <a:latin typeface="Arial" pitchFamily="34" charset="0"/>
                <a:cs typeface="Arial" pitchFamily="34" charset="0"/>
              </a:rPr>
              <a:t>value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represents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1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bit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binomial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of 1s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accurate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>
                <a:latin typeface="Arial" pitchFamily="34" charset="0"/>
                <a:cs typeface="Arial" pitchFamily="34" charset="0"/>
              </a:rPr>
              <a:t>Perfectly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random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7448" y="1600200"/>
            <a:ext cx="4111752" cy="3124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tr-TR" b="1" dirty="0" err="1">
                <a:latin typeface="Arial" pitchFamily="34" charset="0"/>
                <a:cs typeface="Arial" pitchFamily="34" charset="0"/>
              </a:rPr>
              <a:t>Randomly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shuffling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a bit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stream</a:t>
            </a:r>
            <a:endParaRPr lang="tr-TR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represents</a:t>
            </a:r>
            <a:r>
              <a:rPr lang="tr-TR" dirty="0">
                <a:latin typeface="Arial" pitchFamily="34" charset="0"/>
                <a:cs typeface="Arial" pitchFamily="34" charset="0"/>
              </a:rPr>
              <a:t> (total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1s)/(total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bits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deterministic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behaviour</a:t>
            </a:r>
            <a:r>
              <a:rPr lang="tr-TR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1s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More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accurate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371600" y="5286345"/>
            <a:ext cx="64008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80772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en-US" sz="2800" b="1" noProof="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8723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3794" y="4950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498" name="Object 10"/>
          <p:cNvGraphicFramePr>
            <a:graphicFrameLocks noChangeAspect="1"/>
          </p:cNvGraphicFramePr>
          <p:nvPr/>
        </p:nvGraphicFramePr>
        <p:xfrm>
          <a:off x="1681091" y="2590800"/>
          <a:ext cx="615007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03" name="Visio" r:id="rId3" imgW="5304608" imgH="1910320" progId="Visio.Drawing.11">
                  <p:embed/>
                </p:oleObj>
              </mc:Choice>
              <mc:Fallback>
                <p:oleObj name="Visio" r:id="rId3" imgW="5304608" imgH="1910320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91" y="2590800"/>
                        <a:ext cx="615007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752600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75042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500" name="Object 12"/>
          <p:cNvGraphicFramePr>
            <a:graphicFrameLocks noChangeAspect="1"/>
          </p:cNvGraphicFramePr>
          <p:nvPr/>
        </p:nvGraphicFramePr>
        <p:xfrm>
          <a:off x="1066800" y="2883795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04" name="Visio" r:id="rId5" imgW="441623" imgH="1538082" progId="Visio.Drawing.11">
                  <p:embed/>
                </p:oleObj>
              </mc:Choice>
              <mc:Fallback>
                <p:oleObj name="Visio" r:id="rId5" imgW="441623" imgH="1538082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3795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4" name="Object 16"/>
          <p:cNvGraphicFramePr>
            <a:graphicFrameLocks noChangeAspect="1"/>
          </p:cNvGraphicFramePr>
          <p:nvPr/>
        </p:nvGraphicFramePr>
        <p:xfrm>
          <a:off x="7848600" y="2895600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05" name="Visio" r:id="rId7" imgW="441623" imgH="1538082" progId="Visio.Drawing.11">
                  <p:embed/>
                </p:oleObj>
              </mc:Choice>
              <mc:Fallback>
                <p:oleObj name="Visio" r:id="rId7" imgW="441623" imgH="1538082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95600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828800" y="5562600"/>
            <a:ext cx="5965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=1/6,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=5/6, 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=2/6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8" grpId="0" autoUpdateAnimBg="0"/>
      <p:bldP spid="19" grpId="0" autoUpdateAnimBg="0"/>
      <p:bldP spid="20" grpId="0" autoUpdateAnimBg="0"/>
      <p:bldP spid="27" grpId="0" animBg="1"/>
      <p:bldP spid="2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1000" y="54602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" y="42410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000" y="30218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459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3330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55771" y="2261175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248400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629400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62130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2362200" y="29718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4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6598" y="3621156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8" y="31639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2362200" y="41648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5" name="Visio" r:id="rId8" imgW="957210" imgH="655129" progId="Visio.Drawing.11">
                  <p:embed/>
                </p:oleObj>
              </mc:Choice>
              <mc:Fallback>
                <p:oleObj name="Visio" r:id="rId8" imgW="957210" imgH="65512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648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6598" y="4814187"/>
            <a:ext cx="195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,1,0,</a:t>
            </a:r>
            <a:r>
              <a:rPr lang="tr-TR" sz="2400" b="0" i="0" dirty="0">
                <a:solidFill>
                  <a:srgbClr val="000000"/>
                </a:solidFill>
              </a:rPr>
              <a:t>0,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6598" y="43569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35613" y="3301425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tr-TR" sz="3200" b="0" i="0" dirty="0">
                <a:solidFill>
                  <a:srgbClr val="000000"/>
                </a:solidFill>
              </a:rPr>
              <a:t>1/8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495800" y="45458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tr-TR" sz="3200" b="0" i="0" dirty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362200" y="53840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6" name="Visio" r:id="rId9" imgW="957210" imgH="655129" progId="Visio.Drawing.11">
                  <p:embed/>
                </p:oleObj>
              </mc:Choice>
              <mc:Fallback>
                <p:oleObj name="Visio" r:id="rId9" imgW="957210" imgH="65512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0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6033387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,0,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1</a:t>
            </a:r>
            <a:r>
              <a:rPr lang="en-US" sz="2400" b="0" i="0" dirty="0">
                <a:solidFill>
                  <a:srgbClr val="000000"/>
                </a:solidFill>
              </a:rPr>
              <a:t>,</a:t>
            </a:r>
            <a:r>
              <a:rPr lang="tr-TR" sz="2400" b="0" i="0" dirty="0">
                <a:solidFill>
                  <a:srgbClr val="000000"/>
                </a:solidFill>
              </a:rPr>
              <a:t>0,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7200" y="55761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486402" y="57650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tr-TR" sz="3200" b="0" i="0" dirty="0">
                <a:solidFill>
                  <a:srgbClr val="000000"/>
                </a:solidFill>
              </a:rPr>
              <a:t>0/8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0" y="3962400"/>
            <a:ext cx="2514600" cy="10772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3" grpId="0" animBg="1"/>
      <p:bldP spid="24" grpId="0"/>
      <p:bldP spid="25" grpId="0"/>
      <p:bldP spid="26" grpId="0"/>
      <p:bldP spid="28" grpId="0"/>
      <p:bldP spid="27" grpId="0"/>
      <p:bldP spid="29" grpId="0"/>
      <p:bldP spid="34" grpId="0"/>
      <p:bldP spid="35" grpId="0"/>
      <p:bldP spid="39" grpId="0"/>
      <p:bldP spid="40" grpId="0"/>
      <p:bldP spid="50" grpId="0"/>
      <p:bldP spid="51" grpId="0"/>
      <p:bldP spid="52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447800" y="3098031"/>
            <a:ext cx="6248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078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57401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7400" y="226117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>
                <a:solidFill>
                  <a:srgbClr val="000000"/>
                </a:solidFill>
              </a:rPr>
              <a:t>x</a:t>
            </a:r>
            <a:r>
              <a:rPr lang="tr-TR" sz="3200" dirty="0">
                <a:solidFill>
                  <a:srgbClr val="000000"/>
                </a:solidFill>
              </a:rPr>
              <a:t>=</a:t>
            </a:r>
            <a:r>
              <a:rPr lang="en-US" sz="3200" b="0" i="0" dirty="0">
                <a:solidFill>
                  <a:srgbClr val="000000"/>
                </a:solidFill>
              </a:rPr>
              <a:t>4</a:t>
            </a:r>
            <a:r>
              <a:rPr lang="tr-TR" sz="3200" b="0" i="0" dirty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72471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253471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471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6201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3429000" y="30480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4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33398" y="32401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886200" y="4419600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z=</a:t>
            </a:r>
            <a:r>
              <a:rPr lang="en-US" sz="3200" b="0" i="0" dirty="0">
                <a:solidFill>
                  <a:srgbClr val="000000"/>
                </a:solidFill>
              </a:rPr>
              <a:t>4</a:t>
            </a:r>
            <a:r>
              <a:rPr lang="tr-TR" sz="3200" b="0" i="0" dirty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57400" y="5116468"/>
            <a:ext cx="518160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Dependency is important!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0" y="372933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14116" y="348051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000000"/>
                </a:solidFill>
              </a:rPr>
              <a:t>0,1,0,1,1,0,</a:t>
            </a:r>
            <a:r>
              <a:rPr lang="tr-TR" sz="2400" b="0" i="0" dirty="0">
                <a:solidFill>
                  <a:srgbClr val="000000"/>
                </a:solidFill>
              </a:rPr>
              <a:t>1,</a:t>
            </a:r>
            <a:r>
              <a:rPr lang="en-US" sz="2400" b="0" i="0" dirty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17" name="TextBox 59"/>
          <p:cNvSpPr txBox="1"/>
          <p:nvPr/>
        </p:nvSpPr>
        <p:spPr>
          <a:xfrm>
            <a:off x="283464" y="5879812"/>
            <a:ext cx="8555736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Conventionally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4" grpId="0"/>
      <p:bldP spid="25" grpId="0"/>
      <p:bldP spid="26" grpId="0"/>
      <p:bldP spid="28" grpId="0"/>
      <p:bldP spid="29" grpId="0"/>
      <p:bldP spid="39" grpId="0"/>
      <p:bldP spid="60" grpId="0" animBg="1"/>
      <p:bldP spid="30" grpId="0"/>
      <p:bldP spid="31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6153</TotalTime>
  <Words>2191</Words>
  <Application>Microsoft Office PowerPoint</Application>
  <PresentationFormat>Ekran Gösterisi (4:3)</PresentationFormat>
  <Paragraphs>414</Paragraphs>
  <Slides>49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60" baseType="lpstr">
      <vt:lpstr>MS Mincho</vt:lpstr>
      <vt:lpstr>Arial</vt:lpstr>
      <vt:lpstr>Calibri</vt:lpstr>
      <vt:lpstr>Cambria Math</vt:lpstr>
      <vt:lpstr>Linux Libertine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Probabilistic Computing</vt:lpstr>
      <vt:lpstr>Why Probabilistic Computing?</vt:lpstr>
      <vt:lpstr>Stochastic Computing</vt:lpstr>
      <vt:lpstr>Random Bit Streams</vt:lpstr>
      <vt:lpstr>Stochastic Computing</vt:lpstr>
      <vt:lpstr>Accuracy of SC</vt:lpstr>
      <vt:lpstr>Accuracy of SC</vt:lpstr>
      <vt:lpstr>Accuracy of SC</vt:lpstr>
      <vt:lpstr>Randomly Assigning</vt:lpstr>
      <vt:lpstr>Randomly Shuffling</vt:lpstr>
      <vt:lpstr>Improving the Accuracy </vt:lpstr>
      <vt:lpstr>Defect Tolerance in SC</vt:lpstr>
      <vt:lpstr>Performance of Randomness</vt:lpstr>
      <vt:lpstr>Performance of SC</vt:lpstr>
      <vt:lpstr>Arithmetic Operations with SC</vt:lpstr>
      <vt:lpstr>Arithmetic Operations with SC</vt:lpstr>
      <vt:lpstr>Arithmetic Operations with SC</vt:lpstr>
      <vt:lpstr>Synthesis Problem-1</vt:lpstr>
      <vt:lpstr>Synthesis Problem-1</vt:lpstr>
      <vt:lpstr>Synthesis Problem-2</vt:lpstr>
      <vt:lpstr>Synthesis Problem-2</vt:lpstr>
      <vt:lpstr>Synthesis Problem-2</vt:lpstr>
      <vt:lpstr>Synthesis Problem-2</vt:lpstr>
      <vt:lpstr>Synthesis Problem-2</vt:lpstr>
      <vt:lpstr>Probabilistic Two-Terminal Switch</vt:lpstr>
      <vt:lpstr>Probabilistic Two-Terminal Switch</vt:lpstr>
      <vt:lpstr>Probabilistic Two-Terminal Switch</vt:lpstr>
      <vt:lpstr>Synthesis Problem</vt:lpstr>
      <vt:lpstr>Synthesis Problem</vt:lpstr>
      <vt:lpstr>Synthesis Problem</vt:lpstr>
      <vt:lpstr>Why Approximate?</vt:lpstr>
      <vt:lpstr>Why Approximate?</vt:lpstr>
      <vt:lpstr>Software Level Approximation</vt:lpstr>
      <vt:lpstr>Software Level Approximation</vt:lpstr>
      <vt:lpstr>Software Level Approximation</vt:lpstr>
      <vt:lpstr>Hardware Level Approximation</vt:lpstr>
      <vt:lpstr>Hardware Level Approximation</vt:lpstr>
      <vt:lpstr>App. Adders for Image Processing</vt:lpstr>
      <vt:lpstr>App. Adders for Image Processing</vt:lpstr>
      <vt:lpstr>Approximate 1-bit Full Adders</vt:lpstr>
      <vt:lpstr>Approximate 1-bit Full Adders</vt:lpstr>
      <vt:lpstr>Approximate Ripple Carry Adders</vt:lpstr>
      <vt:lpstr>Approximate Multiplier</vt:lpstr>
      <vt:lpstr>      Approximate Multiplier</vt:lpstr>
      <vt:lpstr>Application of Approximate Multiplier</vt:lpstr>
      <vt:lpstr>App. Computing in Machine Learning</vt:lpstr>
      <vt:lpstr>Suggested Readings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896</cp:revision>
  <dcterms:created xsi:type="dcterms:W3CDTF">2012-09-30T18:40:50Z</dcterms:created>
  <dcterms:modified xsi:type="dcterms:W3CDTF">2021-11-08T06:53:58Z</dcterms:modified>
</cp:coreProperties>
</file>