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66" r:id="rId6"/>
    <p:sldId id="268" r:id="rId7"/>
    <p:sldId id="269" r:id="rId8"/>
    <p:sldId id="297" r:id="rId9"/>
    <p:sldId id="277" r:id="rId10"/>
    <p:sldId id="278" r:id="rId11"/>
    <p:sldId id="280" r:id="rId12"/>
    <p:sldId id="281" r:id="rId13"/>
    <p:sldId id="282" r:id="rId14"/>
    <p:sldId id="283" r:id="rId15"/>
    <p:sldId id="260" r:id="rId16"/>
    <p:sldId id="286" r:id="rId17"/>
    <p:sldId id="289" r:id="rId18"/>
    <p:sldId id="287" r:id="rId19"/>
    <p:sldId id="290" r:id="rId20"/>
    <p:sldId id="291" r:id="rId21"/>
    <p:sldId id="285" r:id="rId22"/>
    <p:sldId id="262" r:id="rId23"/>
    <p:sldId id="294" r:id="rId24"/>
    <p:sldId id="293" r:id="rId25"/>
    <p:sldId id="263" r:id="rId26"/>
    <p:sldId id="295" r:id="rId27"/>
    <p:sldId id="296" r:id="rId28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6738" autoAdjust="0"/>
  </p:normalViewPr>
  <p:slideViewPr>
    <p:cSldViewPr>
      <p:cViewPr varScale="1">
        <p:scale>
          <a:sx n="79" d="100"/>
          <a:sy n="79" d="100"/>
        </p:scale>
        <p:origin x="-92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East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West</c:v>
                </c:pt>
              </c:strCache>
            </c:strRef>
          </c:tx>
          <c:dLbls>
            <c:numFmt formatCode="General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overlap val="-25"/>
        <c:axId val="140871168"/>
        <c:axId val="140872704"/>
      </c:barChart>
      <c:catAx>
        <c:axId val="140871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872704"/>
        <c:crosses val="autoZero"/>
        <c:auto val="1"/>
        <c:lblAlgn val="ctr"/>
        <c:lblOffset val="100"/>
      </c:catAx>
      <c:valAx>
        <c:axId val="140872704"/>
        <c:scaling>
          <c:orientation val="minMax"/>
        </c:scaling>
        <c:delete val="1"/>
        <c:axPos val="l"/>
        <c:numFmt formatCode="General" sourceLinked="1"/>
        <c:tickLblPos val="nextTo"/>
        <c:crossAx val="14087116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0.97532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242845" cy="423099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11/28/2014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11/28/2014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3200" dirty="0" err="1" smtClean="0">
                <a:latin typeface="00303" pitchFamily="2" charset="0"/>
              </a:rPr>
              <a:t>Stokastİk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Hesaplamada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Hata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OranlarInI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Azaltmak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İÇİn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Rastgele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Bİt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KarIştIrma</a:t>
            </a:r>
            <a:r>
              <a:rPr lang="en-US" sz="3200" dirty="0" smtClean="0">
                <a:latin typeface="00303" pitchFamily="2" charset="0"/>
              </a:rPr>
              <a:t> </a:t>
            </a:r>
            <a:r>
              <a:rPr lang="en-US" sz="3200" dirty="0" err="1" smtClean="0">
                <a:latin typeface="00303" pitchFamily="2" charset="0"/>
              </a:rPr>
              <a:t>Yöntemİ</a:t>
            </a:r>
            <a:endParaRPr lang="en-US" sz="3200" dirty="0">
              <a:latin typeface="00303" pitchFamily="2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err="1" smtClean="0"/>
              <a:t>Serter</a:t>
            </a:r>
            <a:r>
              <a:rPr lang="en-US" dirty="0" smtClean="0"/>
              <a:t> </a:t>
            </a:r>
            <a:r>
              <a:rPr lang="en-US" dirty="0" err="1" smtClean="0"/>
              <a:t>Yavuz</a:t>
            </a:r>
            <a:r>
              <a:rPr lang="en-US" dirty="0" smtClean="0"/>
              <a:t>, Mustafa </a:t>
            </a:r>
            <a:r>
              <a:rPr lang="en-US" dirty="0" err="1" smtClean="0"/>
              <a:t>Altun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643452"/>
            <a:ext cx="214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ELECO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METOTLAR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nn-N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 Bit Atama Metodu (RBAM)</a:t>
            </a:r>
          </a:p>
          <a:p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0.5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için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üretilen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bitlik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örnek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</a:t>
            </a: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2428874"/>
          <a:ext cx="3929090" cy="2499179"/>
        </p:xfrm>
        <a:graphic>
          <a:graphicData uri="http://schemas.openxmlformats.org/drawingml/2006/table">
            <a:tbl>
              <a:tblPr/>
              <a:tblGrid>
                <a:gridCol w="2643206"/>
                <a:gridCol w="1285884"/>
              </a:tblGrid>
              <a:tr h="548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Üreteçte Elde Edilen Sayı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Bit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Dizisi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0.89967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0.45847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0.81537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0.20818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0.71289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0.43615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0.64214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35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0.78744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4929190" y="3500444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3636" y="3429006"/>
            <a:ext cx="2343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Elde edilen dizi </a:t>
            </a:r>
          </a:p>
          <a:p>
            <a:pPr algn="ctr"/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0.375</a:t>
            </a:r>
            <a:endParaRPr lang="en-GB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METOTLAR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v"/>
            </a:pPr>
            <a:r>
              <a:rPr lang="nn-N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 Bit Karıştırma Metodu (RBKM)</a:t>
            </a:r>
          </a:p>
          <a:p>
            <a:pPr lvl="1">
              <a:buNone/>
            </a:pPr>
            <a:endParaRPr lang="nn-NO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İstenen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İstenen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dizisi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Gerek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yeter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miktarda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içeren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Fisher–Yates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karıştırma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algoritmasının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Durstenfeld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tarafından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bilgisayar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kullanımına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uyarlanan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versiyonu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Girişte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istenen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değerle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elde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edilen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aynı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 fontScale="92500"/>
          </a:bodyPr>
          <a:lstStyle/>
          <a:p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28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=1/2, p</a:t>
            </a:r>
            <a:r>
              <a:rPr lang="tr-TR" sz="28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 Bit Dizileri için RBKM Kapı Sonuçları</a:t>
            </a:r>
            <a:endParaRPr lang="en-US" altLang="tr-T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nn-NO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Giriş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değerleri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sabit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dizisi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değiştiriliyor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Üç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lojik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26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=1/2, p</a:t>
            </a:r>
            <a:r>
              <a:rPr lang="tr-TR" sz="26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 Bit Dizileri için RBKM Kapı Sonuçları</a:t>
            </a:r>
            <a:endParaRPr lang="en-GB" sz="2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arttıkça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oranı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düşmektedir</a:t>
            </a:r>
            <a:endParaRPr lang="en-US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kapısından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daha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iyi</a:t>
            </a:r>
            <a:r>
              <a:rPr lang="en-US" alt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sonuçlar</a:t>
            </a:r>
            <a:endParaRPr lang="en-US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8"/>
            <a:ext cx="45215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2013462"/>
            <a:ext cx="4143404" cy="16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/>
          </a:bodyPr>
          <a:lstStyle/>
          <a:p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26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=1/2, p</a:t>
            </a:r>
            <a:r>
              <a:rPr lang="tr-TR" sz="26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 i</a:t>
            </a:r>
            <a:r>
              <a:rPr lang="en-GB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tr-TR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RBKM </a:t>
            </a:r>
            <a:r>
              <a:rPr lang="en-GB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Genel</a:t>
            </a:r>
            <a:r>
              <a:rPr lang="en-GB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GB" sz="2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Denklemleri</a:t>
            </a:r>
            <a:endParaRPr lang="en-GB" sz="2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buNone/>
            </a:pPr>
            <a:r>
              <a:rPr lang="en-US" alt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bit </a:t>
            </a:r>
            <a:r>
              <a:rPr lang="en-US" altLang="tr-TR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dizisinin</a:t>
            </a:r>
            <a:r>
              <a:rPr lang="en-US" alt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tr-TR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</a:t>
            </a:r>
            <a:endParaRPr lang="en-US" altLang="tr-TR" sz="2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6"/>
            <a:ext cx="2976583" cy="8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357436"/>
            <a:ext cx="2983201" cy="8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0801" y="2357436"/>
            <a:ext cx="2983199" cy="8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43042" y="335756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291" y="3357568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VEYA</a:t>
            </a:r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8082" y="3324531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 VEYA</a:t>
            </a:r>
            <a:endParaRPr lang="en-GB" alt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285720" y="2357436"/>
            <a:ext cx="1924080" cy="1495428"/>
          </a:xfrm>
        </p:spPr>
        <p:txBody>
          <a:bodyPr/>
          <a:lstStyle>
            <a:extLst/>
          </a:lstStyle>
          <a:p>
            <a:pPr algn="ctr"/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=1/2,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 Bit Dizileri için RBKM - RBAM Karşılaştırma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2362200" y="1314450"/>
          <a:ext cx="64008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/>
          </a:bodyPr>
          <a:lstStyle/>
          <a:p>
            <a:pPr marL="361950" lvl="1" indent="-273050">
              <a:buFont typeface="Wingdings" pitchFamily="2" charset="2"/>
              <a:buChar char="q"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=1/2 için RBKM - RBAM Karşılaştırma</a:t>
            </a:r>
            <a:endParaRPr lang="nn-NO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nn-NO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Karıştırma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metodu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VEYA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için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daha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iyi</a:t>
            </a: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uzunluğunun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artışı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oranlarını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azaltır</a:t>
            </a: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uzunluğunun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artışı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iki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method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arasındaki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farkı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azaltır</a:t>
            </a: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Sonsuzda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iki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metodun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oranları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oturur</a:t>
            </a:r>
            <a:endParaRPr lang="en-GB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/>
          </a:bodyPr>
          <a:lstStyle/>
          <a:p>
            <a:pPr marL="273050" lvl="2" indent="-273050" algn="ctr">
              <a:buNone/>
            </a:pPr>
            <a:r>
              <a:rPr lang="en-GB" sz="3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3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Boyutlu</a:t>
            </a:r>
            <a:r>
              <a:rPr lang="en-GB" sz="3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Grafiklerle</a:t>
            </a:r>
            <a:r>
              <a:rPr lang="en-GB" sz="3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Analiz</a:t>
            </a:r>
            <a:endParaRPr lang="nn-NO" sz="3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None/>
            </a:pPr>
            <a:endParaRPr lang="nn-NO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 Bit Uzunluklu Girişler </a:t>
            </a:r>
            <a:r>
              <a:rPr lang="en-GB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için</a:t>
            </a: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32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</a:t>
            </a:r>
            <a:r>
              <a:rPr lang="tr-TR" sz="32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[0,1] </a:t>
            </a:r>
            <a:r>
              <a:rPr lang="en-GB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ken </a:t>
            </a:r>
            <a:endParaRPr lang="en-GB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RBKM - RBAM Karşılaştırma Sonuçları</a:t>
            </a:r>
            <a:endParaRPr lang="en-GB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304"/>
            <a:ext cx="356564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98824" y="4643452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RBAM VE kapısı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-Hata Grafiği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304"/>
            <a:ext cx="357224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000628" y="4631310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VE kapısı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-Hata Grafiği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1376567"/>
            <a:ext cx="3565648" cy="32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3781" y="4643452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RBAM 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kapısı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-Hata Grafiği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6" y="1426686"/>
            <a:ext cx="3572242" cy="31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00061" y="4631310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kapısı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-Hata Grafiği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00303" pitchFamily="2" charset="0"/>
              </a:rPr>
              <a:t>İÇERİK</a:t>
            </a:r>
            <a:endParaRPr lang="en-US" dirty="0">
              <a:latin typeface="00303" pitchFamily="2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6319854" cy="3505215"/>
          </a:xfrm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Kısım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I: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Giriş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20040" lvl="1" indent="0">
              <a:buFont typeface="Wingdings" pitchFamily="2" charset="2"/>
              <a:buChar char="Ø"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Stokastik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Hesaplama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20040" lvl="1" indent="0">
              <a:buFont typeface="Wingdings" pitchFamily="2" charset="2"/>
              <a:buChar char="Ø"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Temel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Lojik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Uygulamaları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Kısım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II: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Metodlar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20040" lvl="1" indent="0">
              <a:buFont typeface="Wingdings" pitchFamily="2" charset="2"/>
              <a:buChar char="Ø"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Atama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Metodu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20040" lvl="1" indent="0">
              <a:buFont typeface="Wingdings" pitchFamily="2" charset="2"/>
              <a:buChar char="Ø"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Karıştırma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Metodu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Kısım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III: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Karşılaştırma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Analizleri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Kısım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IV: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Çoklayıcı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Uygulaması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Kısım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V: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Sonuçlar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1391970"/>
            <a:ext cx="3565648" cy="317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7158" y="4643452"/>
            <a:ext cx="434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RBAM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kapısı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-Hata Grafiği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04167" y="1426686"/>
            <a:ext cx="3508040" cy="31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00061" y="4631310"/>
            <a:ext cx="434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RB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kapısı 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-Hata Grafiği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>
                <a:latin typeface="00303" pitchFamily="2" charset="0"/>
              </a:rPr>
              <a:t>ANALİZLER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42910" y="2214560"/>
            <a:ext cx="1247756" cy="928694"/>
          </a:xfrm>
        </p:spPr>
        <p:txBody>
          <a:bodyPr>
            <a:normAutofit fontScale="85000" lnSpcReduction="10000"/>
          </a:bodyPr>
          <a:lstStyle>
            <a:extLst/>
          </a:lstStyle>
          <a:p>
            <a:pPr algn="ctr"/>
            <a:r>
              <a:rPr lang="nn-N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kapısı genel hata denklemi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882"/>
            <a:ext cx="571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071684"/>
            <a:ext cx="4320000" cy="10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42910" y="1428742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273050"/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p</a:t>
            </a:r>
            <a:r>
              <a:rPr lang="tr-TR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[0,1] i</a:t>
            </a:r>
            <a:r>
              <a:rPr lang="en-GB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RBKM için Genel Hata Denklemleri</a:t>
            </a:r>
            <a:endParaRPr lang="nn-NO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642910" y="3571882"/>
            <a:ext cx="1285884" cy="1000132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VEYA kapısı genel hata denklemi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6578" y="3000378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bit sayısı</a:t>
            </a:r>
            <a:endParaRPr lang="en-GB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00303" pitchFamily="2" charset="0"/>
              </a:rPr>
              <a:t>ÇOKLAYICI</a:t>
            </a:r>
            <a:endParaRPr lang="en-US" dirty="0">
              <a:latin typeface="003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2571750"/>
            <a:ext cx="3114668" cy="137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>
            <a:extLst/>
          </a:lstStyle>
          <a:p>
            <a:pPr algn="ctr">
              <a:lnSpc>
                <a:spcPct val="85000"/>
              </a:lnSpc>
            </a:pPr>
            <a:r>
              <a:rPr lang="tr-TR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Stokastik </a:t>
            </a:r>
            <a:r>
              <a:rPr lang="en-GB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tr-TR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esaplamada </a:t>
            </a:r>
            <a:r>
              <a:rPr lang="en-GB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tr-TR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lçekli </a:t>
            </a:r>
            <a:r>
              <a:rPr lang="en-GB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tr-TR" sz="28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oplayıcı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8105804" cy="3352799"/>
          </a:xfrm>
        </p:spPr>
        <p:txBody>
          <a:bodyPr>
            <a:normAutofit/>
          </a:bodyPr>
          <a:lstStyle>
            <a:extLst/>
          </a:lstStyle>
          <a:p>
            <a:pPr marL="0" indent="0">
              <a:buFont typeface="Wingdings" pitchFamily="2" charset="2"/>
              <a:buChar char="q"/>
              <a:tabLst>
                <a:tab pos="625475" algn="l"/>
              </a:tabLst>
            </a:pP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İkili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bilgiyi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seçen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bunu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çıkış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hattına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bağlayan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kombinezonsal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devre</a:t>
            </a:r>
            <a:endParaRPr lang="en-US" altLang="x-none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 typeface="Wingdings" pitchFamily="2" charset="2"/>
              <a:buChar char="q"/>
            </a:pPr>
            <a:endParaRPr lang="en-US" altLang="x-none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722313">
              <a:buFont typeface="Wingdings" pitchFamily="2" charset="2"/>
              <a:buChar char="q"/>
            </a:pP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bitlik</a:t>
            </a: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diziler</a:t>
            </a:r>
            <a:endParaRPr lang="en-US" altLang="x-none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 typeface="Wingdings" pitchFamily="2" charset="2"/>
              <a:buChar char="q"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625475">
              <a:buFont typeface="Wingdings" pitchFamily="2" charset="2"/>
              <a:buChar char="q"/>
              <a:tabLst>
                <a:tab pos="625475" algn="l"/>
              </a:tabLst>
            </a:pP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1/2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00303" pitchFamily="2" charset="0"/>
              </a:rPr>
              <a:t>ÇOKLAYICI</a:t>
            </a:r>
            <a:endParaRPr lang="en-US" dirty="0">
              <a:latin typeface="00303" pitchFamily="2" charset="0"/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4748218" cy="3352799"/>
          </a:xfrm>
        </p:spPr>
        <p:txBody>
          <a:bodyPr>
            <a:normAutofit/>
          </a:bodyPr>
          <a:lstStyle>
            <a:extLst/>
          </a:lstStyle>
          <a:p>
            <a:pPr marL="0" indent="0">
              <a:buFont typeface="Wingdings" pitchFamily="2" charset="2"/>
              <a:buChar char="q"/>
              <a:tabLst>
                <a:tab pos="625475" algn="l"/>
              </a:tabLst>
            </a:pPr>
            <a:r>
              <a:rPr lang="en-US" altLang="x-none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altLang="x-none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Tasarım</a:t>
            </a:r>
            <a:r>
              <a:rPr lang="en-US" altLang="x-none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Örneği</a:t>
            </a:r>
            <a:endParaRPr lang="en-US" altLang="x-none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Font typeface="Wingdings" pitchFamily="2" charset="2"/>
              <a:buChar char="q"/>
            </a:pPr>
            <a:endParaRPr lang="en-US" altLang="x-none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428874"/>
            <a:ext cx="45477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>
                <a:latin typeface="00303" pitchFamily="2" charset="0"/>
              </a:rPr>
              <a:t>ÇOKLAYICI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1504950"/>
            <a:ext cx="1600200" cy="3067050"/>
          </a:xfrm>
        </p:spPr>
        <p:txBody>
          <a:bodyPr>
            <a:normAutofit/>
          </a:bodyPr>
          <a:lstStyle>
            <a:extLst/>
          </a:lstStyle>
          <a:p>
            <a:r>
              <a:rPr lang="nn-NO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 bitlik giriş dizileri için hata oranları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Content Placeholder 6" descr="Untitled-1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571868" y="1428742"/>
            <a:ext cx="4077255" cy="30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00303" pitchFamily="2" charset="0"/>
              </a:rPr>
              <a:t>SONUÇLAR</a:t>
            </a:r>
            <a:endParaRPr lang="en-US" dirty="0">
              <a:latin typeface="00303" pitchFamily="2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71472" y="1428750"/>
            <a:ext cx="8343928" cy="3505200"/>
          </a:xfrm>
        </p:spPr>
        <p:txBody>
          <a:bodyPr>
            <a:normAutofit/>
          </a:bodyPr>
          <a:lstStyle>
            <a:extLst/>
          </a:lstStyle>
          <a:p>
            <a:pPr marL="274320" lvl="1"/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Karıştırma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metodu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atama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metodundan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daha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iyi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sonuçlar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vermiştir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74320" lvl="1"/>
            <a:endParaRPr lang="en-US" altLang="x-non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Sonsuz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uzunluklu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diziler</a:t>
            </a:r>
            <a:endParaRPr lang="en-US" altLang="x-non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endParaRPr lang="en-US" altLang="x-none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Aritmetik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elemanlar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hafıza</a:t>
            </a:r>
            <a:r>
              <a:rPr lang="en-US" altLang="x-none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elemanları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00303" pitchFamily="2" charset="0"/>
              </a:rPr>
              <a:t>KAYNAKLAR</a:t>
            </a:r>
            <a:endParaRPr lang="en-US" dirty="0">
              <a:latin typeface="00303" pitchFamily="2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00034" y="1357304"/>
            <a:ext cx="8415366" cy="3505200"/>
          </a:xfrm>
        </p:spPr>
        <p:txBody>
          <a:bodyPr>
            <a:noAutofit/>
          </a:bodyPr>
          <a:lstStyle>
            <a:extLst/>
          </a:lstStyle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Gaines, B.R., Stochastic computing,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Proc. AFIPS Spring Joint Computer Conf., 1967, 149-156.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von Neumann, J., "Probabilistic logics and the synthesis of reliable organisms from unreliable components",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Collected Works of John von Neumann, Macmillan, 1963.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Toral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S.L.,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Quero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J.M.,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Franquelo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L.G., "Stochastic pulse coded arithmetic",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Proc. ISCAS, 1, 599-602, 2000.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Mars, P.,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McLean, H.R., "High-speed matrix inversion by stochastic computer",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Electronics Letters, 12, 457-459, 1976.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Qian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W., Li, X., Riedel, M.D.,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Bazargan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K.,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Lilja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D.J., "An architecture for fault-tolerant computation with stochastic logic",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IEEE Trans. Computers, 2, 93-105, 2011.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Alaghi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A., Hayes, J. P., "Survey of Stochastic Computing",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ACM Transactions on Embedded Computing Systems, 12 (2s), 1-16, 2013.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Fisher, Ronald A., Yates, Frank.,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tables for biological, agricultural and medical research (3.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baskı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Oliver &amp; Boyd,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Londra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(1948).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Durstenfeld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R., "Algorithm 235: Random permutation", Communications of the ACM, 7., 420, 1964.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Mano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M.,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Sayısal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Tasarım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Literatür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Yayıncılık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11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İstanbul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2003.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Brown, B.D.,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Card, H.C., "Stochastic neural computation I: computational elements",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IEEE Trans. Computers, 50, 891-905, 2001. </a:t>
            </a:r>
          </a:p>
          <a:p>
            <a:pPr marL="180000">
              <a:spcBef>
                <a:spcPts val="600"/>
              </a:spcBef>
              <a:buNone/>
            </a:pP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en-GB" sz="1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 Marin, S.L.T.,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Reboul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J.M.Q.,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Franquelo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L.G., "Digital stochastic realization of complex </a:t>
            </a:r>
            <a:r>
              <a:rPr lang="en-GB" sz="11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analog</a:t>
            </a:r>
            <a:r>
              <a:rPr lang="en-GB" sz="11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controllers", </a:t>
            </a:r>
            <a:r>
              <a:rPr lang="en-GB" sz="11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IEEE Trans. Industrial Electronics, 49, 1101-1109, 2002.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00303" pitchFamily="2" charset="0"/>
              </a:rPr>
              <a:t>TEŞEKKÜR</a:t>
            </a:r>
            <a:endParaRPr lang="en-GB" dirty="0">
              <a:latin typeface="00303" pitchFamily="2" charset="0"/>
            </a:endParaRPr>
          </a:p>
        </p:txBody>
      </p:sp>
      <p:pic>
        <p:nvPicPr>
          <p:cNvPr id="1026" name="Picture 2" descr="C:\Users\Serter\Desktop\ThankYo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304"/>
            <a:ext cx="3357586" cy="3371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latin typeface="00303" pitchFamily="2" charset="0"/>
              </a:rPr>
              <a:t>GİRİŞ</a:t>
            </a:r>
            <a:endParaRPr lang="en-US" dirty="0">
              <a:latin typeface="00303" pitchFamily="2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71472" y="1428742"/>
            <a:ext cx="7929618" cy="3357586"/>
          </a:xfrm>
        </p:spPr>
        <p:txBody>
          <a:bodyPr anchor="ctr">
            <a:noAutofit/>
          </a:bodyPr>
          <a:lstStyle>
            <a:extLst/>
          </a:lstStyle>
          <a:p>
            <a:pPr marL="274320" lvl="1">
              <a:buNone/>
            </a:pP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Stokastik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Hesaplama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endParaRPr lang="en-US" altLang="x-none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Nedir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548640" lvl="2">
              <a:buFont typeface="Wingdings" pitchFamily="2" charset="2"/>
              <a:buChar char="Ø"/>
            </a:pP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dizileriyle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zamanda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kesintisiz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değerleri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temsil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eden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teknikler</a:t>
            </a: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topluluğu</a:t>
            </a:r>
            <a:endParaRPr lang="en-US" altLang="x-none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8640" lvl="2">
              <a:buFont typeface="Wingdings" pitchFamily="2" charset="2"/>
              <a:buChar char="Ø"/>
            </a:pPr>
            <a:endParaRPr lang="en-US" altLang="x-none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Tarihçe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48640" lvl="2">
              <a:buFont typeface="Wingdings" pitchFamily="2" charset="2"/>
              <a:buChar char="Ø"/>
            </a:pPr>
            <a:r>
              <a:rPr lang="en-US" altLang="x-none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von Neumann (1953)</a:t>
            </a:r>
          </a:p>
          <a:p>
            <a:pPr marL="548640" lvl="2">
              <a:buFont typeface="Wingdings" pitchFamily="2" charset="2"/>
              <a:buChar char="Ø"/>
            </a:pPr>
            <a:endParaRPr lang="en-US" altLang="x-none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Dizileri</a:t>
            </a:r>
            <a:endParaRPr lang="en-US" altLang="x-none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endParaRPr lang="en-US" altLang="x-none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lvl="1"/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Kesintisiz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Değerler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en-US" altLang="x-none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Olasılık</a:t>
            </a:r>
            <a:r>
              <a:rPr lang="en-US" altLang="x-none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[0,1]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GİRİŞ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Bitlik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Örnek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adet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içeriyorsa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 = 0.75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0,0,0,0,1,1,1,1,1,1,1,1,1,1,1,1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0,1,0,1,1,1,1,1,1,0,1,1,1,1,1,0</a:t>
            </a:r>
          </a:p>
          <a:p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Farklı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Dizisi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Uzunlukları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Stokastik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Hesaplama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Aritmetik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İşlemler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Çarpma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ölçeklenmiş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toplama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Bölme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karekök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alma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Matris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polinom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işlemleri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GİRİŞ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Temel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Lojik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Uygulamaları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Kapısı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Giriş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uzunluğundan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bağımsız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olarak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çarpma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işlem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İki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giriş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Çıkışta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beklenen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tr-TR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</a:t>
            </a: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Oranı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GİRİŞ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7572428" cy="3268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Kapısı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Stokastik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İşlem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Örneği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1 0 1 0 1 0 1 	p = 4/8</a:t>
            </a:r>
          </a:p>
          <a:p>
            <a:pPr>
              <a:buNone/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0 0 1 0 0 1 0 	p = 2/8</a:t>
            </a:r>
          </a:p>
          <a:p>
            <a:pPr algn="ctr">
              <a:buNone/>
            </a:pPr>
            <a:endParaRPr lang="en-GB" sz="2000" b="1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GB" sz="4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BEKLENEN SONUÇ</a:t>
            </a: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694" y="2714626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0 0 1 0 0 0 0 	p = 1/8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54258"/>
            <a:ext cx="215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GİRİŞ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54258"/>
            <a:ext cx="21590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571618"/>
            <a:ext cx="7000924" cy="3268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Kapısı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Stokastik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İşlem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Örneği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1 1 1 0 1 0 0 	p = 4/8</a:t>
            </a:r>
          </a:p>
          <a:p>
            <a:pPr>
              <a:buNone/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0 0 1 0 1 1 0 	p = 2/8</a:t>
            </a:r>
          </a:p>
          <a:p>
            <a:pPr algn="ctr">
              <a:buNone/>
            </a:pPr>
            <a:endParaRPr lang="en-GB" sz="2000" b="1" i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GB" sz="4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HATALI SONUÇ</a:t>
            </a: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6" y="2714626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0 0 1 0 1 0 0 	p = 2/8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METOTLAR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763" indent="-4763" algn="ctr">
              <a:buNone/>
              <a:tabLst>
                <a:tab pos="0" algn="l"/>
              </a:tabLst>
            </a:pPr>
            <a:r>
              <a:rPr lang="nn-NO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 Bit Atama Metodu (RBAM)</a:t>
            </a:r>
          </a:p>
          <a:p>
            <a:pPr>
              <a:buFont typeface="Wingdings" pitchFamily="2" charset="2"/>
              <a:buChar char="q"/>
            </a:pPr>
            <a:r>
              <a:rPr lang="nn-NO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 bir bit değeri rastgele atanır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Dizinin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olasılığı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p, her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bitin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olma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olasılığını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belirtir</a:t>
            </a: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1'ler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sayısı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bakımından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binom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dağılıma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sahiptir</a:t>
            </a: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oranı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yüksektir</a:t>
            </a:r>
            <a:endParaRPr lang="en-GB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857752" y="1374828"/>
            <a:ext cx="3886200" cy="3268624"/>
          </a:xfrm>
        </p:spPr>
        <p:txBody>
          <a:bodyPr>
            <a:normAutofit lnSpcReduction="10000"/>
          </a:bodyPr>
          <a:lstStyle/>
          <a:p>
            <a:pPr marL="77788" indent="6350" algn="ctr">
              <a:buNone/>
            </a:pPr>
            <a:r>
              <a:rPr lang="nn-NO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 Bit Karıştırma Metodu (RBKM)</a:t>
            </a:r>
          </a:p>
          <a:p>
            <a:pPr>
              <a:buFont typeface="Wingdings" pitchFamily="2" charset="2"/>
              <a:buChar char="q"/>
            </a:pPr>
            <a:r>
              <a:rPr lang="nn-NO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 dizisi rastgele karıştırılır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Dizinin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olasılığı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p, (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toplam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1sayısı)/(bit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dizisinin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uzunluğu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olasılığını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belirtir</a:t>
            </a: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Dizi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1'ler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sayısı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bakımından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deterministik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davranışa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sahiptir</a:t>
            </a:r>
            <a:endParaRPr lang="en-GB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Daha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düşük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hata</a:t>
            </a:r>
            <a:r>
              <a:rPr lang="en-GB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oranı</a:t>
            </a:r>
            <a:endParaRPr lang="en-GB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457201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iki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metot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için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çıkış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değeri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çıkışın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içerdiği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sayısı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toplamı</a:t>
            </a:r>
            <a:r>
              <a:rPr lang="en-GB" sz="20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00303" pitchFamily="2" charset="0"/>
              </a:rPr>
              <a:t>METOTLAR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2910" y="1428742"/>
            <a:ext cx="8105804" cy="3268624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nn-NO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 Bit Atama Metodu (RBAM)</a:t>
            </a:r>
          </a:p>
          <a:p>
            <a:pPr lvl="1">
              <a:buFont typeface="Wingdings" pitchFamily="2" charset="2"/>
              <a:buChar char="v"/>
            </a:pPr>
            <a:endParaRPr lang="nn-NO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Rastgele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Üreteçleri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[0,1]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arası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binom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dağılıma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sahip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değerler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İstenen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olasılık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değeri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8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Üretilen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&lt;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1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değeri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Üretilen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&gt; 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2400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0 </a:t>
            </a:r>
            <a:r>
              <a:rPr lang="en-GB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değeri</a:t>
            </a:r>
            <a:endParaRPr lang="en-GB" sz="21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1048</Words>
  <Application>Microsoft Office PowerPoint</Application>
  <PresentationFormat>On-screen Show (16:9)</PresentationFormat>
  <Paragraphs>211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WidescreenPresentation</vt:lpstr>
      <vt:lpstr>Stokastİk Hesaplamada Hata OranlarInI Azaltmak İÇİn Rastgele Bİt KarIştIrma Yöntemİ</vt:lpstr>
      <vt:lpstr>İÇERİK</vt:lpstr>
      <vt:lpstr>GİRİŞ</vt:lpstr>
      <vt:lpstr>GİRİŞ</vt:lpstr>
      <vt:lpstr>GİRİŞ</vt:lpstr>
      <vt:lpstr>GİRİŞ</vt:lpstr>
      <vt:lpstr>GİRİŞ</vt:lpstr>
      <vt:lpstr>METOTLAR</vt:lpstr>
      <vt:lpstr>METOTLAR</vt:lpstr>
      <vt:lpstr>METOTLAR</vt:lpstr>
      <vt:lpstr>METOTLAR</vt:lpstr>
      <vt:lpstr>ANALİZLER</vt:lpstr>
      <vt:lpstr>ANALİZLER</vt:lpstr>
      <vt:lpstr>ANALİZLER</vt:lpstr>
      <vt:lpstr>ANALİZLER</vt:lpstr>
      <vt:lpstr>ANALİZLER</vt:lpstr>
      <vt:lpstr>ANALİZLER</vt:lpstr>
      <vt:lpstr>ANALİZLER</vt:lpstr>
      <vt:lpstr>ANALİZLER</vt:lpstr>
      <vt:lpstr>ANALİZLER</vt:lpstr>
      <vt:lpstr>ANALİZLER</vt:lpstr>
      <vt:lpstr>ÇOKLAYICI</vt:lpstr>
      <vt:lpstr>ÇOKLAYICI</vt:lpstr>
      <vt:lpstr>ÇOKLAYICI</vt:lpstr>
      <vt:lpstr>SONUÇLAR</vt:lpstr>
      <vt:lpstr>KAYNAKLAR</vt:lpstr>
      <vt:lpstr>TEŞEKKÜR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2014-11-26T08:51:09Z</dcterms:created>
  <dcterms:modified xsi:type="dcterms:W3CDTF">2014-11-27T22:32:41Z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