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49F3BE-18F6-4ECC-8F53-F9E55A209E66}">
  <a:tblStyle styleId="{2249F3BE-18F6-4ECC-8F53-F9E55A209E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4013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2635ec402_0_14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e2635ec40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e2635ec402_0_25:notes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e2635ec40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2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4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3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4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5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6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ubTitle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body" idx="3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body" idx="4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body" idx="2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3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4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5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body" idx="6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3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/>
          <p:nvPr/>
        </p:nvSpPr>
        <p:spPr>
          <a:xfrm>
            <a:off x="0" y="532800"/>
            <a:ext cx="12195000" cy="186012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A Study on Hardware-Aware Training Techniques for Feedforward Artificial Neural Networks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7"/>
          <p:cNvSpPr txBox="1"/>
          <p:nvPr/>
        </p:nvSpPr>
        <p:spPr>
          <a:xfrm>
            <a:off x="1736280" y="3498480"/>
            <a:ext cx="8986680" cy="160596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Sajjad Parvin </a:t>
            </a: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and Mustafa Altun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Emerging Circuits and Computation (ECC) Group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Istanbul Technical University</a:t>
            </a:r>
            <a:endParaRPr sz="20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7"/>
          <p:cNvSpPr/>
          <p:nvPr/>
        </p:nvSpPr>
        <p:spPr>
          <a:xfrm>
            <a:off x="0" y="6489720"/>
            <a:ext cx="12191760" cy="377640"/>
          </a:xfrm>
          <a:prstGeom prst="rect">
            <a:avLst/>
          </a:prstGeom>
          <a:solidFill>
            <a:srgbClr val="3366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IEEE Computer Society Annual Symposium on VLSI 2021</a:t>
            </a:r>
            <a:endParaRPr sz="2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02520" y="3355200"/>
            <a:ext cx="1362600" cy="186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20" y="3484440"/>
            <a:ext cx="1647360" cy="165708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0B1ED04-6347-4DA8-A971-5DBE63A891BD}"/>
              </a:ext>
            </a:extLst>
          </p:cNvPr>
          <p:cNvSpPr txBox="1">
            <a:spLocks/>
          </p:cNvSpPr>
          <p:nvPr/>
        </p:nvSpPr>
        <p:spPr>
          <a:xfrm>
            <a:off x="3268196" y="5054833"/>
            <a:ext cx="7092146" cy="13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/>
            <a:r>
              <a:rPr lang="en-US" sz="1600" dirty="0"/>
              <a:t>This work is supported by the TUBITAK-1001 project </a:t>
            </a:r>
            <a:r>
              <a:rPr lang="en-US" sz="1600"/>
              <a:t>#119E507.</a:t>
            </a:r>
            <a:endParaRPr lang="tr-TR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6"/>
          <p:cNvSpPr/>
          <p:nvPr/>
        </p:nvSpPr>
        <p:spPr>
          <a:xfrm>
            <a:off x="0" y="-4320"/>
            <a:ext cx="12191760" cy="770760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6"/>
          <p:cNvSpPr txBox="1"/>
          <p:nvPr/>
        </p:nvSpPr>
        <p:spPr>
          <a:xfrm>
            <a:off x="194040" y="2240280"/>
            <a:ext cx="11813040" cy="2756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this paper, we presented hardware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-aware training toolbox for ANN using multiplierless implementation</a:t>
            </a:r>
            <a:r>
              <a:rPr lang="en-US" sz="26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6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Our approaches yielded significant reduction in area and energy efficiency</a:t>
            </a:r>
            <a:r>
              <a:rPr lang="en-US" sz="26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6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36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7"/>
          <p:cNvSpPr/>
          <p:nvPr/>
        </p:nvSpPr>
        <p:spPr>
          <a:xfrm>
            <a:off x="0" y="6002640"/>
            <a:ext cx="12191760" cy="855000"/>
          </a:xfrm>
          <a:prstGeom prst="rect">
            <a:avLst/>
          </a:prstGeom>
          <a:solidFill>
            <a:srgbClr val="548135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Contact:</a:t>
            </a:r>
            <a:r>
              <a:rPr lang="en-US" sz="2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Mohammadreza Esmali Nojehdeh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2400" b="1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E-mail:</a:t>
            </a:r>
            <a:r>
              <a:rPr lang="en-US" sz="2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nojehdeh@itu.edu.tr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7"/>
          <p:cNvSpPr/>
          <p:nvPr/>
        </p:nvSpPr>
        <p:spPr>
          <a:xfrm>
            <a:off x="-9000" y="2151360"/>
            <a:ext cx="12191760" cy="177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en-US" sz="3600" b="1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THANKS for YOUR ATTENTION</a:t>
            </a:r>
            <a:endParaRPr sz="36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7"/>
          <p:cNvSpPr/>
          <p:nvPr/>
        </p:nvSpPr>
        <p:spPr>
          <a:xfrm>
            <a:off x="0" y="-4320"/>
            <a:ext cx="12191760" cy="770760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/>
        </p:nvSpPr>
        <p:spPr>
          <a:xfrm>
            <a:off x="0" y="-4320"/>
            <a:ext cx="12191700" cy="77070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Outline</a:t>
            </a:r>
            <a:endParaRPr sz="4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8"/>
          <p:cNvSpPr txBox="1"/>
          <p:nvPr/>
        </p:nvSpPr>
        <p:spPr>
          <a:xfrm>
            <a:off x="194040" y="2319120"/>
            <a:ext cx="11997600" cy="29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3890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3890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3890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Idea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3890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Experimental Results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38908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8610480" y="6356520"/>
            <a:ext cx="27429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/>
          <p:nvPr/>
        </p:nvSpPr>
        <p:spPr>
          <a:xfrm>
            <a:off x="0" y="-4320"/>
            <a:ext cx="12191760" cy="77076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4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0" name="Google Shape;140;p29"/>
          <p:cNvGraphicFramePr/>
          <p:nvPr/>
        </p:nvGraphicFramePr>
        <p:xfrm>
          <a:off x="3150790" y="1359103"/>
          <a:ext cx="11813050" cy="4820930"/>
        </p:xfrm>
        <a:graphic>
          <a:graphicData uri="http://schemas.openxmlformats.org/drawingml/2006/table">
            <a:tbl>
              <a:tblPr>
                <a:noFill/>
                <a:tableStyleId>{2249F3BE-18F6-4ECC-8F53-F9E55A209E66}</a:tableStyleId>
              </a:tblPr>
              <a:tblGrid>
                <a:gridCol w="590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228600" marR="0" lvl="0" indent="-22824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Char char="•"/>
                      </a:pPr>
                      <a:r>
                        <a:rPr lang="en-US" sz="28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Fully connected neural network</a:t>
                      </a:r>
                      <a:r>
                        <a:rPr lang="en-US" sz="2800" b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a computing system made up of a number of simple and highly interconnected processing elements</a:t>
                      </a: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2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1001"/>
                        </a:spcBef>
                        <a:spcAft>
                          <a:spcPts val="0"/>
                        </a:spcAft>
                        <a:buNone/>
                      </a:pPr>
                      <a:endParaRPr sz="1800" b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1" name="Google Shape;141;p29"/>
          <p:cNvGrpSpPr/>
          <p:nvPr/>
        </p:nvGrpSpPr>
        <p:grpSpPr>
          <a:xfrm>
            <a:off x="3256505" y="3172595"/>
            <a:ext cx="5679000" cy="3299760"/>
            <a:chOff x="416880" y="2929320"/>
            <a:chExt cx="5679000" cy="3299760"/>
          </a:xfrm>
        </p:grpSpPr>
        <p:pic>
          <p:nvPicPr>
            <p:cNvPr id="142" name="Google Shape;142;p2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641600" y="3979080"/>
              <a:ext cx="3304800" cy="225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29"/>
            <p:cNvSpPr/>
            <p:nvPr/>
          </p:nvSpPr>
          <p:spPr>
            <a:xfrm>
              <a:off x="416880" y="2929320"/>
              <a:ext cx="5679000" cy="36468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0000" tIns="45000" rIns="90000" bIns="450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An Fully Connected NN architecture</a:t>
              </a:r>
              <a:endParaRPr sz="1800" b="0" i="0" u="none" strike="noStrike" cap="non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4" name="Google Shape;144;p29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 txBox="1"/>
          <p:nvPr/>
        </p:nvSpPr>
        <p:spPr>
          <a:xfrm>
            <a:off x="0" y="-4320"/>
            <a:ext cx="12191760" cy="77076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4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30"/>
          <p:cNvSpPr txBox="1"/>
          <p:nvPr/>
        </p:nvSpPr>
        <p:spPr>
          <a:xfrm>
            <a:off x="194040" y="1171440"/>
            <a:ext cx="11813040" cy="561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ANNs have been realized in different design platforms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24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analog, digital, hybrid very large scale integrated (VLSI) circuits, field programmable gate-arrays (FPGAs), and neuro-computers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GPUs and CPUs provide generous memory and computation speed</a:t>
            </a:r>
            <a:endParaRPr sz="2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240" algn="l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impractical for portable devices where the number of processing units, battery capacity, and memory is limited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ASIC implementation of an ANN; Multiplierless implementation</a:t>
            </a:r>
            <a:endParaRPr sz="2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0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/>
        </p:nvSpPr>
        <p:spPr>
          <a:xfrm>
            <a:off x="0" y="-4320"/>
            <a:ext cx="12191760" cy="77076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44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31"/>
          <p:cNvSpPr/>
          <p:nvPr/>
        </p:nvSpPr>
        <p:spPr>
          <a:xfrm>
            <a:off x="316080" y="836640"/>
            <a:ext cx="11785320" cy="83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architecture used here for hardware implementation is:</a:t>
            </a:r>
            <a:endParaRPr sz="28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Parallel and Time-Multiplexed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•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Cost metric during training : CSD representation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Less non-zero digits → Less adders for multiplierless implementation of ANN.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○"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Weightset’s CSD representation is monitored; this helps to have a sense how large the final circuit will be.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864000" marR="0" lvl="3" indent="-1359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None/>
            </a:pPr>
            <a:endParaRPr sz="2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3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0775" y="3686825"/>
            <a:ext cx="6561225" cy="291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1"/>
          <p:cNvSpPr txBox="1"/>
          <p:nvPr/>
        </p:nvSpPr>
        <p:spPr>
          <a:xfrm>
            <a:off x="486950" y="4797075"/>
            <a:ext cx="5792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</a:rPr>
              <a:t>Motivation: </a:t>
            </a:r>
            <a:endParaRPr sz="28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</a:rPr>
              <a:t>To have a hardware-aware training tool for ANN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 txBox="1"/>
          <p:nvPr/>
        </p:nvSpPr>
        <p:spPr>
          <a:xfrm>
            <a:off x="0" y="-4320"/>
            <a:ext cx="12191760" cy="77076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Idea</a:t>
            </a:r>
            <a:endParaRPr sz="44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2"/>
          <p:cNvSpPr/>
          <p:nvPr/>
        </p:nvSpPr>
        <p:spPr>
          <a:xfrm>
            <a:off x="5937475" y="1728767"/>
            <a:ext cx="5164500" cy="23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Arial"/>
              <a:buChar char="●"/>
            </a:pPr>
            <a:r>
              <a:rPr lang="en-US" sz="1300"/>
              <a:t>Set bit-width of hardware before training,</a:t>
            </a:r>
            <a:endParaRPr sz="1300"/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Initialize the weightset with the pre-determined quantization value,</a:t>
            </a:r>
            <a:endParaRPr sz="1300"/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Train the network using fixed-point numbers.</a:t>
            </a:r>
            <a:endParaRPr sz="1300"/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After a fixed number of training→ Keep track of CSD cost of the ANN.</a:t>
            </a:r>
            <a:endParaRPr sz="1300"/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Apply truncation on the weighset’s CSD representation to reduce the hardware cost.</a:t>
            </a:r>
            <a:endParaRPr sz="1300"/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US" sz="1300"/>
              <a:t>Resume training the ANN, until the desired termination condition is met.</a:t>
            </a:r>
            <a:endParaRPr sz="1300"/>
          </a:p>
        </p:txBody>
      </p:sp>
      <p:sp>
        <p:nvSpPr>
          <p:cNvPr id="167" name="Google Shape;167;p32"/>
          <p:cNvSpPr/>
          <p:nvPr/>
        </p:nvSpPr>
        <p:spPr>
          <a:xfrm>
            <a:off x="646200" y="1733127"/>
            <a:ext cx="4834200" cy="9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Instead of Xavier initialization technique, let’s generate weightset randomly with various standard deviation in each run.</a:t>
            </a:r>
            <a:endParaRPr sz="1300">
              <a:solidFill>
                <a:schemeClr val="dk1"/>
              </a:solidFill>
            </a:endParaRPr>
          </a:p>
          <a:p>
            <a: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lang="en-US" sz="1300">
                <a:solidFill>
                  <a:schemeClr val="dk1"/>
                </a:solidFill>
              </a:rPr>
              <a:t>Expectation : area reduction.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168" name="Google Shape;168;p32"/>
          <p:cNvSpPr/>
          <p:nvPr/>
        </p:nvSpPr>
        <p:spPr>
          <a:xfrm>
            <a:off x="270000" y="889920"/>
            <a:ext cx="5312880" cy="369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32"/>
          <p:cNvSpPr/>
          <p:nvPr/>
        </p:nvSpPr>
        <p:spPr>
          <a:xfrm>
            <a:off x="534240" y="919800"/>
            <a:ext cx="4834080" cy="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effect of initialization on the final hardware-cost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p32"/>
          <p:cNvSpPr/>
          <p:nvPr/>
        </p:nvSpPr>
        <p:spPr>
          <a:xfrm>
            <a:off x="5863263" y="889920"/>
            <a:ext cx="5313000" cy="369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Hardware-aware training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2" name="Google Shape;172;p32"/>
          <p:cNvSpPr/>
          <p:nvPr/>
        </p:nvSpPr>
        <p:spPr>
          <a:xfrm>
            <a:off x="3439363" y="4314970"/>
            <a:ext cx="5313000" cy="369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</a:rPr>
              <a:t>Zaal toolbox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73" name="Google Shape;173;p32"/>
          <p:cNvSpPr txBox="1"/>
          <p:nvPr/>
        </p:nvSpPr>
        <p:spPr>
          <a:xfrm>
            <a:off x="3545250" y="4866575"/>
            <a:ext cx="5313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these approaches are included in a toolbox called ZAAL.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/>
        </p:nvSpPr>
        <p:spPr>
          <a:xfrm>
            <a:off x="0" y="-4320"/>
            <a:ext cx="12191760" cy="77076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Experimental Results - Weight initialization</a:t>
            </a:r>
            <a:endParaRPr sz="44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3"/>
          <p:cNvSpPr/>
          <p:nvPr/>
        </p:nvSpPr>
        <p:spPr>
          <a:xfrm>
            <a:off x="5959800" y="1921680"/>
            <a:ext cx="5164560" cy="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PROPOSED DATA FLOW FOR CONVOLUTIONAL COMPUTATIONS </a:t>
            </a:r>
            <a:endParaRPr sz="105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33"/>
          <p:cNvSpPr/>
          <p:nvPr/>
        </p:nvSpPr>
        <p:spPr>
          <a:xfrm>
            <a:off x="-229680" y="898560"/>
            <a:ext cx="4834080" cy="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COMPUTATIONS OF A CONVOLUTIONAL LAYER.</a:t>
            </a:r>
            <a:endParaRPr sz="105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3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2" name="Google Shape;18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275" y="1280849"/>
            <a:ext cx="11887201" cy="271242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3"/>
          <p:cNvSpPr txBox="1"/>
          <p:nvPr/>
        </p:nvSpPr>
        <p:spPr>
          <a:xfrm>
            <a:off x="973475" y="4380000"/>
            <a:ext cx="9786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19%-119% area saving in comparison to Xavier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/>
          <p:nvPr/>
        </p:nvSpPr>
        <p:spPr>
          <a:xfrm>
            <a:off x="0" y="-4320"/>
            <a:ext cx="12191700" cy="77070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Experimental Results - Hardware-Aware Training</a:t>
            </a:r>
            <a:endParaRPr sz="44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4"/>
          <p:cNvSpPr/>
          <p:nvPr/>
        </p:nvSpPr>
        <p:spPr>
          <a:xfrm>
            <a:off x="5959800" y="1921680"/>
            <a:ext cx="5164500" cy="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PROPOSED DATA FLOW FOR CONVOLUTIONAL COMPUTATIONS </a:t>
            </a:r>
            <a:endParaRPr sz="105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4"/>
          <p:cNvSpPr/>
          <p:nvPr/>
        </p:nvSpPr>
        <p:spPr>
          <a:xfrm>
            <a:off x="-229680" y="898560"/>
            <a:ext cx="4834200" cy="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COMPUTATIONS OF A CONVOLUTIONAL LAYER.</a:t>
            </a:r>
            <a:endParaRPr sz="105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34"/>
          <p:cNvSpPr txBox="1"/>
          <p:nvPr/>
        </p:nvSpPr>
        <p:spPr>
          <a:xfrm>
            <a:off x="8610480" y="6356520"/>
            <a:ext cx="27429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2" name="Google Shape;192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98555"/>
            <a:ext cx="11887200" cy="2350008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4"/>
          <p:cNvSpPr txBox="1"/>
          <p:nvPr/>
        </p:nvSpPr>
        <p:spPr>
          <a:xfrm>
            <a:off x="116250" y="3545950"/>
            <a:ext cx="117930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Pen-digit dataset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On Average: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ZAAL PQ achieved 20-25% better area in comparison to MATLAB and PYTORCH.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ZAAL PQ achieved 75-78% better energy efficiency in comparison to MATLAB and PYTORCH.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ZAAL PQAP </a:t>
            </a:r>
            <a:r>
              <a:rPr lang="en-US">
                <a:solidFill>
                  <a:schemeClr val="dk1"/>
                </a:solidFill>
              </a:rPr>
              <a:t>achieved 40-43% better area in comparison to MATLAB and PYTORCH.</a:t>
            </a:r>
            <a:endParaRPr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-US">
                <a:solidFill>
                  <a:schemeClr val="dk1"/>
                </a:solidFill>
              </a:rPr>
              <a:t>ZAAL PQAP achieved 50-56% better energy efficiency in comparison to MATLAB and PYTORCH.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5"/>
          <p:cNvSpPr txBox="1"/>
          <p:nvPr/>
        </p:nvSpPr>
        <p:spPr>
          <a:xfrm>
            <a:off x="0" y="-4320"/>
            <a:ext cx="12191700" cy="770700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Experimental Results - Hardware-Aware Training</a:t>
            </a:r>
            <a:endParaRPr sz="4400" b="0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5"/>
          <p:cNvSpPr/>
          <p:nvPr/>
        </p:nvSpPr>
        <p:spPr>
          <a:xfrm>
            <a:off x="5959800" y="1921680"/>
            <a:ext cx="5164500" cy="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PROPOSED DATA FLOW FOR CONVOLUTIONAL COMPUTATIONS </a:t>
            </a:r>
            <a:endParaRPr sz="105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5"/>
          <p:cNvSpPr/>
          <p:nvPr/>
        </p:nvSpPr>
        <p:spPr>
          <a:xfrm>
            <a:off x="-229680" y="898560"/>
            <a:ext cx="4834200" cy="2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THE COMPUTATIONS OF A CONVOLUTIONAL LAYER.</a:t>
            </a:r>
            <a:endParaRPr sz="105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5"/>
          <p:cNvSpPr txBox="1"/>
          <p:nvPr/>
        </p:nvSpPr>
        <p:spPr>
          <a:xfrm>
            <a:off x="8610480" y="6356520"/>
            <a:ext cx="27429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35"/>
          <p:cNvSpPr txBox="1"/>
          <p:nvPr/>
        </p:nvSpPr>
        <p:spPr>
          <a:xfrm>
            <a:off x="116250" y="3545950"/>
            <a:ext cx="117930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MNIST dataset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On Average: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MATLAB and PYTORCH resulted in 4.18 and 3.34 more area in comparison to ZAAL PQ , respectively.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MATLAB and PYTORCH resulted in 4.6 and 3.7 more area in comparison to ZAAL PQAP, respectively.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ZAAL PQ toolbox achieved 75-78% better energy efficiency in comparison to MATLAB and PYTORCH.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ZAAL PQAP = 10% better than ZAAL PQAP</a:t>
            </a:r>
            <a:endParaRPr/>
          </a:p>
        </p:txBody>
      </p:sp>
      <p:pic>
        <p:nvPicPr>
          <p:cNvPr id="203" name="Google Shape;20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50" y="803750"/>
            <a:ext cx="12075451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571</Words>
  <Application>Microsoft Office PowerPoint</Application>
  <PresentationFormat>Geniş ekran</PresentationFormat>
  <Paragraphs>97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Noto Sans Symbols</vt:lpstr>
      <vt:lpstr>Times New Roman</vt:lpstr>
      <vt:lpstr>Verdana</vt:lpstr>
      <vt:lpstr>Office Theme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 Esmali</dc:creator>
  <cp:lastModifiedBy>ITU</cp:lastModifiedBy>
  <cp:revision>2</cp:revision>
  <dcterms:modified xsi:type="dcterms:W3CDTF">2021-09-07T10:55:57Z</dcterms:modified>
</cp:coreProperties>
</file>