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94" r:id="rId5"/>
    <p:sldId id="259" r:id="rId6"/>
    <p:sldId id="300" r:id="rId7"/>
    <p:sldId id="295" r:id="rId8"/>
    <p:sldId id="296" r:id="rId9"/>
    <p:sldId id="299" r:id="rId10"/>
    <p:sldId id="301" r:id="rId11"/>
    <p:sldId id="292" r:id="rId12"/>
    <p:sldId id="279" r:id="rId13"/>
    <p:sldId id="293" r:id="rId14"/>
    <p:sldId id="268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737"/>
    <a:srgbClr val="CC0000"/>
    <a:srgbClr val="3366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5A3D90-D75A-428E-A995-8A1DADE38E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DCA7F5-E884-4496-86A0-A903326FDCF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F732034-C34E-417F-86FC-DEED99E9011F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F650CE7-F07B-4449-AE91-4541C5B2CD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1636773-F339-4A70-B0C5-8BD8BAA36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66D58-69E9-413E-9FC7-A0C4E9E334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9462B-6BBA-41B5-8C3B-D38011ABE6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5EF5133-4894-4FB1-A401-F87670C0D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47C98777-23AD-4944-8745-B5E1CAEE31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367D320-5665-4BE8-A3B9-C671EF264E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4F57BB62-AC0E-4EDA-BE14-B451E37E73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D77D44-A71E-48BA-BC41-643548FD970D}" type="slidenum">
              <a:rPr lang="en-US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2C8CA-C2C3-42E6-8177-BF1B67CB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864C-00F8-4C59-BC85-D4856E97BF41}" type="datetime1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ADB07-21AA-4DB8-9565-B1EA6E6D4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AF962-EEDD-4EB2-8D14-986F3C5D2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E4E28-558E-495C-92E0-BB99906FA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13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B16CA-F28F-47AC-8A9B-EEFC85519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3722E-9A9C-4334-AF15-797726BF3435}" type="datetime1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00231-F0C5-4946-A5C0-BC71E5B26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65291-6153-400C-9F5B-592B2424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18110-AF25-40C7-8A44-65022F3BB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7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653CC-9710-41FC-8267-E6BAAD44A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DC54E-3C26-4897-8F88-CDA195AE7A0F}" type="datetime1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E938A-BBCD-4E7F-BB23-71D805021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EA56D-826D-405F-8510-A0B368F56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7C18A-2D41-4C47-9081-604BF1CEF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05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B9B6F-5409-4F20-906C-4B778D9AF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AF80-0252-40E7-9C28-D47B07F2C34C}" type="datetime1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547C2-51F5-49BE-92E2-3CCC03339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201A5-BF0E-410A-B9B2-03749C7B1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466F8-6DAA-4D36-B28E-91BE7DDA7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6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268A5-35BA-416A-9F5B-557427DCF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F2383-12A7-471C-85D8-4611547F8395}" type="datetime1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ABB80-35E1-46A7-A3FE-3AF3CB83E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D9360-BA74-4DC7-B605-C411218E5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7CA1C-EA43-4C4A-9B97-76DA6A7AD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7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0413DD-05FC-414A-8681-FD993CCAF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56F7C-85F8-4256-94BC-2CED8EFFC400}" type="datetime1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940A94-53CB-4502-B077-DE95625C5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1AE04C-CE91-48C6-848E-C55384CE9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83A87-4326-46DD-81D1-4D6466028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7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96E0FF-9876-456C-AE65-1BF752046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059B6-5A1C-4DAF-95FB-EAEE852D28C9}" type="datetime1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168832B-8DB6-4EAE-A206-E82AC6627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7F1675-2DAA-481A-A080-571E5D315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C2C26-E73E-41F8-AB3A-98D0BB456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80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F62A7E1-AF44-4E81-A509-395535A6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DA716-FCCC-4807-A5B1-749DB8E1BBF4}" type="datetime1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322C12D-F73F-442A-9F00-DD0AAA33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BD7E300-06A4-41C4-A246-B2D4D9AAF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DCEBD-D7A9-4CE3-ACA2-7064B272E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2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48EE077-848B-4843-B592-50436D140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6D2E9-58F4-4E52-B941-B7E28465BE3B}" type="datetime1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2040947-365F-4796-9C58-0BAA4082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B6E7F76-430D-441E-8AC4-E87C68DEB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FF1E8-34E1-4EDF-959A-4349510D4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27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B54E10-78EB-41F4-B634-C7389EF7C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5FAFE-36A5-48FB-9420-872EDE2591A3}" type="datetime1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4CBA62-A861-4D57-98FA-DC96CCC87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E63C96-0A28-45EB-BED8-F797CEA9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616D5-4063-435A-8BFE-590D2331C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1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536D4C-33BA-4792-B082-41942EBBD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EA58D-4D48-42B9-9638-5C7971E952B6}" type="datetime1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7F7353-96C4-46A0-9416-BCBF12762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C4DE40-2A9A-4E79-AFFE-FB8573DBC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D2319-6551-46A5-B267-EDD6C7084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8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DF70C56-B4E8-4188-B864-5C53CFCDBF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D7DCCD3-C57D-420A-A526-A05C44B0A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85FF8-8A3E-43E2-A5CD-056A504555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F5F6BC-2F74-4863-A57A-75470CB89B9D}" type="datetime1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41261-D051-4907-B7C3-4BED96849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75588-0A15-43B2-8788-A44B76C04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32068E-7229-405E-A835-3CC5F4311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4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package" Target="../embeddings/Microsoft_Visio_Drawing3.vsdx"/><Relationship Id="rId3" Type="http://schemas.openxmlformats.org/officeDocument/2006/relationships/image" Target="../media/image5.png"/><Relationship Id="rId7" Type="http://schemas.openxmlformats.org/officeDocument/2006/relationships/package" Target="../embeddings/Microsoft_Visio_Drawing.vsdx"/><Relationship Id="rId12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package" Target="../embeddings/Microsoft_Visio_Drawing2.vsdx"/><Relationship Id="rId5" Type="http://schemas.openxmlformats.org/officeDocument/2006/relationships/image" Target="../media/image7.png"/><Relationship Id="rId10" Type="http://schemas.openxmlformats.org/officeDocument/2006/relationships/image" Target="../media/image16.emf"/><Relationship Id="rId4" Type="http://schemas.openxmlformats.org/officeDocument/2006/relationships/image" Target="../media/image6.png"/><Relationship Id="rId9" Type="http://schemas.openxmlformats.org/officeDocument/2006/relationships/package" Target="../embeddings/Microsoft_Visio_Drawing1.vsdx"/><Relationship Id="rId1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E8EEE-304C-430F-A6AC-4F781A7A4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33400"/>
            <a:ext cx="12195175" cy="1860550"/>
          </a:xfrm>
          <a:solidFill>
            <a:schemeClr val="accent5">
              <a:lumMod val="75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latin typeface="NimbusRomNo9L-Regu"/>
              </a:rPr>
              <a:t>Efficient </a:t>
            </a:r>
            <a:r>
              <a:rPr lang="en-US" sz="4000">
                <a:solidFill>
                  <a:schemeClr val="bg1"/>
                </a:solidFill>
                <a:latin typeface="NimbusRomNo9L-Regu"/>
              </a:rPr>
              <a:t>Hardware Implementation of</a:t>
            </a:r>
            <a:br>
              <a:rPr lang="en-US" sz="4000">
                <a:solidFill>
                  <a:schemeClr val="bg1"/>
                </a:solidFill>
                <a:latin typeface="NimbusRomNo9L-Regu"/>
              </a:rPr>
            </a:br>
            <a:r>
              <a:rPr lang="en-US" sz="4000">
                <a:solidFill>
                  <a:schemeClr val="bg1"/>
                </a:solidFill>
                <a:latin typeface="NimbusRomNo9L-Regu"/>
              </a:rPr>
              <a:t> Convolution Layers</a:t>
            </a:r>
            <a:br>
              <a:rPr lang="en-US" sz="4000">
                <a:solidFill>
                  <a:schemeClr val="bg1"/>
                </a:solidFill>
                <a:latin typeface="NimbusRomNo9L-Regu"/>
              </a:rPr>
            </a:br>
            <a:r>
              <a:rPr lang="en-US" sz="4000">
                <a:solidFill>
                  <a:schemeClr val="bg1"/>
                </a:solidFill>
                <a:latin typeface="NimbusRomNo9L-Regu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NimbusRomNo9L-Regu"/>
              </a:rPr>
              <a:t>Using Multiply-Accumulate Blocks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C87336C6-69A7-41E2-9382-A10160E0C8E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36725" y="3498850"/>
            <a:ext cx="8986838" cy="1606550"/>
          </a:xfrm>
          <a:solidFill>
            <a:srgbClr val="A50021"/>
          </a:solidFill>
        </p:spPr>
        <p:txBody>
          <a:bodyPr/>
          <a:lstStyle/>
          <a:p>
            <a:pPr>
              <a:spcBef>
                <a:spcPts val="1800"/>
              </a:spcBef>
            </a:pPr>
            <a:endParaRPr lang="tr-TR" altLang="tr-TR" sz="20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tr-TR" altLang="tr-TR" sz="2000" b="1">
                <a:solidFill>
                  <a:schemeClr val="bg1"/>
                </a:solidFill>
              </a:rPr>
              <a:t>Mohammadreza Esmali Nojehdeh</a:t>
            </a:r>
            <a:r>
              <a:rPr lang="en-US" altLang="tr-TR" sz="2000" b="1">
                <a:solidFill>
                  <a:schemeClr val="bg1"/>
                </a:solidFill>
              </a:rPr>
              <a:t>, </a:t>
            </a:r>
            <a:r>
              <a:rPr lang="en-US" altLang="tr-TR" sz="2000">
                <a:solidFill>
                  <a:schemeClr val="bg1"/>
                </a:solidFill>
              </a:rPr>
              <a:t>Sajjad Parvin</a:t>
            </a:r>
            <a:r>
              <a:rPr lang="tr-TR" altLang="tr-TR" sz="2000" b="1">
                <a:solidFill>
                  <a:schemeClr val="bg1"/>
                </a:solidFill>
              </a:rPr>
              <a:t> </a:t>
            </a:r>
            <a:r>
              <a:rPr lang="tr-TR" altLang="tr-TR" sz="2000">
                <a:solidFill>
                  <a:schemeClr val="bg1"/>
                </a:solidFill>
              </a:rPr>
              <a:t>and Mustafa Altun</a:t>
            </a:r>
          </a:p>
          <a:p>
            <a:r>
              <a:rPr lang="tr-TR" altLang="tr-TR" sz="2000">
                <a:solidFill>
                  <a:schemeClr val="bg1"/>
                </a:solidFill>
              </a:rPr>
              <a:t>Emerging Circuits and Computation (ECC) Group</a:t>
            </a:r>
          </a:p>
          <a:p>
            <a:r>
              <a:rPr lang="tr-TR" altLang="tr-TR" sz="2000">
                <a:solidFill>
                  <a:schemeClr val="bg1"/>
                </a:solidFill>
              </a:rPr>
              <a:t>Istanbul Technical University</a:t>
            </a:r>
            <a:endParaRPr lang="en-US" altLang="tr-TR" sz="2000">
              <a:solidFill>
                <a:schemeClr val="bg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90056EE-C632-49B9-9835-B9748B5B8EB5}"/>
              </a:ext>
            </a:extLst>
          </p:cNvPr>
          <p:cNvSpPr txBox="1">
            <a:spLocks/>
          </p:cNvSpPr>
          <p:nvPr/>
        </p:nvSpPr>
        <p:spPr>
          <a:xfrm>
            <a:off x="0" y="6489700"/>
            <a:ext cx="12192000" cy="377825"/>
          </a:xfrm>
          <a:prstGeom prst="rect">
            <a:avLst/>
          </a:prstGeom>
          <a:solidFill>
            <a:srgbClr val="336600"/>
          </a:solidFill>
        </p:spPr>
        <p:txBody>
          <a:bodyPr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/>
              <a:t>IEEE Computer Society Annual Symposium on VLSI 2021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077" name="Picture 4">
            <a:extLst>
              <a:ext uri="{FF2B5EF4-FFF2-40B4-BE49-F238E27FC236}">
                <a16:creationId xmlns:a16="http://schemas.microsoft.com/office/drawing/2014/main" id="{9B1898AB-8185-465D-86A3-59265F7B4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938" y="3355975"/>
            <a:ext cx="1362075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7C8B9610-5CE4-462B-A73D-8D5FE22C5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484563"/>
            <a:ext cx="16478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167C8-7A05-4576-AE9F-7A50D56B4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5E808-55A6-4E37-98FC-13DAE86360BC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573F81D-599A-4663-A9F4-764F4575F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12192000" cy="771526"/>
          </a:xfrm>
          <a:solidFill>
            <a:schemeClr val="accent5">
              <a:lumMod val="75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>
                <a:solidFill>
                  <a:schemeClr val="bg1"/>
                </a:solidFill>
              </a:rPr>
              <a:t>T</a:t>
            </a:r>
            <a:r>
              <a:rPr lang="en-US" dirty="0">
                <a:solidFill>
                  <a:schemeClr val="bg1"/>
                </a:solidFill>
              </a:rPr>
              <a:t>he Proposed Method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574844-168A-4E0A-811C-7BCD63F83F05}"/>
              </a:ext>
            </a:extLst>
          </p:cNvPr>
          <p:cNvSpPr txBox="1"/>
          <p:nvPr/>
        </p:nvSpPr>
        <p:spPr>
          <a:xfrm>
            <a:off x="5959475" y="1922463"/>
            <a:ext cx="5165725" cy="25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PROPOSED DATA FLOW FOR CONVOLUTIONAL COMPUTATIONS 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7230F1C-32F0-4D58-B5FB-0AF2DB1A7BBB}"/>
              </a:ext>
            </a:extLst>
          </p:cNvPr>
          <p:cNvGraphicFramePr>
            <a:graphicFrameLocks noGrp="1"/>
          </p:cNvGraphicFramePr>
          <p:nvPr/>
        </p:nvGraphicFramePr>
        <p:xfrm>
          <a:off x="5554663" y="1285875"/>
          <a:ext cx="6570662" cy="4733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066">
                  <a:extLst>
                    <a:ext uri="{9D8B030D-6E8A-4147-A177-3AD203B41FA5}">
                      <a16:colId xmlns:a16="http://schemas.microsoft.com/office/drawing/2014/main" val="4232744548"/>
                    </a:ext>
                  </a:extLst>
                </a:gridCol>
                <a:gridCol w="657066">
                  <a:extLst>
                    <a:ext uri="{9D8B030D-6E8A-4147-A177-3AD203B41FA5}">
                      <a16:colId xmlns:a16="http://schemas.microsoft.com/office/drawing/2014/main" val="1062172563"/>
                    </a:ext>
                  </a:extLst>
                </a:gridCol>
                <a:gridCol w="657066">
                  <a:extLst>
                    <a:ext uri="{9D8B030D-6E8A-4147-A177-3AD203B41FA5}">
                      <a16:colId xmlns:a16="http://schemas.microsoft.com/office/drawing/2014/main" val="1679356460"/>
                    </a:ext>
                  </a:extLst>
                </a:gridCol>
                <a:gridCol w="657066">
                  <a:extLst>
                    <a:ext uri="{9D8B030D-6E8A-4147-A177-3AD203B41FA5}">
                      <a16:colId xmlns:a16="http://schemas.microsoft.com/office/drawing/2014/main" val="3836623139"/>
                    </a:ext>
                  </a:extLst>
                </a:gridCol>
                <a:gridCol w="657066">
                  <a:extLst>
                    <a:ext uri="{9D8B030D-6E8A-4147-A177-3AD203B41FA5}">
                      <a16:colId xmlns:a16="http://schemas.microsoft.com/office/drawing/2014/main" val="421474487"/>
                    </a:ext>
                  </a:extLst>
                </a:gridCol>
                <a:gridCol w="657066">
                  <a:extLst>
                    <a:ext uri="{9D8B030D-6E8A-4147-A177-3AD203B41FA5}">
                      <a16:colId xmlns:a16="http://schemas.microsoft.com/office/drawing/2014/main" val="3045854329"/>
                    </a:ext>
                  </a:extLst>
                </a:gridCol>
                <a:gridCol w="657066">
                  <a:extLst>
                    <a:ext uri="{9D8B030D-6E8A-4147-A177-3AD203B41FA5}">
                      <a16:colId xmlns:a16="http://schemas.microsoft.com/office/drawing/2014/main" val="561630882"/>
                    </a:ext>
                  </a:extLst>
                </a:gridCol>
                <a:gridCol w="657066">
                  <a:extLst>
                    <a:ext uri="{9D8B030D-6E8A-4147-A177-3AD203B41FA5}">
                      <a16:colId xmlns:a16="http://schemas.microsoft.com/office/drawing/2014/main" val="3658060331"/>
                    </a:ext>
                  </a:extLst>
                </a:gridCol>
                <a:gridCol w="657066">
                  <a:extLst>
                    <a:ext uri="{9D8B030D-6E8A-4147-A177-3AD203B41FA5}">
                      <a16:colId xmlns:a16="http://schemas.microsoft.com/office/drawing/2014/main" val="2809495100"/>
                    </a:ext>
                  </a:extLst>
                </a:gridCol>
                <a:gridCol w="657066">
                  <a:extLst>
                    <a:ext uri="{9D8B030D-6E8A-4147-A177-3AD203B41FA5}">
                      <a16:colId xmlns:a16="http://schemas.microsoft.com/office/drawing/2014/main" val="2073503484"/>
                    </a:ext>
                  </a:extLst>
                </a:gridCol>
              </a:tblGrid>
              <a:tr h="438424">
                <a:tc>
                  <a:txBody>
                    <a:bodyPr/>
                    <a:lstStyle/>
                    <a:p>
                      <a:r>
                        <a:rPr lang="en-US" sz="900" dirty="0"/>
                        <a:t>Clock cycle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Neuron#1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Neuron#2</a:t>
                      </a:r>
                    </a:p>
                    <a:p>
                      <a:endParaRPr lang="en-US" sz="9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Neuron#3</a:t>
                      </a:r>
                    </a:p>
                    <a:p>
                      <a:endParaRPr lang="en-US" sz="9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Neuron#4</a:t>
                      </a:r>
                    </a:p>
                    <a:p>
                      <a:endParaRPr lang="en-US" sz="9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Neuron#5</a:t>
                      </a:r>
                    </a:p>
                    <a:p>
                      <a:endParaRPr lang="en-US" sz="9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Neuron#6</a:t>
                      </a:r>
                    </a:p>
                    <a:p>
                      <a:endParaRPr lang="en-US" sz="9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Neuron#7</a:t>
                      </a:r>
                    </a:p>
                    <a:p>
                      <a:endParaRPr lang="en-US" sz="9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Neuron#8</a:t>
                      </a:r>
                    </a:p>
                    <a:p>
                      <a:endParaRPr lang="en-US" sz="9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Neuron#9</a:t>
                      </a:r>
                    </a:p>
                    <a:p>
                      <a:endParaRPr lang="en-US" sz="900" dirty="0"/>
                    </a:p>
                  </a:txBody>
                  <a:tcPr marL="91442" marR="91442" marT="45713" marB="45713"/>
                </a:tc>
                <a:extLst>
                  <a:ext uri="{0D108BD9-81ED-4DB2-BD59-A6C34878D82A}">
                    <a16:rowId xmlns:a16="http://schemas.microsoft.com/office/drawing/2014/main" val="1879428722"/>
                  </a:ext>
                </a:extLst>
              </a:tr>
              <a:tr h="349680">
                <a:tc>
                  <a:txBody>
                    <a:bodyPr/>
                    <a:lstStyle/>
                    <a:p>
                      <a:r>
                        <a:rPr lang="en-US" sz="1000" dirty="0"/>
                        <a:t>clK#1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W1 × X1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W2 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× X2</a:t>
                      </a:r>
                      <a:endParaRPr lang="en-US" sz="9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W3 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× X3</a:t>
                      </a:r>
                      <a:endParaRPr lang="en-US" sz="9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W4 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× X6</a:t>
                      </a:r>
                      <a:endParaRPr lang="en-US" sz="9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W5 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× X7</a:t>
                      </a:r>
                      <a:endParaRPr lang="en-US" sz="9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W6 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× X8</a:t>
                      </a:r>
                      <a:endParaRPr lang="en-US" sz="9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W7 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× X11 </a:t>
                      </a:r>
                      <a:endParaRPr lang="en-US" sz="9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W8 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× X12</a:t>
                      </a:r>
                      <a:endParaRPr lang="en-US" sz="9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W9 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× X13</a:t>
                      </a:r>
                      <a:endParaRPr lang="en-US" sz="900" dirty="0"/>
                    </a:p>
                  </a:txBody>
                  <a:tcPr marL="91442" marR="91442" marT="45713" marB="45713"/>
                </a:tc>
                <a:extLst>
                  <a:ext uri="{0D108BD9-81ED-4DB2-BD59-A6C34878D82A}">
                    <a16:rowId xmlns:a16="http://schemas.microsoft.com/office/drawing/2014/main" val="720875238"/>
                  </a:ext>
                </a:extLst>
              </a:tr>
              <a:tr h="4932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clK#2</a:t>
                      </a:r>
                    </a:p>
                    <a:p>
                      <a:endParaRPr lang="en-US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W1 × X2</a:t>
                      </a:r>
                      <a:endParaRPr lang="en-US" sz="9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W2 × X3</a:t>
                      </a:r>
                      <a:endParaRPr lang="en-US" sz="9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W3 × X4</a:t>
                      </a:r>
                      <a:endParaRPr lang="en-US" sz="9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W4 × X7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W5 × X8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W6 × X9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W7 × X12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W8 × X13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W9 × X 14</a:t>
                      </a:r>
                    </a:p>
                  </a:txBody>
                  <a:tcPr marL="91442" marR="91442" marT="45713" marB="45713"/>
                </a:tc>
                <a:extLst>
                  <a:ext uri="{0D108BD9-81ED-4DB2-BD59-A6C34878D82A}">
                    <a16:rowId xmlns:a16="http://schemas.microsoft.com/office/drawing/2014/main" val="2033598348"/>
                  </a:ext>
                </a:extLst>
              </a:tr>
              <a:tr h="4932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clK#3</a:t>
                      </a:r>
                    </a:p>
                    <a:p>
                      <a:endParaRPr lang="en-US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W1 × X3</a:t>
                      </a:r>
                      <a:endParaRPr lang="en-US" sz="9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W2 × X4</a:t>
                      </a:r>
                      <a:endParaRPr lang="en-US" sz="9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W3 × X5</a:t>
                      </a:r>
                      <a:endParaRPr lang="en-US" sz="9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W4 × X8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W5 × X9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W6 × X10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W7 × X13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W8 × X14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W9 × X15</a:t>
                      </a:r>
                    </a:p>
                  </a:txBody>
                  <a:tcPr marL="91442" marR="91442" marT="45713" marB="45713"/>
                </a:tc>
                <a:extLst>
                  <a:ext uri="{0D108BD9-81ED-4DB2-BD59-A6C34878D82A}">
                    <a16:rowId xmlns:a16="http://schemas.microsoft.com/office/drawing/2014/main" val="2328415383"/>
                  </a:ext>
                </a:extLst>
              </a:tr>
              <a:tr h="4932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clK#4</a:t>
                      </a:r>
                    </a:p>
                    <a:p>
                      <a:endParaRPr lang="en-US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W1 × X6</a:t>
                      </a:r>
                      <a:endParaRPr lang="en-US" sz="9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W2 × X7</a:t>
                      </a:r>
                      <a:endParaRPr lang="en-US" sz="9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W3 × X8</a:t>
                      </a:r>
                      <a:endParaRPr lang="en-US" sz="9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W4 × X11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W5 × X12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W6 × X13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W7 × X16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W8 × X17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W9 × X18</a:t>
                      </a:r>
                    </a:p>
                  </a:txBody>
                  <a:tcPr marL="91442" marR="91442" marT="45713" marB="45713"/>
                </a:tc>
                <a:extLst>
                  <a:ext uri="{0D108BD9-81ED-4DB2-BD59-A6C34878D82A}">
                    <a16:rowId xmlns:a16="http://schemas.microsoft.com/office/drawing/2014/main" val="3898315068"/>
                  </a:ext>
                </a:extLst>
              </a:tr>
              <a:tr h="4932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clK#5</a:t>
                      </a:r>
                    </a:p>
                    <a:p>
                      <a:endParaRPr lang="en-US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W1 × X7</a:t>
                      </a:r>
                      <a:endParaRPr lang="en-US" sz="9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W2 × X8</a:t>
                      </a:r>
                      <a:endParaRPr lang="en-US" sz="9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W3 × X9</a:t>
                      </a:r>
                      <a:endParaRPr lang="en-US" sz="9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W4 × X12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W5 × X13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W6 × 14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W7 × X17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W8 × X18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W9 × X19</a:t>
                      </a:r>
                    </a:p>
                  </a:txBody>
                  <a:tcPr marL="91442" marR="91442" marT="45713" marB="45713"/>
                </a:tc>
                <a:extLst>
                  <a:ext uri="{0D108BD9-81ED-4DB2-BD59-A6C34878D82A}">
                    <a16:rowId xmlns:a16="http://schemas.microsoft.com/office/drawing/2014/main" val="1388534831"/>
                  </a:ext>
                </a:extLst>
              </a:tr>
              <a:tr h="4932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clK#6</a:t>
                      </a:r>
                    </a:p>
                    <a:p>
                      <a:endParaRPr lang="en-US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W1 × X8</a:t>
                      </a:r>
                      <a:endParaRPr lang="en-US" sz="9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W2 × X9</a:t>
                      </a:r>
                      <a:endParaRPr lang="en-US" sz="9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W3 × X10</a:t>
                      </a:r>
                      <a:endParaRPr lang="en-US" sz="9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W4 × X13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W5 × X14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W6 × X15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W7 × X18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W8 × X19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W9 × X20</a:t>
                      </a:r>
                    </a:p>
                  </a:txBody>
                  <a:tcPr marL="91442" marR="91442" marT="45713" marB="45713"/>
                </a:tc>
                <a:extLst>
                  <a:ext uri="{0D108BD9-81ED-4DB2-BD59-A6C34878D82A}">
                    <a16:rowId xmlns:a16="http://schemas.microsoft.com/office/drawing/2014/main" val="1450741945"/>
                  </a:ext>
                </a:extLst>
              </a:tr>
              <a:tr h="4932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clK#7</a:t>
                      </a:r>
                    </a:p>
                    <a:p>
                      <a:endParaRPr lang="en-US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W1 × X11</a:t>
                      </a:r>
                      <a:endParaRPr lang="en-US" sz="9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W2 × X12</a:t>
                      </a:r>
                      <a:endParaRPr lang="en-US" sz="9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W3 × X13</a:t>
                      </a:r>
                      <a:endParaRPr lang="en-US" sz="9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W4 × X16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W5 × X17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W6 × 18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W7 × X21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W8 × X22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W9 × X23</a:t>
                      </a:r>
                    </a:p>
                  </a:txBody>
                  <a:tcPr marL="91442" marR="91442" marT="45713" marB="45713"/>
                </a:tc>
                <a:extLst>
                  <a:ext uri="{0D108BD9-81ED-4DB2-BD59-A6C34878D82A}">
                    <a16:rowId xmlns:a16="http://schemas.microsoft.com/office/drawing/2014/main" val="4102217558"/>
                  </a:ext>
                </a:extLst>
              </a:tr>
              <a:tr h="4932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clK#8</a:t>
                      </a:r>
                    </a:p>
                    <a:p>
                      <a:endParaRPr lang="en-US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W1 × X12</a:t>
                      </a:r>
                      <a:endParaRPr lang="en-US" sz="9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W2 × X13</a:t>
                      </a:r>
                      <a:endParaRPr lang="en-US" sz="9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W3 × X14 </a:t>
                      </a:r>
                      <a:endParaRPr lang="en-US" sz="9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W4 × X17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W5 × X18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W6 × 19 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W7 × X22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W8 × X23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W9 × X24</a:t>
                      </a:r>
                    </a:p>
                  </a:txBody>
                  <a:tcPr marL="91442" marR="91442" marT="45713" marB="45713"/>
                </a:tc>
                <a:extLst>
                  <a:ext uri="{0D108BD9-81ED-4DB2-BD59-A6C34878D82A}">
                    <a16:rowId xmlns:a16="http://schemas.microsoft.com/office/drawing/2014/main" val="2329239379"/>
                  </a:ext>
                </a:extLst>
              </a:tr>
              <a:tr h="4932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clK#9</a:t>
                      </a:r>
                    </a:p>
                    <a:p>
                      <a:endParaRPr lang="en-US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W1 × X13</a:t>
                      </a:r>
                      <a:endParaRPr lang="en-US" sz="9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W2 × X14  </a:t>
                      </a:r>
                      <a:endParaRPr lang="en-US" sz="9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W3 × X15</a:t>
                      </a:r>
                      <a:endParaRPr lang="en-US" sz="9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W4 × X18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W5 × X19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W6 × X20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W7 × X23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W8 × X24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W9 × X25</a:t>
                      </a:r>
                    </a:p>
                  </a:txBody>
                  <a:tcPr marL="91442" marR="91442" marT="45713" marB="45713"/>
                </a:tc>
                <a:extLst>
                  <a:ext uri="{0D108BD9-81ED-4DB2-BD59-A6C34878D82A}">
                    <a16:rowId xmlns:a16="http://schemas.microsoft.com/office/drawing/2014/main" val="2646751143"/>
                  </a:ext>
                </a:extLst>
              </a:tr>
            </a:tbl>
          </a:graphicData>
        </a:graphic>
      </p:graphicFrame>
      <p:sp>
        <p:nvSpPr>
          <p:cNvPr id="13439" name="TextBox 9">
            <a:extLst>
              <a:ext uri="{FF2B5EF4-FFF2-40B4-BE49-F238E27FC236}">
                <a16:creationId xmlns:a16="http://schemas.microsoft.com/office/drawing/2014/main" id="{D5F76EC2-44B1-435A-9A15-2413CE947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713" y="847725"/>
            <a:ext cx="6570662" cy="3698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tr-TR" altLang="tr-TR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1FEF04-3DD1-44C4-A785-4F0D06D3944A}"/>
              </a:ext>
            </a:extLst>
          </p:cNvPr>
          <p:cNvSpPr txBox="1"/>
          <p:nvPr/>
        </p:nvSpPr>
        <p:spPr>
          <a:xfrm>
            <a:off x="5789613" y="906463"/>
            <a:ext cx="51657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OUR PROPOSED DATA FLOW FOR CONVOLUTIONAL COMPUTATIONS </a:t>
            </a:r>
          </a:p>
        </p:txBody>
      </p:sp>
      <p:pic>
        <p:nvPicPr>
          <p:cNvPr id="13441" name="Picture 14">
            <a:extLst>
              <a:ext uri="{FF2B5EF4-FFF2-40B4-BE49-F238E27FC236}">
                <a16:creationId xmlns:a16="http://schemas.microsoft.com/office/drawing/2014/main" id="{9D7AEF96-4E2D-47EB-A572-B076B0D4A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268413"/>
            <a:ext cx="5367338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42" name="TextBox 15">
            <a:extLst>
              <a:ext uri="{FF2B5EF4-FFF2-40B4-BE49-F238E27FC236}">
                <a16:creationId xmlns:a16="http://schemas.microsoft.com/office/drawing/2014/main" id="{CAB98BEA-094D-4224-A3AC-B4CDF3537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852488"/>
            <a:ext cx="5367338" cy="369887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tr-TR" altLang="tr-TR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B34BA0-3AF0-43C4-89F3-456AE6768770}"/>
              </a:ext>
            </a:extLst>
          </p:cNvPr>
          <p:cNvSpPr txBox="1"/>
          <p:nvPr/>
        </p:nvSpPr>
        <p:spPr>
          <a:xfrm>
            <a:off x="66675" y="890588"/>
            <a:ext cx="51641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PROPOSED DATA FLOW FOR CONVOLUTIONAL COMPUTATIONS IN [1]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5061A3-A0B3-496B-8697-A5C2B6612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9E6C20-0F11-456F-A1E5-C0AD792D72C8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42C0750-D7E2-47A7-BF75-F496A140F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0800"/>
            <a:ext cx="12192000" cy="769938"/>
          </a:xfrm>
          <a:solidFill>
            <a:schemeClr val="accent5">
              <a:lumMod val="75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>
                <a:solidFill>
                  <a:schemeClr val="bg1"/>
                </a:solidFill>
              </a:rPr>
              <a:t>Experimental Results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4339" name="Object 2">
            <a:extLst>
              <a:ext uri="{FF2B5EF4-FFF2-40B4-BE49-F238E27FC236}">
                <a16:creationId xmlns:a16="http://schemas.microsoft.com/office/drawing/2014/main" id="{54573448-1A34-427B-84FA-5035F29ADD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063" y="1300163"/>
          <a:ext cx="11191875" cy="474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Visio" r:id="rId3" imgW="9974605" imgH="4229182" progId="Visio.Drawing.15">
                  <p:embed/>
                </p:oleObj>
              </mc:Choice>
              <mc:Fallback>
                <p:oleObj name="Visio" r:id="rId3" imgW="9974605" imgH="4229182" progId="Visio.Drawing.1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300163"/>
                        <a:ext cx="11191875" cy="474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A256F7-E72B-405F-99FD-2620B016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4DFCB-55EA-47C6-9B53-B0EEBE09980B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1B16B12-6C1B-4C61-B4E2-3FE26179FC61}"/>
              </a:ext>
            </a:extLst>
          </p:cNvPr>
          <p:cNvSpPr txBox="1">
            <a:spLocks/>
          </p:cNvSpPr>
          <p:nvPr/>
        </p:nvSpPr>
        <p:spPr>
          <a:xfrm>
            <a:off x="0" y="-4763"/>
            <a:ext cx="12192000" cy="77152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r-TR" dirty="0">
                <a:solidFill>
                  <a:schemeClr val="bg1"/>
                </a:solidFill>
              </a:rPr>
              <a:t>Conclusions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BA67F7E1-ADE1-431E-BBD1-183ADA29BA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3675" y="2239963"/>
            <a:ext cx="11814175" cy="2757487"/>
          </a:xfrm>
        </p:spPr>
        <p:txBody>
          <a:bodyPr/>
          <a:lstStyle/>
          <a:p>
            <a:r>
              <a:rPr lang="en-US" altLang="tr-TR" sz="2600"/>
              <a:t>In this paper, we presented hardware efficient implementation of the convolution layers under the time-multiplexed architecture.</a:t>
            </a:r>
          </a:p>
          <a:p>
            <a:endParaRPr lang="tr-TR" altLang="tr-TR" sz="2200"/>
          </a:p>
          <a:p>
            <a:r>
              <a:rPr lang="en-US" altLang="tr-TR" sz="2600"/>
              <a:t>We introduced a novel computing approach to speed up the convolutional computation by 2× while only use roughly 2% of the area, power and, energy of the conventional MAC-based method.</a:t>
            </a:r>
            <a:endParaRPr lang="tr-TR" altLang="tr-TR" sz="26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A3EE9A-F974-48BF-8189-F1CDFCD5A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4FA0D-982A-4B6B-9399-CEE160F9D631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B386F4E-D9E4-4B9E-AB73-8BE3E7C699F9}"/>
              </a:ext>
            </a:extLst>
          </p:cNvPr>
          <p:cNvSpPr txBox="1">
            <a:spLocks/>
          </p:cNvSpPr>
          <p:nvPr/>
        </p:nvSpPr>
        <p:spPr>
          <a:xfrm>
            <a:off x="0" y="-4763"/>
            <a:ext cx="12192000" cy="77152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ACKNOWLDGEMENT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72CDDAFA-6548-476B-8AC0-E49AA1C102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9413" y="3173413"/>
            <a:ext cx="11812587" cy="27574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tr-TR"/>
              <a:t>This work is supported by the TUBITAK-1001 projects, #119E507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tr-TR"/>
              <a:t>and Istanbul Technical University BAP projects #42446.</a:t>
            </a:r>
            <a:endParaRPr lang="tr-TR" altLang="tr-TR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B67587-A388-4AE2-B4D9-19AB666F3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BC458-8BB5-428E-A428-E6DBC807FC14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9B9C77-3651-46B7-B561-C2838B371A88}"/>
              </a:ext>
            </a:extLst>
          </p:cNvPr>
          <p:cNvSpPr txBox="1">
            <a:spLocks/>
          </p:cNvSpPr>
          <p:nvPr/>
        </p:nvSpPr>
        <p:spPr>
          <a:xfrm>
            <a:off x="0" y="6002338"/>
            <a:ext cx="12192000" cy="855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sz="2400" b="1" dirty="0">
                <a:solidFill>
                  <a:schemeClr val="bg1"/>
                </a:solidFill>
              </a:rPr>
              <a:t>Contact:</a:t>
            </a:r>
            <a:r>
              <a:rPr lang="tr-TR" sz="2400" dirty="0">
                <a:solidFill>
                  <a:schemeClr val="bg1"/>
                </a:solidFill>
              </a:rPr>
              <a:t> Mohammadreza Esmali Nojehdeh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sz="2400" b="1" dirty="0">
                <a:solidFill>
                  <a:schemeClr val="bg1"/>
                </a:solidFill>
              </a:rPr>
              <a:t>E-mail:</a:t>
            </a:r>
            <a:r>
              <a:rPr lang="tr-TR" sz="2400" dirty="0">
                <a:solidFill>
                  <a:schemeClr val="bg1"/>
                </a:solidFill>
              </a:rPr>
              <a:t> nojehdeh@itu.edu.tr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3AE373A7-824A-4604-8BC9-D83EF9412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525" y="2151063"/>
            <a:ext cx="12192000" cy="17748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tr-TR" altLang="tr-TR" sz="3600" b="1">
              <a:solidFill>
                <a:schemeClr val="bg1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tr-TR" altLang="tr-TR" sz="3600" b="1">
                <a:solidFill>
                  <a:schemeClr val="bg1"/>
                </a:solidFill>
              </a:rPr>
              <a:t>THANKS for YOUR ATTENTION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909D889-4EAF-4F6A-A4ED-A2481DF1C259}"/>
              </a:ext>
            </a:extLst>
          </p:cNvPr>
          <p:cNvSpPr txBox="1">
            <a:spLocks/>
          </p:cNvSpPr>
          <p:nvPr/>
        </p:nvSpPr>
        <p:spPr>
          <a:xfrm>
            <a:off x="0" y="-4763"/>
            <a:ext cx="12192000" cy="77152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r-TR" dirty="0">
                <a:solidFill>
                  <a:schemeClr val="bg1"/>
                </a:solidFill>
              </a:rPr>
              <a:t>Questions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201E69-0DF5-4204-A6BF-29AF3E6D9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797F12-0577-4AEC-8FA4-CAA73652BAA3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FDA66-24A7-42F0-8311-C62EB5023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12192000" cy="771526"/>
          </a:xfrm>
          <a:solidFill>
            <a:schemeClr val="accent5">
              <a:lumMod val="75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>
                <a:solidFill>
                  <a:schemeClr val="bg1"/>
                </a:solidFill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FE2C6-C806-4FCA-A921-95A33C833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75" y="2319338"/>
            <a:ext cx="11998325" cy="298291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/>
              <a:t>Introduction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dirty="0"/>
              <a:t>Background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dirty="0" err="1"/>
              <a:t>Motivation</a:t>
            </a:r>
            <a:endParaRPr lang="tr-TR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Idea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Proposed Method</a:t>
            </a:r>
            <a:endParaRPr lang="tr-TR" dirty="0"/>
          </a:p>
          <a:p>
            <a:pPr fontAlgn="auto">
              <a:spcAft>
                <a:spcPts val="0"/>
              </a:spcAft>
              <a:defRPr/>
            </a:pPr>
            <a:r>
              <a:rPr lang="tr-TR" dirty="0"/>
              <a:t>Experimental Results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dirty="0"/>
              <a:t>Conclusions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651FA-143F-40CD-9E80-53D0239EE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DD713-FD97-4E31-BA19-9808A734CB4E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746604B-2416-478F-8E6F-124E2473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12192000" cy="771526"/>
          </a:xfrm>
          <a:solidFill>
            <a:schemeClr val="accent5">
              <a:lumMod val="75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>
                <a:solidFill>
                  <a:schemeClr val="bg1"/>
                </a:solidFill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A87C7C9-3E1B-42E8-ADFE-38D03BA96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64" y="1171575"/>
            <a:ext cx="11813309" cy="5619750"/>
          </a:xfrm>
        </p:spPr>
        <p:txBody>
          <a:bodyPr numCol="2"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/>
              <a:t>Fully connected</a:t>
            </a:r>
            <a:r>
              <a:rPr lang="tr-TR" b="1" dirty="0"/>
              <a:t> neural network</a:t>
            </a:r>
            <a:r>
              <a:rPr lang="tr-TR" dirty="0"/>
              <a:t> </a:t>
            </a:r>
            <a:endParaRPr lang="en-US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dirty="0"/>
              <a:t>is a computing system made up of a number of simple and highly </a:t>
            </a:r>
            <a:r>
              <a:rPr lang="tr-TR" dirty="0" err="1"/>
              <a:t>interconnected</a:t>
            </a:r>
            <a:r>
              <a:rPr lang="tr-TR" dirty="0"/>
              <a:t> </a:t>
            </a:r>
            <a:r>
              <a:rPr lang="tr-TR" dirty="0" err="1"/>
              <a:t>processing</a:t>
            </a:r>
            <a:r>
              <a:rPr lang="tr-TR" dirty="0"/>
              <a:t> </a:t>
            </a:r>
            <a:r>
              <a:rPr lang="tr-TR" dirty="0" err="1"/>
              <a:t>elements</a:t>
            </a:r>
            <a:endParaRPr lang="tr-TR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Aft>
                <a:spcPts val="0"/>
              </a:spcAft>
              <a:defRPr/>
            </a:pPr>
            <a:r>
              <a:rPr lang="en-US" b="1" dirty="0"/>
              <a:t>Convolutional neural networks </a:t>
            </a:r>
            <a:r>
              <a:rPr lang="en-US" dirty="0"/>
              <a:t>(CNN) provide remarkable results in achieving  better performances 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AFCAFC-745D-407D-8EFF-2D0211C3F666}"/>
              </a:ext>
            </a:extLst>
          </p:cNvPr>
          <p:cNvGrpSpPr>
            <a:grpSpLocks/>
          </p:cNvGrpSpPr>
          <p:nvPr/>
        </p:nvGrpSpPr>
        <p:grpSpPr bwMode="auto">
          <a:xfrm>
            <a:off x="415925" y="2928938"/>
            <a:ext cx="5680075" cy="3300412"/>
            <a:chOff x="6197619" y="1559360"/>
            <a:chExt cx="5679298" cy="3300115"/>
          </a:xfrm>
        </p:grpSpPr>
        <p:pic>
          <p:nvPicPr>
            <p:cNvPr id="5128" name="Picture 6">
              <a:extLst>
                <a:ext uri="{FF2B5EF4-FFF2-40B4-BE49-F238E27FC236}">
                  <a16:creationId xmlns:a16="http://schemas.microsoft.com/office/drawing/2014/main" id="{AF97257E-BAA2-43AF-B625-E84E84F113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2533" y="2609206"/>
              <a:ext cx="3305229" cy="2250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9" name="TextBox 7">
              <a:extLst>
                <a:ext uri="{FF2B5EF4-FFF2-40B4-BE49-F238E27FC236}">
                  <a16:creationId xmlns:a16="http://schemas.microsoft.com/office/drawing/2014/main" id="{6530DF9E-C967-4D6A-921A-6095E0289F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7619" y="1559360"/>
              <a:ext cx="5679298" cy="36933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tr-TR" altLang="tr-TR" b="1">
                  <a:solidFill>
                    <a:schemeClr val="bg1"/>
                  </a:solidFill>
                </a:rPr>
                <a:t>An </a:t>
              </a:r>
              <a:r>
                <a:rPr lang="en-US" altLang="tr-TR" b="1">
                  <a:solidFill>
                    <a:schemeClr val="bg1"/>
                  </a:solidFill>
                </a:rPr>
                <a:t>Fully Connected </a:t>
              </a:r>
              <a:r>
                <a:rPr lang="tr-TR" altLang="tr-TR" b="1">
                  <a:solidFill>
                    <a:schemeClr val="bg1"/>
                  </a:solidFill>
                </a:rPr>
                <a:t>NN architecture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935EBD2-67F3-4B74-8617-A20CEA594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3530600"/>
            <a:ext cx="5881687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40C6D7-781C-47B3-9389-785A214D1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2928938"/>
            <a:ext cx="5680075" cy="369887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b="1">
                <a:solidFill>
                  <a:schemeClr val="bg1"/>
                </a:solidFill>
              </a:rPr>
              <a:t>An </a:t>
            </a:r>
            <a:r>
              <a:rPr lang="en-US" altLang="tr-TR" b="1">
                <a:solidFill>
                  <a:schemeClr val="bg1"/>
                </a:solidFill>
              </a:rPr>
              <a:t>CNN</a:t>
            </a:r>
            <a:r>
              <a:rPr lang="tr-TR" altLang="tr-TR" b="1">
                <a:solidFill>
                  <a:schemeClr val="bg1"/>
                </a:solidFill>
              </a:rPr>
              <a:t> architecture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9FA9DC-A518-459B-82ED-4E95A4C5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13508-1C7E-443E-BA03-82CE70264B87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B5B2342-75CB-43F7-80B8-DCA17A4A3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12192000" cy="771526"/>
          </a:xfrm>
          <a:solidFill>
            <a:schemeClr val="accent5">
              <a:lumMod val="75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>
                <a:solidFill>
                  <a:schemeClr val="bg1"/>
                </a:solidFill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D0062AE-8241-43BB-962F-E1D28E6759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3675" y="1171575"/>
            <a:ext cx="11814175" cy="5619750"/>
          </a:xfrm>
        </p:spPr>
        <p:txBody>
          <a:bodyPr/>
          <a:lstStyle/>
          <a:p>
            <a:r>
              <a:rPr lang="en-US" altLang="tr-TR"/>
              <a:t>ANNs</a:t>
            </a:r>
            <a:r>
              <a:rPr lang="tr-TR" altLang="tr-TR"/>
              <a:t> have been realized in different design platforms</a:t>
            </a:r>
          </a:p>
          <a:p>
            <a:pPr lvl="1"/>
            <a:r>
              <a:rPr lang="tr-TR" altLang="tr-TR"/>
              <a:t>analog, digital, hybrid very large scale integrated (VLSI) circuits, field programmable gate-arrays (FPGAs), and neuro-computers</a:t>
            </a:r>
            <a:endParaRPr lang="en-US" altLang="tr-TR"/>
          </a:p>
          <a:p>
            <a:pPr lvl="1"/>
            <a:endParaRPr lang="tr-TR" altLang="tr-TR"/>
          </a:p>
          <a:p>
            <a:r>
              <a:rPr lang="en-US" altLang="tr-TR"/>
              <a:t>GPUs and CPUs provide generous memory and computation speed</a:t>
            </a:r>
          </a:p>
          <a:p>
            <a:pPr lvl="1"/>
            <a:r>
              <a:rPr lang="en-US" altLang="tr-TR"/>
              <a:t>impractical for portable devices where the number of processing units, battery capacity, and memory is limited</a:t>
            </a:r>
          </a:p>
          <a:p>
            <a:pPr lvl="1"/>
            <a:endParaRPr lang="en-US" altLang="tr-TR"/>
          </a:p>
          <a:p>
            <a:r>
              <a:rPr lang="en-US" altLang="tr-TR"/>
              <a:t>ASIC implementation of a CNN with millions of parameters is impractical in the parallel fashion.</a:t>
            </a:r>
          </a:p>
          <a:p>
            <a:pPr lvl="1"/>
            <a:r>
              <a:rPr lang="en-US" altLang="tr-TR"/>
              <a:t>Alternative is serial computing method</a:t>
            </a:r>
            <a:endParaRPr lang="tr-TR" altLang="tr-TR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B7967E-801E-4657-BCCF-078A9FFB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3E5A0-C78A-440C-B808-D579FEDD8D65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59C2AAD6-5E66-4301-B22A-B8FF7783C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2879725"/>
            <a:ext cx="3725862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9DC6023-3D82-4AB8-8BD0-C68777A8A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2879725"/>
            <a:ext cx="366236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9C64102-9692-42FF-A146-C4C3727CB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2879725"/>
            <a:ext cx="36290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92C5620-2A89-4A27-B442-53F469E1A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2879725"/>
            <a:ext cx="369093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FDD4684-F646-4FDE-86FB-9FE22CFCA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2879725"/>
            <a:ext cx="37274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C7B16B7-2FE9-4CE0-BFCF-9905D134B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2879725"/>
            <a:ext cx="366236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780EF5A-07EA-4419-9006-42CC0D3D8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12192000" cy="771526"/>
          </a:xfrm>
          <a:solidFill>
            <a:schemeClr val="accent5">
              <a:lumMod val="75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>
                <a:solidFill>
                  <a:schemeClr val="bg1"/>
                </a:solidFill>
              </a:rPr>
              <a:t>Background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01" name="Content Placeholder 2">
            <a:extLst>
              <a:ext uri="{FF2B5EF4-FFF2-40B4-BE49-F238E27FC236}">
                <a16:creationId xmlns:a16="http://schemas.microsoft.com/office/drawing/2014/main" id="{9773E02F-886D-4C10-9A3F-890AD8990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836613"/>
            <a:ext cx="117856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tr-TR"/>
              <a:t>Convolutuional layers</a:t>
            </a:r>
            <a:endParaRPr lang="tr-TR" altLang="tr-T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6DE8DC-EA24-48DE-9406-C69773960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713" y="1276350"/>
            <a:ext cx="5510212" cy="92233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tr-TR">
                <a:solidFill>
                  <a:schemeClr val="bg1"/>
                </a:solidFill>
                <a:cs typeface="Calibri" panose="020F0502020204030204" pitchFamily="34" charset="0"/>
              </a:rPr>
              <a:t>Convoluting a 5x5x1 image with a 3x3x1 kernel to get a 3x3x1 convolved feature</a:t>
            </a:r>
          </a:p>
          <a:p>
            <a:pPr algn="ctr" eaLnBrk="1" hangingPunct="1"/>
            <a:endParaRPr lang="tr-TR" altLang="tr-TR" b="1">
              <a:solidFill>
                <a:schemeClr val="bg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36042E0-1609-4E2E-9A95-41F1097DE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2879725"/>
            <a:ext cx="37211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758624B-2CFF-4C9F-8984-5E0A22912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2879725"/>
            <a:ext cx="36639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744035B-7CAD-41E0-B2B2-C1E3A836A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2879725"/>
            <a:ext cx="37465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44">
            <a:extLst>
              <a:ext uri="{FF2B5EF4-FFF2-40B4-BE49-F238E27FC236}">
                <a16:creationId xmlns:a16="http://schemas.microsoft.com/office/drawing/2014/main" id="{5E994F74-5A6E-4716-BF85-24BD664F0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3709988"/>
            <a:ext cx="5881687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9">
            <a:extLst>
              <a:ext uri="{FF2B5EF4-FFF2-40B4-BE49-F238E27FC236}">
                <a16:creationId xmlns:a16="http://schemas.microsoft.com/office/drawing/2014/main" id="{38A4B339-410A-4D32-971E-A0ED926A5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36725"/>
            <a:ext cx="280035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B8367F-FE0B-4E48-8A90-EE2D8D568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0EA66-FD73-4DA1-A275-8E8AE563D5D7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F982587-96ED-4905-B4EC-D0064D8F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12192000" cy="771526"/>
          </a:xfrm>
          <a:solidFill>
            <a:schemeClr val="accent5">
              <a:lumMod val="75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Motivation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AD586E9-0AAF-48D5-B667-D88090397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3240088"/>
            <a:ext cx="3725863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CD03F0F-5D21-4344-ADDA-1E908CDB4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3240088"/>
            <a:ext cx="366077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FA8F019-A8C3-4917-8CE1-75465D054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3240088"/>
            <a:ext cx="3627438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7FED26C-3250-4A09-A788-0BF74BB07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3240088"/>
            <a:ext cx="368935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13">
            <a:extLst>
              <a:ext uri="{FF2B5EF4-FFF2-40B4-BE49-F238E27FC236}">
                <a16:creationId xmlns:a16="http://schemas.microsoft.com/office/drawing/2014/main" id="{A22C950B-271D-4F4B-98E3-B489CD3F7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1604963"/>
            <a:ext cx="5508625" cy="922337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tr-TR">
                <a:solidFill>
                  <a:schemeClr val="bg1"/>
                </a:solidFill>
                <a:cs typeface="Calibri" panose="020F0502020204030204" pitchFamily="34" charset="0"/>
              </a:rPr>
              <a:t>Convoluting a 5x5x1 image with a 3x3x1 kernel to get a 3x3x1 convolved feature</a:t>
            </a:r>
          </a:p>
          <a:p>
            <a:pPr algn="ctr" eaLnBrk="1" hangingPunct="1"/>
            <a:endParaRPr lang="tr-TR" altLang="tr-TR" b="1">
              <a:solidFill>
                <a:schemeClr val="bg1"/>
              </a:solidFill>
            </a:endParaRPr>
          </a:p>
        </p:txBody>
      </p:sp>
      <p:sp>
        <p:nvSpPr>
          <p:cNvPr id="9224" name="Content Placeholder 2">
            <a:extLst>
              <a:ext uri="{FF2B5EF4-FFF2-40B4-BE49-F238E27FC236}">
                <a16:creationId xmlns:a16="http://schemas.microsoft.com/office/drawing/2014/main" id="{91845E2A-E130-4D7B-8A89-AC3EA41F46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833438"/>
            <a:ext cx="11812588" cy="771525"/>
          </a:xfrm>
        </p:spPr>
        <p:txBody>
          <a:bodyPr/>
          <a:lstStyle/>
          <a:p>
            <a:r>
              <a:rPr lang="en-US" altLang="tr-TR"/>
              <a:t>Similarity of the fully-connected ANNs and the convolution operation</a:t>
            </a:r>
            <a:endParaRPr lang="en-US" altLang="tr-TR" sz="2400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8ACC0FE2-BDD0-41F4-AED7-0B951AE3A7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0038" y="1439863"/>
          <a:ext cx="3633787" cy="504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Visio" r:id="rId7" imgW="1714546" imgH="2377522" progId="Visio.Drawing.15">
                  <p:embed/>
                </p:oleObj>
              </mc:Choice>
              <mc:Fallback>
                <p:oleObj name="Visio" r:id="rId7" imgW="1714546" imgH="2377522" progId="Visio.Drawing.15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0038" y="1439863"/>
                        <a:ext cx="3633787" cy="504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F0474B8-613C-41B7-9B07-5D6C1BF5D6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0038" y="1439863"/>
          <a:ext cx="3633787" cy="504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Visio" r:id="rId9" imgW="1714546" imgH="2377522" progId="Visio.Drawing.15">
                  <p:embed/>
                </p:oleObj>
              </mc:Choice>
              <mc:Fallback>
                <p:oleObj name="Visio" r:id="rId9" imgW="1714546" imgH="2377522" progId="Visio.Drawing.15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0038" y="1439863"/>
                        <a:ext cx="3633787" cy="504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586DEF5D-D7C7-41B8-9092-107D7742C4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0038" y="1439863"/>
          <a:ext cx="3633787" cy="504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Visio" r:id="rId11" imgW="1714546" imgH="2377522" progId="Visio.Drawing.15">
                  <p:embed/>
                </p:oleObj>
              </mc:Choice>
              <mc:Fallback>
                <p:oleObj name="Visio" r:id="rId11" imgW="1714546" imgH="2377522" progId="Visio.Drawing.15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0038" y="1439863"/>
                        <a:ext cx="3633787" cy="504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9D4D1EFE-A084-4449-BC2D-6DF454EA1D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0038" y="1439863"/>
          <a:ext cx="3633787" cy="504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Visio" r:id="rId13" imgW="1714546" imgH="2377522" progId="Visio.Drawing.15">
                  <p:embed/>
                </p:oleObj>
              </mc:Choice>
              <mc:Fallback>
                <p:oleObj name="Visio" r:id="rId13" imgW="1714546" imgH="2377522" progId="Visio.Drawing.15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0038" y="1439863"/>
                        <a:ext cx="3633787" cy="504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030548-794F-481F-92E1-D2754AC48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7E2EB-F4C3-4FEF-B9FA-B331FF04D20B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26A29A4-0FB5-4EB2-8423-89B0DE9EA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" y="-38100"/>
            <a:ext cx="12192000" cy="769938"/>
          </a:xfrm>
          <a:solidFill>
            <a:schemeClr val="accent5">
              <a:lumMod val="75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>
                <a:solidFill>
                  <a:schemeClr val="bg1"/>
                </a:solidFill>
              </a:rPr>
              <a:t>Motivation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33BE48-F340-42C0-A466-D7F754326C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750" y="857250"/>
            <a:ext cx="11869738" cy="1366838"/>
          </a:xfrm>
        </p:spPr>
        <p:txBody>
          <a:bodyPr/>
          <a:lstStyle/>
          <a:p>
            <a:r>
              <a:rPr lang="en-US" altLang="tr-TR" sz="2400"/>
              <a:t>Multipliers and adders are</a:t>
            </a:r>
            <a:r>
              <a:rPr lang="en-US" altLang="tr-TR" sz="2400" b="1"/>
              <a:t> </a:t>
            </a:r>
            <a:r>
              <a:rPr lang="tr-TR" altLang="tr-TR" sz="2400"/>
              <a:t> </a:t>
            </a:r>
            <a:r>
              <a:rPr lang="en-US" altLang="tr-TR" sz="2400"/>
              <a:t>frequently used in ANNs and dominate the hardware complexity.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B5CF60-CBC9-4414-835B-4D178AA6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795463"/>
            <a:ext cx="50133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D8E73A-0ABF-458F-B69B-A10836120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1795463"/>
            <a:ext cx="5773737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C1BBB6E-A76B-4A80-AE07-A3CCAB67E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4425950"/>
            <a:ext cx="4795837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FC9B0BE-E4E5-49E3-B087-B2B5F03EC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4056063"/>
            <a:ext cx="4564063" cy="369887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b="1">
                <a:solidFill>
                  <a:schemeClr val="bg1"/>
                </a:solidFill>
              </a:rPr>
              <a:t>Time-multiplexed design of a neuron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EEF5E0A-FE29-450F-8FED-41CE9C950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35939">
            <a:off x="6515100" y="2420938"/>
            <a:ext cx="21193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595666-634A-49EE-8618-EA9264E2C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35939">
            <a:off x="6588125" y="3294063"/>
            <a:ext cx="21209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4902E21-1B14-46DB-A43D-B261C459C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35939">
            <a:off x="6642100" y="4084638"/>
            <a:ext cx="21209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D5096AF-453B-4C6A-BF4D-640005C69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35939">
            <a:off x="6642100" y="4875213"/>
            <a:ext cx="21209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F2213C0-3ECF-4C08-B9EE-7882BE223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1425575"/>
            <a:ext cx="5680075" cy="3698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b="1">
                <a:solidFill>
                  <a:schemeClr val="bg1"/>
                </a:solidFill>
              </a:rPr>
              <a:t>An </a:t>
            </a:r>
            <a:r>
              <a:rPr lang="en-US" altLang="tr-TR" b="1">
                <a:solidFill>
                  <a:schemeClr val="bg1"/>
                </a:solidFill>
              </a:rPr>
              <a:t>Fully Connected </a:t>
            </a:r>
            <a:r>
              <a:rPr lang="tr-TR" altLang="tr-TR" b="1">
                <a:solidFill>
                  <a:schemeClr val="bg1"/>
                </a:solidFill>
              </a:rPr>
              <a:t>NN architecture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9BC9AF-8F0B-4142-9737-5B5233013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1409700"/>
            <a:ext cx="4564063" cy="3698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tr-TR" b="1">
                <a:solidFill>
                  <a:schemeClr val="bg1"/>
                </a:solidFill>
              </a:rPr>
              <a:t>N</a:t>
            </a:r>
            <a:r>
              <a:rPr lang="tr-TR" altLang="tr-TR" b="1">
                <a:solidFill>
                  <a:schemeClr val="bg1"/>
                </a:solidFill>
              </a:rPr>
              <a:t>euron</a:t>
            </a:r>
            <a:r>
              <a:rPr lang="en-US" altLang="tr-TR" b="1">
                <a:solidFill>
                  <a:schemeClr val="bg1"/>
                </a:solidFill>
              </a:rPr>
              <a:t> structure</a:t>
            </a:r>
            <a:endParaRPr lang="tr-TR" altLang="tr-TR" b="1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6C8428-420E-49FB-81FD-8404989C9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14CBD-35C4-45A6-A1B9-B98F9237AA94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8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CF2EA22-3712-49A5-8890-D9ABB9EF1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12192000" cy="771526"/>
          </a:xfrm>
          <a:solidFill>
            <a:schemeClr val="accent5">
              <a:lumMod val="75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Idea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B65C3E-A838-4DF6-816E-CD9013F7A691}"/>
              </a:ext>
            </a:extLst>
          </p:cNvPr>
          <p:cNvSpPr txBox="1"/>
          <p:nvPr/>
        </p:nvSpPr>
        <p:spPr>
          <a:xfrm>
            <a:off x="5937250" y="1728788"/>
            <a:ext cx="51657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PROPOSED DATA FLOW FOR CONVOLUTIONAL COMPUTATIONS IN [1]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55388C-9BFF-4D97-A5CC-7097D6AB1F48}"/>
              </a:ext>
            </a:extLst>
          </p:cNvPr>
          <p:cNvSpPr txBox="1"/>
          <p:nvPr/>
        </p:nvSpPr>
        <p:spPr>
          <a:xfrm>
            <a:off x="646113" y="1733550"/>
            <a:ext cx="48339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COMPUTATIONS OF A CONVOLUTIONAL LAYER.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D7D30A-7FDC-4AE0-B686-1FC612B1B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406525"/>
            <a:ext cx="5691188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4D1B84D-E546-4E86-B11F-A3059C88C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890588"/>
            <a:ext cx="5313363" cy="3683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tr-TR" altLang="tr-TR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ABE60B1-2CFB-486E-89A9-8BF7D858A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385888"/>
            <a:ext cx="6254750" cy="51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D02B635-E201-41E4-9138-190CA2330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188" y="904875"/>
            <a:ext cx="6119812" cy="3683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tr-TR" altLang="tr-TR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" name="Picture 21" descr="Capture6">
            <a:extLst>
              <a:ext uri="{FF2B5EF4-FFF2-40B4-BE49-F238E27FC236}">
                <a16:creationId xmlns:a16="http://schemas.microsoft.com/office/drawing/2014/main" id="{C5EE2474-703A-4124-AE12-4291CBC01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4556125"/>
            <a:ext cx="3673475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F0F4D57-BCAD-43EC-B234-31E2AC473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4054475"/>
            <a:ext cx="4319587" cy="36036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tr-TR"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AXONAL- BASED MODEL</a:t>
            </a:r>
          </a:p>
          <a:p>
            <a:pPr algn="ctr" eaLnBrk="1" hangingPunct="1"/>
            <a:endParaRPr lang="tr-TR" altLang="tr-TR" b="1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1DDAA9-F548-492E-873F-37BD38DBEC29}"/>
              </a:ext>
            </a:extLst>
          </p:cNvPr>
          <p:cNvSpPr txBox="1"/>
          <p:nvPr/>
        </p:nvSpPr>
        <p:spPr>
          <a:xfrm>
            <a:off x="6475413" y="976313"/>
            <a:ext cx="51657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PROPOSED DATA FLOW FOR CONVOLUTIONAL COMPUTATIONS IN [1]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D5171A-143F-4FF8-A415-B0C68E0A3B36}"/>
              </a:ext>
            </a:extLst>
          </p:cNvPr>
          <p:cNvSpPr txBox="1"/>
          <p:nvPr/>
        </p:nvSpPr>
        <p:spPr>
          <a:xfrm>
            <a:off x="533400" y="919163"/>
            <a:ext cx="4835525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THE COMPUTATIONS OF A CONVOLUTIONAL LAYER.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FDA2B3-F0F8-40F4-B01D-4136B6036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6521450"/>
            <a:ext cx="95869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tr-TR" sz="1000">
                <a:latin typeface="Times New Roman" panose="02020603050405020304" pitchFamily="18" charset="0"/>
                <a:cs typeface="Times New Roman" panose="02020603050405020304" pitchFamily="18" charset="0"/>
              </a:rPr>
              <a:t>[1]Ardakani, Arash, et al. "An architecture to accelerate convolution in deep neural networks." </a:t>
            </a:r>
            <a:r>
              <a:rPr lang="en-US" altLang="tr-TR" sz="1000" i="1">
                <a:latin typeface="Times New Roman" panose="02020603050405020304" pitchFamily="18" charset="0"/>
                <a:cs typeface="Times New Roman" panose="02020603050405020304" pitchFamily="18" charset="0"/>
              </a:rPr>
              <a:t>IEEE Transactions on Circuits and Systems I: Regular Papers</a:t>
            </a:r>
            <a:r>
              <a:rPr lang="en-US" altLang="tr-TR" sz="1000">
                <a:latin typeface="Times New Roman" panose="02020603050405020304" pitchFamily="18" charset="0"/>
                <a:cs typeface="Times New Roman" panose="02020603050405020304" pitchFamily="18" charset="0"/>
              </a:rPr>
              <a:t> 65.4 (2017): 1349-1362.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C0FD56-086A-4066-9281-00311676A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0202D-40FA-43BD-B139-2C34C69B2FB4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CF314C0-912A-424B-B3B8-C3E82184D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12192000" cy="771526"/>
          </a:xfrm>
          <a:solidFill>
            <a:schemeClr val="accent5">
              <a:lumMod val="75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>
                <a:solidFill>
                  <a:schemeClr val="bg1"/>
                </a:solidFill>
              </a:rPr>
              <a:t>T</a:t>
            </a:r>
            <a:r>
              <a:rPr lang="en-US" dirty="0">
                <a:solidFill>
                  <a:schemeClr val="bg1"/>
                </a:solidFill>
              </a:rPr>
              <a:t>he Proposed Method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B78BD3-2FD6-406D-9848-C780E592F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838" y="4478338"/>
            <a:ext cx="2484437" cy="2889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tr-TR"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DENDRITIC- BASED MODEL</a:t>
            </a:r>
          </a:p>
          <a:p>
            <a:pPr algn="ctr" eaLnBrk="1" hangingPunct="1"/>
            <a:endParaRPr lang="tr-TR" altLang="tr-TR" b="1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78190F-6796-47CF-A3FE-BF9BABC54FC6}"/>
              </a:ext>
            </a:extLst>
          </p:cNvPr>
          <p:cNvSpPr txBox="1"/>
          <p:nvPr/>
        </p:nvSpPr>
        <p:spPr>
          <a:xfrm>
            <a:off x="5959475" y="1922463"/>
            <a:ext cx="5165725" cy="25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PROPOSED DATA FLOW FOR CONVOLUTIONAL COMPUTATIONS </a:t>
            </a:r>
          </a:p>
        </p:txBody>
      </p:sp>
      <p:pic>
        <p:nvPicPr>
          <p:cNvPr id="8" name="Picture 7" descr="Capture7">
            <a:extLst>
              <a:ext uri="{FF2B5EF4-FFF2-40B4-BE49-F238E27FC236}">
                <a16:creationId xmlns:a16="http://schemas.microsoft.com/office/drawing/2014/main" id="{685ABDC9-92AE-47AD-B3E3-73BB0F40D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4897438"/>
            <a:ext cx="3382963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>
            <a:extLst>
              <a:ext uri="{FF2B5EF4-FFF2-40B4-BE49-F238E27FC236}">
                <a16:creationId xmlns:a16="http://schemas.microsoft.com/office/drawing/2014/main" id="{075D370F-F3A6-4F2E-A864-74ECAC1B1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6200"/>
            <a:ext cx="4964113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5" name="Group 1">
            <a:extLst>
              <a:ext uri="{FF2B5EF4-FFF2-40B4-BE49-F238E27FC236}">
                <a16:creationId xmlns:a16="http://schemas.microsoft.com/office/drawing/2014/main" id="{3D691331-F661-45F5-BFC7-5F607701BADB}"/>
              </a:ext>
            </a:extLst>
          </p:cNvPr>
          <p:cNvGrpSpPr>
            <a:grpSpLocks/>
          </p:cNvGrpSpPr>
          <p:nvPr/>
        </p:nvGrpSpPr>
        <p:grpSpPr bwMode="auto">
          <a:xfrm>
            <a:off x="-230188" y="844550"/>
            <a:ext cx="5194301" cy="369888"/>
            <a:chOff x="-229569" y="844734"/>
            <a:chExt cx="5194144" cy="369332"/>
          </a:xfrm>
        </p:grpSpPr>
        <p:sp>
          <p:nvSpPr>
            <p:cNvPr id="12422" name="TextBox 11">
              <a:extLst>
                <a:ext uri="{FF2B5EF4-FFF2-40B4-BE49-F238E27FC236}">
                  <a16:creationId xmlns:a16="http://schemas.microsoft.com/office/drawing/2014/main" id="{C7182721-E67E-49E6-8C1F-F5A1F818A9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030" y="844734"/>
              <a:ext cx="4838545" cy="36933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tr-TR" altLang="tr-TR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E6C2B8-89F2-41A1-B6AA-2C1A68A56E79}"/>
                </a:ext>
              </a:extLst>
            </p:cNvPr>
            <p:cNvSpPr txBox="1"/>
            <p:nvPr/>
          </p:nvSpPr>
          <p:spPr>
            <a:xfrm>
              <a:off x="-229569" y="898628"/>
              <a:ext cx="4835380" cy="2615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THE COMPUTATIONS OF A CONVOLUTIONAL LAYER.</a:t>
              </a:r>
            </a:p>
          </p:txBody>
        </p:sp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96FC925-0C30-437C-B277-00D926FE4956}"/>
              </a:ext>
            </a:extLst>
          </p:cNvPr>
          <p:cNvGraphicFramePr>
            <a:graphicFrameLocks noGrp="1"/>
          </p:cNvGraphicFramePr>
          <p:nvPr/>
        </p:nvGraphicFramePr>
        <p:xfrm>
          <a:off x="5076825" y="1285875"/>
          <a:ext cx="6946900" cy="4314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690">
                  <a:extLst>
                    <a:ext uri="{9D8B030D-6E8A-4147-A177-3AD203B41FA5}">
                      <a16:colId xmlns:a16="http://schemas.microsoft.com/office/drawing/2014/main" val="4232744548"/>
                    </a:ext>
                  </a:extLst>
                </a:gridCol>
                <a:gridCol w="694690">
                  <a:extLst>
                    <a:ext uri="{9D8B030D-6E8A-4147-A177-3AD203B41FA5}">
                      <a16:colId xmlns:a16="http://schemas.microsoft.com/office/drawing/2014/main" val="1062172563"/>
                    </a:ext>
                  </a:extLst>
                </a:gridCol>
                <a:gridCol w="694690">
                  <a:extLst>
                    <a:ext uri="{9D8B030D-6E8A-4147-A177-3AD203B41FA5}">
                      <a16:colId xmlns:a16="http://schemas.microsoft.com/office/drawing/2014/main" val="1679356460"/>
                    </a:ext>
                  </a:extLst>
                </a:gridCol>
                <a:gridCol w="694690">
                  <a:extLst>
                    <a:ext uri="{9D8B030D-6E8A-4147-A177-3AD203B41FA5}">
                      <a16:colId xmlns:a16="http://schemas.microsoft.com/office/drawing/2014/main" val="3836623139"/>
                    </a:ext>
                  </a:extLst>
                </a:gridCol>
                <a:gridCol w="694690">
                  <a:extLst>
                    <a:ext uri="{9D8B030D-6E8A-4147-A177-3AD203B41FA5}">
                      <a16:colId xmlns:a16="http://schemas.microsoft.com/office/drawing/2014/main" val="421474487"/>
                    </a:ext>
                  </a:extLst>
                </a:gridCol>
                <a:gridCol w="694690">
                  <a:extLst>
                    <a:ext uri="{9D8B030D-6E8A-4147-A177-3AD203B41FA5}">
                      <a16:colId xmlns:a16="http://schemas.microsoft.com/office/drawing/2014/main" val="3045854329"/>
                    </a:ext>
                  </a:extLst>
                </a:gridCol>
                <a:gridCol w="694690">
                  <a:extLst>
                    <a:ext uri="{9D8B030D-6E8A-4147-A177-3AD203B41FA5}">
                      <a16:colId xmlns:a16="http://schemas.microsoft.com/office/drawing/2014/main" val="561630882"/>
                    </a:ext>
                  </a:extLst>
                </a:gridCol>
                <a:gridCol w="694690">
                  <a:extLst>
                    <a:ext uri="{9D8B030D-6E8A-4147-A177-3AD203B41FA5}">
                      <a16:colId xmlns:a16="http://schemas.microsoft.com/office/drawing/2014/main" val="3658060331"/>
                    </a:ext>
                  </a:extLst>
                </a:gridCol>
                <a:gridCol w="694690">
                  <a:extLst>
                    <a:ext uri="{9D8B030D-6E8A-4147-A177-3AD203B41FA5}">
                      <a16:colId xmlns:a16="http://schemas.microsoft.com/office/drawing/2014/main" val="2809495100"/>
                    </a:ext>
                  </a:extLst>
                </a:gridCol>
                <a:gridCol w="694690">
                  <a:extLst>
                    <a:ext uri="{9D8B030D-6E8A-4147-A177-3AD203B41FA5}">
                      <a16:colId xmlns:a16="http://schemas.microsoft.com/office/drawing/2014/main" val="2073503484"/>
                    </a:ext>
                  </a:extLst>
                </a:gridCol>
              </a:tblGrid>
              <a:tr h="399610">
                <a:tc>
                  <a:txBody>
                    <a:bodyPr/>
                    <a:lstStyle/>
                    <a:p>
                      <a:r>
                        <a:rPr lang="en-US" sz="900" dirty="0"/>
                        <a:t>Clock cycle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Neuron#1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Neuron#2</a:t>
                      </a:r>
                    </a:p>
                    <a:p>
                      <a:endParaRPr lang="en-US" sz="9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Neuron#3</a:t>
                      </a:r>
                    </a:p>
                    <a:p>
                      <a:endParaRPr lang="en-US" sz="9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Neuron#4</a:t>
                      </a:r>
                    </a:p>
                    <a:p>
                      <a:endParaRPr lang="en-US" sz="9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Neuron#5</a:t>
                      </a:r>
                    </a:p>
                    <a:p>
                      <a:endParaRPr lang="en-US" sz="9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Neuron#6</a:t>
                      </a:r>
                    </a:p>
                    <a:p>
                      <a:endParaRPr lang="en-US" sz="9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Neuron#7</a:t>
                      </a:r>
                    </a:p>
                    <a:p>
                      <a:endParaRPr lang="en-US" sz="9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Neuron#8</a:t>
                      </a:r>
                    </a:p>
                    <a:p>
                      <a:endParaRPr lang="en-US" sz="9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Neuron#9</a:t>
                      </a:r>
                    </a:p>
                    <a:p>
                      <a:endParaRPr lang="en-US" sz="900" dirty="0"/>
                    </a:p>
                  </a:txBody>
                  <a:tcPr marL="91441" marR="91441" marT="45707" marB="45707"/>
                </a:tc>
                <a:extLst>
                  <a:ext uri="{0D108BD9-81ED-4DB2-BD59-A6C34878D82A}">
                    <a16:rowId xmlns:a16="http://schemas.microsoft.com/office/drawing/2014/main" val="1879428722"/>
                  </a:ext>
                </a:extLst>
              </a:tr>
              <a:tr h="318723">
                <a:tc>
                  <a:txBody>
                    <a:bodyPr/>
                    <a:lstStyle/>
                    <a:p>
                      <a:r>
                        <a:rPr lang="en-US" sz="1000" dirty="0"/>
                        <a:t>clK#1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W1 × X1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W2 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× X2</a:t>
                      </a:r>
                      <a:endParaRPr lang="en-US" sz="9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W3 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× X3</a:t>
                      </a:r>
                      <a:endParaRPr lang="en-US" sz="9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W4 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× X6</a:t>
                      </a:r>
                      <a:endParaRPr lang="en-US" sz="9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W5 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× X7</a:t>
                      </a:r>
                      <a:endParaRPr lang="en-US" sz="9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W6 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× X8</a:t>
                      </a:r>
                      <a:endParaRPr lang="en-US" sz="9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W7 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× X11 </a:t>
                      </a:r>
                      <a:endParaRPr lang="en-US" sz="9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W8 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× X12</a:t>
                      </a:r>
                      <a:endParaRPr lang="en-US" sz="9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W9 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× X13</a:t>
                      </a:r>
                      <a:endParaRPr lang="en-US" sz="900" dirty="0"/>
                    </a:p>
                  </a:txBody>
                  <a:tcPr marL="91441" marR="91441" marT="45707" marB="45707"/>
                </a:tc>
                <a:extLst>
                  <a:ext uri="{0D108BD9-81ED-4DB2-BD59-A6C34878D82A}">
                    <a16:rowId xmlns:a16="http://schemas.microsoft.com/office/drawing/2014/main" val="720875238"/>
                  </a:ext>
                </a:extLst>
              </a:tr>
              <a:tr h="449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clK#2</a:t>
                      </a:r>
                    </a:p>
                    <a:p>
                      <a:endParaRPr lang="en-US" sz="10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W1 × X2</a:t>
                      </a:r>
                      <a:endParaRPr lang="en-US" sz="9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W2 × X3</a:t>
                      </a:r>
                      <a:endParaRPr lang="en-US" sz="9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W3 × X4</a:t>
                      </a:r>
                      <a:endParaRPr lang="en-US" sz="9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W4 × X7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W5 × X8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W6 × X9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W7 × X12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W8 × X13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W9 × X 14</a:t>
                      </a:r>
                    </a:p>
                  </a:txBody>
                  <a:tcPr marL="91441" marR="91441" marT="45707" marB="45707"/>
                </a:tc>
                <a:extLst>
                  <a:ext uri="{0D108BD9-81ED-4DB2-BD59-A6C34878D82A}">
                    <a16:rowId xmlns:a16="http://schemas.microsoft.com/office/drawing/2014/main" val="2033598348"/>
                  </a:ext>
                </a:extLst>
              </a:tr>
              <a:tr h="449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clK#3</a:t>
                      </a:r>
                    </a:p>
                    <a:p>
                      <a:endParaRPr lang="en-US" sz="10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W1 × X3</a:t>
                      </a:r>
                      <a:endParaRPr lang="en-US" sz="9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W2 × X4</a:t>
                      </a:r>
                      <a:endParaRPr lang="en-US" sz="9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W3 × X5</a:t>
                      </a:r>
                      <a:endParaRPr lang="en-US" sz="9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W4 × X8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W5 × X9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W6 × X10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W7 × X13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W8 × X14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W9 × X15</a:t>
                      </a:r>
                    </a:p>
                  </a:txBody>
                  <a:tcPr marL="91441" marR="91441" marT="45707" marB="45707"/>
                </a:tc>
                <a:extLst>
                  <a:ext uri="{0D108BD9-81ED-4DB2-BD59-A6C34878D82A}">
                    <a16:rowId xmlns:a16="http://schemas.microsoft.com/office/drawing/2014/main" val="2328415383"/>
                  </a:ext>
                </a:extLst>
              </a:tr>
              <a:tr h="449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clK#4</a:t>
                      </a:r>
                    </a:p>
                    <a:p>
                      <a:endParaRPr lang="en-US" sz="10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W1 × X6</a:t>
                      </a:r>
                      <a:endParaRPr lang="en-US" sz="9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W2 × X7</a:t>
                      </a:r>
                      <a:endParaRPr lang="en-US" sz="9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W3 × X8</a:t>
                      </a:r>
                      <a:endParaRPr lang="en-US" sz="9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W4 × X11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W5 × X12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W6 × X13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W7 × X16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W8 × X17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W9 × X18</a:t>
                      </a:r>
                    </a:p>
                  </a:txBody>
                  <a:tcPr marL="91441" marR="91441" marT="45707" marB="45707"/>
                </a:tc>
                <a:extLst>
                  <a:ext uri="{0D108BD9-81ED-4DB2-BD59-A6C34878D82A}">
                    <a16:rowId xmlns:a16="http://schemas.microsoft.com/office/drawing/2014/main" val="3898315068"/>
                  </a:ext>
                </a:extLst>
              </a:tr>
              <a:tr h="449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clK#5</a:t>
                      </a:r>
                    </a:p>
                    <a:p>
                      <a:endParaRPr lang="en-US" sz="10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W1 × X7</a:t>
                      </a:r>
                      <a:endParaRPr lang="en-US" sz="9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W2 × X8</a:t>
                      </a:r>
                      <a:endParaRPr lang="en-US" sz="9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W3 × X9</a:t>
                      </a:r>
                      <a:endParaRPr lang="en-US" sz="9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W4 × X12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W5 × X13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W6 × 14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W7 × X17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W8 × X18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W9 × X19</a:t>
                      </a:r>
                    </a:p>
                  </a:txBody>
                  <a:tcPr marL="91441" marR="91441" marT="45707" marB="45707"/>
                </a:tc>
                <a:extLst>
                  <a:ext uri="{0D108BD9-81ED-4DB2-BD59-A6C34878D82A}">
                    <a16:rowId xmlns:a16="http://schemas.microsoft.com/office/drawing/2014/main" val="1388534831"/>
                  </a:ext>
                </a:extLst>
              </a:tr>
              <a:tr h="449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clK#6</a:t>
                      </a:r>
                    </a:p>
                    <a:p>
                      <a:endParaRPr lang="en-US" sz="10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W1 × X8</a:t>
                      </a:r>
                      <a:endParaRPr lang="en-US" sz="9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W2 × X9</a:t>
                      </a:r>
                      <a:endParaRPr lang="en-US" sz="9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W3 × X10</a:t>
                      </a:r>
                      <a:endParaRPr lang="en-US" sz="9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W4 × X13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W5 × X14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W6 × X15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W7 × X18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W8 × X19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W9 × X20</a:t>
                      </a:r>
                    </a:p>
                  </a:txBody>
                  <a:tcPr marL="91441" marR="91441" marT="45707" marB="45707"/>
                </a:tc>
                <a:extLst>
                  <a:ext uri="{0D108BD9-81ED-4DB2-BD59-A6C34878D82A}">
                    <a16:rowId xmlns:a16="http://schemas.microsoft.com/office/drawing/2014/main" val="1450741945"/>
                  </a:ext>
                </a:extLst>
              </a:tr>
              <a:tr h="449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clK#7</a:t>
                      </a:r>
                    </a:p>
                    <a:p>
                      <a:endParaRPr lang="en-US" sz="10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W1 × X11</a:t>
                      </a:r>
                      <a:endParaRPr lang="en-US" sz="9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W2 × X12</a:t>
                      </a:r>
                      <a:endParaRPr lang="en-US" sz="9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W3 × X13</a:t>
                      </a:r>
                      <a:endParaRPr lang="en-US" sz="9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W4 × X16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W5 × X17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W6 × 18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W7 × X21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W8 × X22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W9 × X23</a:t>
                      </a:r>
                    </a:p>
                  </a:txBody>
                  <a:tcPr marL="91441" marR="91441" marT="45707" marB="45707"/>
                </a:tc>
                <a:extLst>
                  <a:ext uri="{0D108BD9-81ED-4DB2-BD59-A6C34878D82A}">
                    <a16:rowId xmlns:a16="http://schemas.microsoft.com/office/drawing/2014/main" val="4102217558"/>
                  </a:ext>
                </a:extLst>
              </a:tr>
              <a:tr h="449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clK#8</a:t>
                      </a:r>
                    </a:p>
                    <a:p>
                      <a:endParaRPr lang="en-US" sz="10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W1 × X12</a:t>
                      </a:r>
                      <a:endParaRPr lang="en-US" sz="9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W2 × X13</a:t>
                      </a:r>
                      <a:endParaRPr lang="en-US" sz="9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W3 × X14 </a:t>
                      </a:r>
                      <a:endParaRPr lang="en-US" sz="9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W4 × X17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W5 × X18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W6 × 19 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W7 × X22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W8 × X23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W9 × X24</a:t>
                      </a:r>
                    </a:p>
                  </a:txBody>
                  <a:tcPr marL="91441" marR="91441" marT="45707" marB="45707"/>
                </a:tc>
                <a:extLst>
                  <a:ext uri="{0D108BD9-81ED-4DB2-BD59-A6C34878D82A}">
                    <a16:rowId xmlns:a16="http://schemas.microsoft.com/office/drawing/2014/main" val="2329239379"/>
                  </a:ext>
                </a:extLst>
              </a:tr>
              <a:tr h="449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clK#9</a:t>
                      </a:r>
                    </a:p>
                    <a:p>
                      <a:endParaRPr lang="en-US" sz="10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W1 × X13</a:t>
                      </a:r>
                      <a:endParaRPr lang="en-US" sz="9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W2 × X14  </a:t>
                      </a:r>
                      <a:endParaRPr lang="en-US" sz="9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W3 × X15</a:t>
                      </a:r>
                      <a:endParaRPr lang="en-US" sz="900" dirty="0"/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W4 × X18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W5 × X19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W6 × X20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W7 × X23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W8 × X24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W9 × X25</a:t>
                      </a:r>
                    </a:p>
                  </a:txBody>
                  <a:tcPr marL="91441" marR="91441" marT="45707" marB="45707"/>
                </a:tc>
                <a:extLst>
                  <a:ext uri="{0D108BD9-81ED-4DB2-BD59-A6C34878D82A}">
                    <a16:rowId xmlns:a16="http://schemas.microsoft.com/office/drawing/2014/main" val="264675114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A785A91-A4CC-4AE0-986F-343C979AF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847725"/>
            <a:ext cx="6119812" cy="3698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tr-TR" altLang="tr-TR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17A41F-BBB0-46FB-A4C0-82D453BE9282}"/>
              </a:ext>
            </a:extLst>
          </p:cNvPr>
          <p:cNvSpPr txBox="1"/>
          <p:nvPr/>
        </p:nvSpPr>
        <p:spPr>
          <a:xfrm>
            <a:off x="5789613" y="906463"/>
            <a:ext cx="51657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Calibri "/>
                <a:ea typeface="Verdana" panose="020B0604030504040204" pitchFamily="34" charset="0"/>
              </a:rPr>
              <a:t>PROPOSED DATA FLOW FOR CONVOLUTIONAL COMPUTATIONS IN [1]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0B09FA-9AAE-424D-A0D9-233F638F4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64941-91D8-41FA-9AC8-617C16720000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6817</TotalTime>
  <Words>1086</Words>
  <Application>Microsoft Office PowerPoint</Application>
  <PresentationFormat>Geniş ekran</PresentationFormat>
  <Paragraphs>295</Paragraphs>
  <Slides>14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3" baseType="lpstr">
      <vt:lpstr>Calibri</vt:lpstr>
      <vt:lpstr>Arial</vt:lpstr>
      <vt:lpstr>Calibri Light</vt:lpstr>
      <vt:lpstr>NimbusRomNo9L-Regu</vt:lpstr>
      <vt:lpstr>Verdana</vt:lpstr>
      <vt:lpstr>Calibri </vt:lpstr>
      <vt:lpstr>Times New Roman</vt:lpstr>
      <vt:lpstr>Office Theme</vt:lpstr>
      <vt:lpstr>Microsoft Visio Çizimi</vt:lpstr>
      <vt:lpstr>Efficient Hardware Implementation of  Convolution Layers  Using Multiply-Accumulate Blocks</vt:lpstr>
      <vt:lpstr>Outline</vt:lpstr>
      <vt:lpstr>Introduction</vt:lpstr>
      <vt:lpstr>Introduction</vt:lpstr>
      <vt:lpstr>Background</vt:lpstr>
      <vt:lpstr>Motivation</vt:lpstr>
      <vt:lpstr>Motivation</vt:lpstr>
      <vt:lpstr>Idea</vt:lpstr>
      <vt:lpstr>The Proposed Method</vt:lpstr>
      <vt:lpstr>The Proposed Method</vt:lpstr>
      <vt:lpstr>Experimental Results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Satisfiability-Based Approximate Algorithm for Logic Synthesis Using Switching Lattices</dc:title>
  <dc:creator>Windows User</dc:creator>
  <cp:lastModifiedBy>ITU</cp:lastModifiedBy>
  <cp:revision>506</cp:revision>
  <dcterms:created xsi:type="dcterms:W3CDTF">2019-03-04T11:06:43Z</dcterms:created>
  <dcterms:modified xsi:type="dcterms:W3CDTF">2021-09-07T12:09:18Z</dcterms:modified>
</cp:coreProperties>
</file>