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tunmus@itu.edu.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l.be.itu.edu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l.be.itu.edu.tr/" TargetMode="External"/><Relationship Id="rId2" Type="http://schemas.openxmlformats.org/officeDocument/2006/relationships/hyperlink" Target="http://www.prenhall.com/dal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.itu.edu.t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7924800" cy="1143001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BIL 101E </a:t>
            </a:r>
            <a:br>
              <a:rPr lang="en-US" sz="3400" b="1" dirty="0" smtClean="0">
                <a:solidFill>
                  <a:schemeClr val="tx1"/>
                </a:solidFill>
              </a:rPr>
            </a:br>
            <a:r>
              <a:rPr lang="en-US" sz="1000" b="1" dirty="0" smtClean="0"/>
              <a:t/>
            </a:r>
            <a:br>
              <a:rPr lang="en-US" sz="1000" b="1" dirty="0" smtClean="0"/>
            </a:br>
            <a:r>
              <a:rPr lang="en-US" sz="3400" b="1" dirty="0" smtClean="0"/>
              <a:t>Introduction to Computers and Information Systems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r>
              <a:rPr lang="en-US" sz="3000" dirty="0" smtClean="0"/>
              <a:t>Mustafa </a:t>
            </a:r>
            <a:r>
              <a:rPr lang="en-US" sz="3000" dirty="0" err="1" smtClean="0"/>
              <a:t>Altun</a:t>
            </a:r>
            <a:endParaRPr lang="en-US" sz="3000" dirty="0" smtClean="0"/>
          </a:p>
          <a:p>
            <a:pPr lvl="1"/>
            <a:r>
              <a:rPr lang="en-US" sz="2800" dirty="0" smtClean="0"/>
              <a:t>Address: ITU Electrical and Electronics Faculty, Room: 3005</a:t>
            </a:r>
          </a:p>
          <a:p>
            <a:pPr lvl="1"/>
            <a:r>
              <a:rPr lang="en-US" sz="2800" dirty="0" smtClean="0"/>
              <a:t>Email: </a:t>
            </a:r>
            <a:r>
              <a:rPr lang="en-US" sz="2800" dirty="0" smtClean="0">
                <a:hlinkClick r:id="rId2"/>
              </a:rPr>
              <a:t>altunmu</a:t>
            </a:r>
            <a:r>
              <a:rPr lang="en-US" sz="2800" dirty="0" smtClean="0">
                <a:solidFill>
                  <a:srgbClr val="FFC000"/>
                </a:solidFill>
                <a:hlinkClick r:id="rId2"/>
              </a:rPr>
              <a:t>s@itu.edu.tr</a:t>
            </a:r>
            <a:endParaRPr lang="en-US" sz="2800" dirty="0" smtClean="0">
              <a:solidFill>
                <a:srgbClr val="FFC000"/>
              </a:solidFill>
            </a:endParaRPr>
          </a:p>
          <a:p>
            <a:pPr lvl="1"/>
            <a:r>
              <a:rPr lang="en-US" sz="2800" dirty="0" smtClean="0"/>
              <a:t>Tel: 0212 285 6635</a:t>
            </a:r>
          </a:p>
          <a:p>
            <a:pPr lvl="1"/>
            <a:r>
              <a:rPr lang="en-US" sz="2800" dirty="0" smtClean="0"/>
              <a:t>Web : </a:t>
            </a:r>
            <a:r>
              <a:rPr lang="en-GB" sz="2800" dirty="0" smtClean="0">
                <a:solidFill>
                  <a:srgbClr val="FFC000"/>
                </a:solidFill>
              </a:rPr>
              <a:t>http://web.itu.edu.tr/altunmus</a:t>
            </a:r>
            <a:endParaRPr lang="en-US" sz="2800" dirty="0" smtClean="0">
              <a:solidFill>
                <a:srgbClr val="FFC000"/>
              </a:solidFill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1 hour lecture -1 hour lab (1.5 credits). Get involved!</a:t>
            </a:r>
          </a:p>
          <a:p>
            <a:r>
              <a:rPr lang="en-US" dirty="0" smtClean="0"/>
              <a:t>Attendance</a:t>
            </a:r>
          </a:p>
          <a:p>
            <a:pPr lvl="1"/>
            <a:r>
              <a:rPr lang="en-US" dirty="0" smtClean="0"/>
              <a:t>70% </a:t>
            </a:r>
            <a:r>
              <a:rPr lang="en-US" dirty="0" err="1" smtClean="0"/>
              <a:t>attandence</a:t>
            </a:r>
            <a:r>
              <a:rPr lang="en-US" dirty="0" smtClean="0"/>
              <a:t> is compulsory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attendance</a:t>
            </a:r>
            <a:r>
              <a:rPr lang="tr-TR" dirty="0" smtClean="0"/>
              <a:t> is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electronically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quiz</a:t>
            </a:r>
            <a:r>
              <a:rPr lang="tr-T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Submit at least 7 out 10 quizzes!</a:t>
            </a:r>
          </a:p>
          <a:p>
            <a:r>
              <a:rPr lang="en-US" dirty="0" smtClean="0"/>
              <a:t>Grading </a:t>
            </a:r>
          </a:p>
          <a:p>
            <a:pPr lvl="1"/>
            <a:r>
              <a:rPr lang="en-US" dirty="0" smtClean="0"/>
              <a:t>60%  quizzes </a:t>
            </a:r>
          </a:p>
          <a:p>
            <a:pPr lvl="2"/>
            <a:r>
              <a:rPr lang="en-US" dirty="0" smtClean="0"/>
              <a:t>The best 8 of 10 quizzes considered for grading</a:t>
            </a:r>
          </a:p>
          <a:p>
            <a:pPr lvl="2"/>
            <a:r>
              <a:rPr lang="en-US" dirty="0" smtClean="0"/>
              <a:t>Have a quiz </a:t>
            </a:r>
            <a:r>
              <a:rPr lang="en-US" b="1" dirty="0" smtClean="0"/>
              <a:t>every week </a:t>
            </a:r>
            <a:r>
              <a:rPr lang="en-US" dirty="0" smtClean="0"/>
              <a:t>starting on 15</a:t>
            </a:r>
            <a:r>
              <a:rPr lang="en-US" baseline="30000" dirty="0" smtClean="0"/>
              <a:t>th</a:t>
            </a:r>
            <a:r>
              <a:rPr lang="en-US" dirty="0" smtClean="0"/>
              <a:t> October, 2012.</a:t>
            </a:r>
          </a:p>
          <a:p>
            <a:pPr lvl="2"/>
            <a:r>
              <a:rPr lang="en-US" dirty="0" smtClean="0"/>
              <a:t>Taken electronically through </a:t>
            </a:r>
            <a:r>
              <a:rPr lang="en-GB" sz="2000" dirty="0" smtClean="0">
                <a:solidFill>
                  <a:srgbClr val="CCCCFF"/>
                </a:solidFill>
                <a:hlinkClick r:id="rId2"/>
              </a:rPr>
              <a:t>http://bil.be.itu.edu.tr</a:t>
            </a:r>
            <a:r>
              <a:rPr lang="en-GB" sz="2000" dirty="0" smtClean="0">
                <a:solidFill>
                  <a:srgbClr val="CCCCFF"/>
                </a:solidFill>
              </a:rPr>
              <a:t> </a:t>
            </a:r>
            <a:r>
              <a:rPr lang="en-US" dirty="0" smtClean="0"/>
              <a:t> during the lecture.</a:t>
            </a:r>
          </a:p>
          <a:p>
            <a:pPr lvl="2"/>
            <a:r>
              <a:rPr lang="en-US" dirty="0" smtClean="0"/>
              <a:t>Each quiz including </a:t>
            </a:r>
            <a:r>
              <a:rPr lang="en-US" b="1" dirty="0" smtClean="0"/>
              <a:t>random questions </a:t>
            </a:r>
            <a:r>
              <a:rPr lang="en-US" dirty="0" smtClean="0"/>
              <a:t>from a chapter of the textbook.</a:t>
            </a:r>
          </a:p>
          <a:p>
            <a:pPr lvl="1"/>
            <a:r>
              <a:rPr lang="en-US" dirty="0" smtClean="0"/>
              <a:t>40%  final exam</a:t>
            </a:r>
          </a:p>
          <a:p>
            <a:pPr lvl="2"/>
            <a:r>
              <a:rPr lang="en-US" dirty="0" smtClean="0"/>
              <a:t>Random questions from  all covered chapters of the textbook.</a:t>
            </a:r>
          </a:p>
          <a:p>
            <a:pPr lvl="2"/>
            <a:r>
              <a:rPr lang="en-US" dirty="0" smtClean="0"/>
              <a:t>Taken electronically through </a:t>
            </a:r>
            <a:r>
              <a:rPr lang="en-GB" sz="2400" dirty="0" smtClean="0">
                <a:solidFill>
                  <a:srgbClr val="CCCCFF"/>
                </a:solidFill>
                <a:hlinkClick r:id="rId2"/>
              </a:rPr>
              <a:t>http://bil.be.itu.edu.tr</a:t>
            </a:r>
            <a:r>
              <a:rPr lang="en-GB" sz="2400" dirty="0" smtClean="0">
                <a:solidFill>
                  <a:srgbClr val="CCCCFF"/>
                </a:solidFill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Homework!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</a:p>
          <a:p>
            <a:pPr lvl="1"/>
            <a:r>
              <a:rPr lang="en-GB" sz="2400" i="1" dirty="0" smtClean="0"/>
              <a:t>Computers Are Your Future</a:t>
            </a:r>
            <a:r>
              <a:rPr lang="en-GB" sz="2400" dirty="0" smtClean="0"/>
              <a:t>, Bill Daley, Prentice Hall, </a:t>
            </a:r>
            <a:r>
              <a:rPr lang="en-GB" sz="2400" b="1" dirty="0" smtClean="0"/>
              <a:t>2006</a:t>
            </a:r>
            <a:r>
              <a:rPr lang="en-GB" sz="2400" dirty="0" smtClean="0"/>
              <a:t>.</a:t>
            </a:r>
          </a:p>
          <a:p>
            <a:pPr lvl="2"/>
            <a:r>
              <a:rPr lang="en-GB" sz="2100" dirty="0" smtClean="0"/>
              <a:t>Related slides (</a:t>
            </a:r>
            <a:r>
              <a:rPr lang="en-GB" sz="2100" b="1" dirty="0" smtClean="0"/>
              <a:t>2006</a:t>
            </a:r>
            <a:r>
              <a:rPr lang="en-GB" sz="2100" dirty="0" smtClean="0"/>
              <a:t>) presented in the lecture.</a:t>
            </a:r>
          </a:p>
          <a:p>
            <a:pPr lvl="1"/>
            <a:r>
              <a:rPr lang="en-GB" sz="2400" dirty="0" smtClean="0"/>
              <a:t>Book’s Web Page: </a:t>
            </a:r>
            <a:r>
              <a:rPr lang="en-GB" sz="2400" dirty="0" smtClean="0">
                <a:solidFill>
                  <a:srgbClr val="FF0000"/>
                </a:solidFill>
                <a:hlinkClick r:id="rId2"/>
              </a:rPr>
              <a:t>www.prenhall.com/daley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buFont typeface="Monotype Sorts" charset="2"/>
              <a:buNone/>
              <a:tabLst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774238" algn="l"/>
              </a:tabLst>
            </a:pPr>
            <a:r>
              <a:rPr lang="en-GB" sz="2400" dirty="0" smtClean="0"/>
              <a:t>   (Important! Visit this web page for more materials, tests, ...)</a:t>
            </a:r>
          </a:p>
          <a:p>
            <a:r>
              <a:rPr lang="en-GB" sz="2700" dirty="0" smtClean="0"/>
              <a:t>Website</a:t>
            </a:r>
          </a:p>
          <a:p>
            <a:pPr lvl="1"/>
            <a:r>
              <a:rPr lang="en-GB" sz="2400" dirty="0" smtClean="0">
                <a:solidFill>
                  <a:srgbClr val="CCCCFF"/>
                </a:solidFill>
                <a:hlinkClick r:id="rId3"/>
              </a:rPr>
              <a:t>http://bil.be.itu.edu.tr</a:t>
            </a:r>
            <a:r>
              <a:rPr lang="en-GB" sz="2400" dirty="0" smtClean="0">
                <a:solidFill>
                  <a:srgbClr val="CCCCFF"/>
                </a:solidFill>
              </a:rPr>
              <a:t> </a:t>
            </a:r>
            <a:r>
              <a:rPr lang="en-GB" sz="2400" b="1" dirty="0" smtClean="0"/>
              <a:t>(for slides and </a:t>
            </a:r>
            <a:r>
              <a:rPr lang="en-GB" sz="2400" b="1" dirty="0" err="1" smtClean="0"/>
              <a:t>everthing</a:t>
            </a:r>
            <a:r>
              <a:rPr lang="en-GB" sz="2400" b="1" dirty="0" smtClean="0"/>
              <a:t>!)</a:t>
            </a:r>
          </a:p>
          <a:p>
            <a:pPr lvl="1"/>
            <a:r>
              <a:rPr lang="en-GB" sz="2400" dirty="0" smtClean="0"/>
              <a:t>Login with your ITU username and password</a:t>
            </a:r>
          </a:p>
          <a:p>
            <a:pPr lvl="1"/>
            <a:r>
              <a:rPr lang="en-GB" sz="2400" dirty="0" smtClean="0"/>
              <a:t>Materials also available in </a:t>
            </a:r>
            <a:r>
              <a:rPr lang="en-GB" sz="2400" u="sng" dirty="0" smtClean="0">
                <a:solidFill>
                  <a:srgbClr val="FFC000"/>
                </a:solidFill>
                <a:hlinkClick r:id="rId4"/>
              </a:rPr>
              <a:t>http://web.itu.edu.tr</a:t>
            </a:r>
            <a:r>
              <a:rPr lang="en-GB" sz="2400" u="sng" dirty="0" smtClean="0">
                <a:solidFill>
                  <a:srgbClr val="FFC000"/>
                </a:solidFill>
              </a:rPr>
              <a:t>/altunmus</a:t>
            </a:r>
          </a:p>
          <a:p>
            <a:pPr lvl="1"/>
            <a:endParaRPr lang="en-GB" sz="2400" dirty="0" smtClean="0"/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buNone/>
              <a:tabLst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774238" algn="l"/>
              </a:tabLst>
            </a:pPr>
            <a:endParaRPr lang="en-US" sz="2400" dirty="0" smtClean="0">
              <a:cs typeface="Arial" charset="0"/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buFont typeface="Monotype Sorts" charset="2"/>
              <a:buNone/>
              <a:tabLst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774238" algn="l"/>
              </a:tabLst>
            </a:pPr>
            <a:endParaRPr lang="en-US" sz="2400" dirty="0" smtClean="0">
              <a:cs typeface="Arial" charset="0"/>
            </a:endParaRP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buFont typeface="Monotype Sorts" charset="2"/>
              <a:buNone/>
              <a:tabLst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774238" algn="l"/>
              </a:tabLst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– What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warm up course!</a:t>
            </a:r>
          </a:p>
          <a:p>
            <a:r>
              <a:rPr lang="en-US" sz="3200" dirty="0" smtClean="0"/>
              <a:t>Introduction to Computers and Information Systems</a:t>
            </a:r>
            <a:endParaRPr lang="en-US" dirty="0" smtClean="0"/>
          </a:p>
          <a:p>
            <a:pPr lvl="1"/>
            <a:r>
              <a:rPr lang="en-US" dirty="0" smtClean="0"/>
              <a:t>The basics of computers </a:t>
            </a:r>
          </a:p>
          <a:p>
            <a:pPr lvl="1"/>
            <a:r>
              <a:rPr lang="en-US" dirty="0" smtClean="0"/>
              <a:t>Important classes of software applications such as text editors, spreadsheets </a:t>
            </a:r>
          </a:p>
          <a:p>
            <a:pPr lvl="1"/>
            <a:r>
              <a:rPr lang="en-US" dirty="0" smtClean="0"/>
              <a:t>The basic architecture and technologies of the Internet. </a:t>
            </a:r>
          </a:p>
          <a:p>
            <a:pPr lvl="1"/>
            <a:r>
              <a:rPr lang="en-US" dirty="0" smtClean="0"/>
              <a:t>Basic skills to develop algorithms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</a:t>
            </a:r>
            <a:endParaRPr lang="en-US" dirty="0"/>
          </a:p>
        </p:txBody>
      </p: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304800" y="1676398"/>
          <a:ext cx="8610600" cy="502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5410200"/>
              </a:tblGrid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</a:tr>
              <a:tr h="995568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 15,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Overview</a:t>
                      </a:r>
                      <a:r>
                        <a:rPr lang="en-US" dirty="0" smtClean="0"/>
                        <a:t> of Chapter 1</a:t>
                      </a:r>
                      <a:r>
                        <a:rPr lang="en-US" baseline="0" dirty="0" smtClean="0"/>
                        <a:t>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baseline="0" dirty="0" smtClean="0"/>
                        <a:t> “ Computers and you”.</a:t>
                      </a:r>
                    </a:p>
                    <a:p>
                      <a:r>
                        <a:rPr lang="en-US" b="1" dirty="0" smtClean="0"/>
                        <a:t>Quiz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1</a:t>
                      </a:r>
                      <a:r>
                        <a:rPr lang="en-US" dirty="0" smtClean="0"/>
                        <a:t> covering Chapter 1.</a:t>
                      </a:r>
                    </a:p>
                    <a:p>
                      <a:r>
                        <a:rPr lang="en-US" b="0" dirty="0" smtClean="0"/>
                        <a:t>Overview</a:t>
                      </a:r>
                      <a:r>
                        <a:rPr lang="en-US" dirty="0" smtClean="0"/>
                        <a:t> of Chapter 7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baseline="0" dirty="0" smtClean="0"/>
                        <a:t> “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Input/Output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Storage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  <a:endParaRPr lang="en-US" dirty="0"/>
                    </a:p>
                  </a:txBody>
                  <a:tcPr/>
                </a:tc>
              </a:tr>
              <a:tr h="649045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r>
                        <a:rPr lang="en-US" baseline="0" dirty="0" smtClean="0"/>
                        <a:t> 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October  22,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Overview</a:t>
                      </a:r>
                      <a:r>
                        <a:rPr lang="en-US" dirty="0" smtClean="0"/>
                        <a:t> of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6 – “Inside the System </a:t>
                      </a:r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Unit”.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Quiz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2</a:t>
                      </a:r>
                      <a:r>
                        <a:rPr lang="en-US" dirty="0" smtClean="0"/>
                        <a:t> covering Chapter 7.</a:t>
                      </a:r>
                    </a:p>
                    <a:p>
                      <a:r>
                        <a:rPr lang="en-US" dirty="0" smtClean="0"/>
                        <a:t>Word processing lab.</a:t>
                      </a:r>
                      <a:endParaRPr lang="en-US" dirty="0"/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5,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4 – “System Software”.</a:t>
                      </a:r>
                    </a:p>
                    <a:p>
                      <a:r>
                        <a:rPr kumimoji="0" lang="en-US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3 </a:t>
                      </a:r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Chapter 6.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Spreadsheet applications lab.</a:t>
                      </a:r>
                      <a:endParaRPr lang="en-US" dirty="0"/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12,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OS and Unix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Commands.</a:t>
                      </a:r>
                    </a:p>
                    <a:p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4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Chapter 4.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and Unix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lab.</a:t>
                      </a:r>
                      <a:endParaRPr lang="en-US" dirty="0"/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19,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OS and Unix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Commands.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5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“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OS and Unix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Commands”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and Unix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 (Contd.) </a:t>
            </a:r>
            <a:endParaRPr lang="en-US" dirty="0"/>
          </a:p>
        </p:txBody>
      </p: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304800" y="1676398"/>
          <a:ext cx="8610600" cy="413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5410200"/>
              </a:tblGrid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26,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5 – “Application Software”.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6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“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OS and Unix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Commands”.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Linux and Unix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lab.</a:t>
                      </a:r>
                      <a:endParaRPr lang="en-US" dirty="0"/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3,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8 – Networks.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7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Chapter 5.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2 – Internet and www.</a:t>
                      </a:r>
                      <a:endParaRPr lang="en-US" dirty="0"/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12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10,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8 – Networks.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8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Chapter 8.</a:t>
                      </a: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Matlab</a:t>
                      </a:r>
                      <a:r>
                        <a:rPr lang="en-US" dirty="0" smtClean="0"/>
                        <a:t> Lab.</a:t>
                      </a:r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17,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Chapter 2 – Internet and www.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9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Chapter 2. 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034">
                <a:tc>
                  <a:txBody>
                    <a:bodyPr/>
                    <a:lstStyle/>
                    <a:p>
                      <a:r>
                        <a:rPr lang="en-US" dirty="0" smtClean="0"/>
                        <a:t>Week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December 24,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 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covering Chapter </a:t>
                      </a:r>
                      <a:r>
                        <a:rPr kumimoji="0" lang="en-U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US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Chapter 8.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– 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Ready to use computers (for feature classes)</a:t>
            </a:r>
          </a:p>
          <a:p>
            <a:pPr lvl="1"/>
            <a:r>
              <a:rPr lang="en-US" dirty="0" smtClean="0"/>
              <a:t>Office programs</a:t>
            </a:r>
          </a:p>
          <a:p>
            <a:pPr lvl="1"/>
            <a:r>
              <a:rPr lang="en-US" dirty="0" smtClean="0"/>
              <a:t>Unix vs. Windows </a:t>
            </a:r>
          </a:p>
          <a:p>
            <a:pPr lvl="1"/>
            <a:r>
              <a:rPr lang="en-US" dirty="0" smtClean="0"/>
              <a:t>Writing codes</a:t>
            </a:r>
          </a:p>
          <a:p>
            <a:pPr lvl="1"/>
            <a:r>
              <a:rPr lang="en-US" dirty="0" smtClean="0"/>
              <a:t>Algorithms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308</TotalTime>
  <Words>500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BIL 101E   Introduction to Computers and Information Systems</vt:lpstr>
      <vt:lpstr>Instructor</vt:lpstr>
      <vt:lpstr>Course Overview</vt:lpstr>
      <vt:lpstr>Resources</vt:lpstr>
      <vt:lpstr>Content – What to Learn</vt:lpstr>
      <vt:lpstr>Weekly Schedule</vt:lpstr>
      <vt:lpstr>Weekly Schedule (Contd.) </vt:lpstr>
      <vt:lpstr>Outcome – What to Expect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Altun</dc:creator>
  <cp:lastModifiedBy>Altun</cp:lastModifiedBy>
  <cp:revision>41</cp:revision>
  <dcterms:created xsi:type="dcterms:W3CDTF">2012-09-30T18:40:50Z</dcterms:created>
  <dcterms:modified xsi:type="dcterms:W3CDTF">2012-12-22T16:51:15Z</dcterms:modified>
</cp:coreProperties>
</file>