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32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9" autoAdjust="0"/>
    <p:restoredTop sz="94640" autoAdjust="0"/>
  </p:normalViewPr>
  <p:slideViewPr>
    <p:cSldViewPr>
      <p:cViewPr varScale="1">
        <p:scale>
          <a:sx n="74" d="100"/>
          <a:sy n="74" d="100"/>
        </p:scale>
        <p:origin x="-11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02EB0A3-975F-471D-BB20-28BEC089D7DE}" type="datetimeFigureOut">
              <a:rPr lang="en-US" smtClean="0"/>
              <a:pPr/>
              <a:t>12/22/2012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6039BDB-1EE5-42A2-83DC-516E30FEBA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EB0A3-975F-471D-BB20-28BEC089D7DE}" type="datetimeFigureOut">
              <a:rPr lang="en-US" smtClean="0"/>
              <a:pPr/>
              <a:t>12/22/2012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39BDB-1EE5-42A2-83DC-516E30FEBA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02EB0A3-975F-471D-BB20-28BEC089D7DE}" type="datetimeFigureOut">
              <a:rPr lang="en-US" smtClean="0"/>
              <a:pPr/>
              <a:t>12/22/2012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06039BDB-1EE5-42A2-83DC-516E30FEBA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EB0A3-975F-471D-BB20-28BEC089D7DE}" type="datetimeFigureOut">
              <a:rPr lang="en-US" smtClean="0"/>
              <a:pPr/>
              <a:t>12/22/2012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6039BDB-1EE5-42A2-83DC-516E30FEBA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EB0A3-975F-471D-BB20-28BEC089D7DE}" type="datetimeFigureOut">
              <a:rPr lang="en-US" smtClean="0"/>
              <a:pPr/>
              <a:t>12/22/2012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06039BDB-1EE5-42A2-83DC-516E30FEBA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02EB0A3-975F-471D-BB20-28BEC089D7DE}" type="datetimeFigureOut">
              <a:rPr lang="en-US" smtClean="0"/>
              <a:pPr/>
              <a:t>12/22/2012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6039BDB-1EE5-42A2-83DC-516E30FEBA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02EB0A3-975F-471D-BB20-28BEC089D7DE}" type="datetimeFigureOut">
              <a:rPr lang="en-US" smtClean="0"/>
              <a:pPr/>
              <a:t>12/22/2012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6039BDB-1EE5-42A2-83DC-516E30FEBA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EB0A3-975F-471D-BB20-28BEC089D7DE}" type="datetimeFigureOut">
              <a:rPr lang="en-US" smtClean="0"/>
              <a:pPr/>
              <a:t>12/22/2012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6039BDB-1EE5-42A2-83DC-516E30FEBA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EB0A3-975F-471D-BB20-28BEC089D7DE}" type="datetimeFigureOut">
              <a:rPr lang="en-US" smtClean="0"/>
              <a:pPr/>
              <a:t>12/22/2012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6039BDB-1EE5-42A2-83DC-516E30FEBA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EB0A3-975F-471D-BB20-28BEC089D7DE}" type="datetimeFigureOut">
              <a:rPr lang="en-US" smtClean="0"/>
              <a:pPr/>
              <a:t>12/22/2012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6039BDB-1EE5-42A2-83DC-516E30FEBA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02EB0A3-975F-471D-BB20-28BEC089D7DE}" type="datetimeFigureOut">
              <a:rPr lang="en-US" smtClean="0"/>
              <a:pPr/>
              <a:t>12/22/2012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06039BDB-1EE5-42A2-83DC-516E30FEBA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02EB0A3-975F-471D-BB20-28BEC089D7DE}" type="datetimeFigureOut">
              <a:rPr lang="en-US" smtClean="0"/>
              <a:pPr/>
              <a:t>12/22/2012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6039BDB-1EE5-42A2-83DC-516E30FEBA6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3" r:id="rId1"/>
    <p:sldLayoutId id="2147484334" r:id="rId2"/>
    <p:sldLayoutId id="2147484335" r:id="rId3"/>
    <p:sldLayoutId id="2147484336" r:id="rId4"/>
    <p:sldLayoutId id="2147484337" r:id="rId5"/>
    <p:sldLayoutId id="2147484338" r:id="rId6"/>
    <p:sldLayoutId id="2147484339" r:id="rId7"/>
    <p:sldLayoutId id="2147484340" r:id="rId8"/>
    <p:sldLayoutId id="2147484341" r:id="rId9"/>
    <p:sldLayoutId id="2147484342" r:id="rId10"/>
    <p:sldLayoutId id="2147484343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altunmus@itu.edu.tr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bil.be.itu.edu.tr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bil.be.itu.edu.tr/" TargetMode="External"/><Relationship Id="rId2" Type="http://schemas.openxmlformats.org/officeDocument/2006/relationships/hyperlink" Target="http://www.prenhall.com/daley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eb.itu.edu.tr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76400"/>
            <a:ext cx="7924800" cy="1143001"/>
          </a:xfrm>
        </p:spPr>
        <p:txBody>
          <a:bodyPr>
            <a:noAutofit/>
          </a:bodyPr>
          <a:lstStyle/>
          <a:p>
            <a:r>
              <a:rPr lang="en-US" sz="3400" b="1" dirty="0" smtClean="0">
                <a:solidFill>
                  <a:schemeClr val="tx1"/>
                </a:solidFill>
              </a:rPr>
              <a:t>BIL 101E </a:t>
            </a:r>
            <a:br>
              <a:rPr lang="en-US" sz="3400" b="1" dirty="0" smtClean="0">
                <a:solidFill>
                  <a:schemeClr val="tx1"/>
                </a:solidFill>
              </a:rPr>
            </a:br>
            <a:r>
              <a:rPr lang="en-US" sz="1000" b="1" dirty="0" smtClean="0"/>
              <a:t/>
            </a:r>
            <a:br>
              <a:rPr lang="en-US" sz="1000" b="1" dirty="0" smtClean="0"/>
            </a:br>
            <a:r>
              <a:rPr lang="en-US" sz="3400" b="1" dirty="0" smtClean="0"/>
              <a:t>Introduction to Computers and Information Systems</a:t>
            </a:r>
            <a:endParaRPr lang="en-US" sz="3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FALL 2012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noFill/>
        </p:spPr>
        <p:txBody>
          <a:bodyPr/>
          <a:lstStyle/>
          <a:p>
            <a:r>
              <a:rPr lang="en-US" sz="3000" dirty="0" smtClean="0"/>
              <a:t>Mustafa </a:t>
            </a:r>
            <a:r>
              <a:rPr lang="en-US" sz="3000" dirty="0" err="1" smtClean="0"/>
              <a:t>Altun</a:t>
            </a:r>
            <a:endParaRPr lang="en-US" sz="3000" dirty="0" smtClean="0"/>
          </a:p>
          <a:p>
            <a:pPr lvl="1"/>
            <a:r>
              <a:rPr lang="en-US" sz="2800" dirty="0" smtClean="0"/>
              <a:t>Address: ITU Electrical and Electronics Faculty, Room: 3005</a:t>
            </a:r>
          </a:p>
          <a:p>
            <a:pPr lvl="1"/>
            <a:r>
              <a:rPr lang="en-US" sz="2800" dirty="0" smtClean="0"/>
              <a:t>Email: </a:t>
            </a:r>
            <a:r>
              <a:rPr lang="en-US" sz="2800" dirty="0" smtClean="0">
                <a:hlinkClick r:id="rId2"/>
              </a:rPr>
              <a:t>altunmu</a:t>
            </a:r>
            <a:r>
              <a:rPr lang="en-US" sz="2800" dirty="0" smtClean="0">
                <a:solidFill>
                  <a:srgbClr val="FFC000"/>
                </a:solidFill>
                <a:hlinkClick r:id="rId2"/>
              </a:rPr>
              <a:t>s@itu.edu.tr</a:t>
            </a:r>
            <a:endParaRPr lang="en-US" sz="2800" dirty="0" smtClean="0">
              <a:solidFill>
                <a:srgbClr val="FFC000"/>
              </a:solidFill>
            </a:endParaRPr>
          </a:p>
          <a:p>
            <a:pPr lvl="1"/>
            <a:r>
              <a:rPr lang="en-US" sz="2800" dirty="0" smtClean="0"/>
              <a:t>Tel: 0212 285 6635</a:t>
            </a:r>
          </a:p>
          <a:p>
            <a:pPr lvl="1"/>
            <a:r>
              <a:rPr lang="en-US" sz="2800" dirty="0" smtClean="0"/>
              <a:t>Web : </a:t>
            </a:r>
            <a:r>
              <a:rPr lang="en-GB" sz="2800" dirty="0" smtClean="0">
                <a:solidFill>
                  <a:srgbClr val="FFC000"/>
                </a:solidFill>
              </a:rPr>
              <a:t>http://web.itu.edu.tr/altunmus</a:t>
            </a:r>
            <a:endParaRPr lang="en-US" sz="2800" dirty="0" smtClean="0">
              <a:solidFill>
                <a:srgbClr val="FFC000"/>
              </a:solidFill>
            </a:endParaRPr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Implementation</a:t>
            </a:r>
          </a:p>
          <a:p>
            <a:pPr lvl="1"/>
            <a:r>
              <a:rPr lang="en-US" dirty="0" smtClean="0"/>
              <a:t>1 hour lecture -1 hour lab (1.5 credits). Get involved!</a:t>
            </a:r>
          </a:p>
          <a:p>
            <a:r>
              <a:rPr lang="en-US" dirty="0" smtClean="0"/>
              <a:t>Attendance</a:t>
            </a:r>
          </a:p>
          <a:p>
            <a:pPr lvl="1"/>
            <a:r>
              <a:rPr lang="en-US" dirty="0" smtClean="0"/>
              <a:t>70% </a:t>
            </a:r>
            <a:r>
              <a:rPr lang="en-US" dirty="0" err="1" smtClean="0"/>
              <a:t>attandence</a:t>
            </a:r>
            <a:r>
              <a:rPr lang="en-US" dirty="0" smtClean="0"/>
              <a:t> is compulsory</a:t>
            </a:r>
          </a:p>
          <a:p>
            <a:pPr lvl="1"/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attendance</a:t>
            </a:r>
            <a:r>
              <a:rPr lang="tr-TR" dirty="0" smtClean="0"/>
              <a:t> is </a:t>
            </a:r>
            <a:r>
              <a:rPr lang="tr-TR" dirty="0" err="1" smtClean="0"/>
              <a:t>taken</a:t>
            </a:r>
            <a:r>
              <a:rPr lang="tr-TR" dirty="0" smtClean="0"/>
              <a:t> </a:t>
            </a:r>
            <a:r>
              <a:rPr lang="tr-TR" dirty="0" err="1" smtClean="0"/>
              <a:t>electronically</a:t>
            </a:r>
            <a:r>
              <a:rPr lang="tr-TR" dirty="0" smtClean="0"/>
              <a:t> </a:t>
            </a:r>
            <a:r>
              <a:rPr lang="tr-TR" dirty="0" err="1" smtClean="0"/>
              <a:t>during</a:t>
            </a:r>
            <a:r>
              <a:rPr lang="tr-TR" dirty="0" smtClean="0"/>
              <a:t> </a:t>
            </a:r>
            <a:r>
              <a:rPr lang="tr-TR" dirty="0" err="1" smtClean="0"/>
              <a:t>your</a:t>
            </a:r>
            <a:r>
              <a:rPr lang="tr-TR" dirty="0" smtClean="0"/>
              <a:t> </a:t>
            </a:r>
            <a:r>
              <a:rPr lang="tr-TR" dirty="0" err="1" smtClean="0"/>
              <a:t>quiz</a:t>
            </a:r>
            <a:r>
              <a:rPr lang="tr-TR" dirty="0" smtClean="0"/>
              <a:t>.</a:t>
            </a:r>
            <a:endParaRPr lang="en-US" dirty="0" smtClean="0"/>
          </a:p>
          <a:p>
            <a:pPr lvl="1"/>
            <a:r>
              <a:rPr lang="en-US" dirty="0" smtClean="0"/>
              <a:t>Submit at least 7 out 10 quizzes!</a:t>
            </a:r>
          </a:p>
          <a:p>
            <a:r>
              <a:rPr lang="en-US" dirty="0" smtClean="0"/>
              <a:t>Grading </a:t>
            </a:r>
          </a:p>
          <a:p>
            <a:pPr lvl="1"/>
            <a:r>
              <a:rPr lang="en-US" dirty="0" smtClean="0"/>
              <a:t>60%  quizzes </a:t>
            </a:r>
          </a:p>
          <a:p>
            <a:pPr lvl="2"/>
            <a:r>
              <a:rPr lang="en-US" dirty="0" smtClean="0"/>
              <a:t>The best 8 of 10 quizzes considered for grading</a:t>
            </a:r>
          </a:p>
          <a:p>
            <a:pPr lvl="2"/>
            <a:r>
              <a:rPr lang="en-US" dirty="0" smtClean="0"/>
              <a:t>Have a quiz </a:t>
            </a:r>
            <a:r>
              <a:rPr lang="en-US" b="1" dirty="0" smtClean="0"/>
              <a:t>every week </a:t>
            </a:r>
            <a:r>
              <a:rPr lang="en-US" dirty="0" smtClean="0"/>
              <a:t>starting on 15</a:t>
            </a:r>
            <a:r>
              <a:rPr lang="en-US" baseline="30000" dirty="0" smtClean="0"/>
              <a:t>th</a:t>
            </a:r>
            <a:r>
              <a:rPr lang="en-US" dirty="0" smtClean="0"/>
              <a:t> October, 2012.</a:t>
            </a:r>
          </a:p>
          <a:p>
            <a:pPr lvl="2"/>
            <a:r>
              <a:rPr lang="en-US" dirty="0" smtClean="0"/>
              <a:t>Taken electronically through </a:t>
            </a:r>
            <a:r>
              <a:rPr lang="en-GB" sz="2000" dirty="0" smtClean="0">
                <a:solidFill>
                  <a:srgbClr val="CCCCFF"/>
                </a:solidFill>
                <a:hlinkClick r:id="rId2"/>
              </a:rPr>
              <a:t>http://bil.be.itu.edu.tr</a:t>
            </a:r>
            <a:r>
              <a:rPr lang="en-GB" sz="2000" dirty="0" smtClean="0">
                <a:solidFill>
                  <a:srgbClr val="CCCCFF"/>
                </a:solidFill>
              </a:rPr>
              <a:t> </a:t>
            </a:r>
            <a:r>
              <a:rPr lang="en-US" dirty="0" smtClean="0"/>
              <a:t> during the lecture.</a:t>
            </a:r>
          </a:p>
          <a:p>
            <a:pPr lvl="2"/>
            <a:r>
              <a:rPr lang="en-US" dirty="0" smtClean="0"/>
              <a:t>Each quiz including </a:t>
            </a:r>
            <a:r>
              <a:rPr lang="en-US" b="1" dirty="0" smtClean="0"/>
              <a:t>random questions </a:t>
            </a:r>
            <a:r>
              <a:rPr lang="en-US" dirty="0" smtClean="0"/>
              <a:t>from a chapter of the textbook.</a:t>
            </a:r>
          </a:p>
          <a:p>
            <a:pPr lvl="1"/>
            <a:r>
              <a:rPr lang="en-US" dirty="0" smtClean="0"/>
              <a:t>40%  final exam</a:t>
            </a:r>
          </a:p>
          <a:p>
            <a:pPr lvl="2"/>
            <a:r>
              <a:rPr lang="en-US" dirty="0" smtClean="0"/>
              <a:t>Random questions from  all covered chapters of the textbook.</a:t>
            </a:r>
          </a:p>
          <a:p>
            <a:pPr lvl="2"/>
            <a:r>
              <a:rPr lang="en-US" dirty="0" smtClean="0"/>
              <a:t>Taken electronically through </a:t>
            </a:r>
            <a:r>
              <a:rPr lang="en-GB" sz="2400" dirty="0" smtClean="0">
                <a:solidFill>
                  <a:srgbClr val="CCCCFF"/>
                </a:solidFill>
                <a:hlinkClick r:id="rId2"/>
              </a:rPr>
              <a:t>http://bil.be.itu.edu.tr</a:t>
            </a:r>
            <a:r>
              <a:rPr lang="en-GB" sz="2400" dirty="0" smtClean="0">
                <a:solidFill>
                  <a:srgbClr val="CCCCFF"/>
                </a:solidFill>
              </a:rPr>
              <a:t>.</a:t>
            </a:r>
            <a:endParaRPr lang="en-US" dirty="0" smtClean="0"/>
          </a:p>
          <a:p>
            <a:pPr lvl="1"/>
            <a:r>
              <a:rPr lang="en-US" dirty="0" smtClean="0"/>
              <a:t>Homework!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Textbook</a:t>
            </a:r>
          </a:p>
          <a:p>
            <a:pPr lvl="1"/>
            <a:r>
              <a:rPr lang="en-GB" sz="2400" i="1" dirty="0" smtClean="0"/>
              <a:t>Computers Are Your Future</a:t>
            </a:r>
            <a:r>
              <a:rPr lang="en-GB" sz="2400" dirty="0" smtClean="0"/>
              <a:t>, Bill Daley, Prentice Hall, </a:t>
            </a:r>
            <a:r>
              <a:rPr lang="en-GB" sz="2400" b="1" dirty="0" smtClean="0"/>
              <a:t>2006</a:t>
            </a:r>
            <a:r>
              <a:rPr lang="en-GB" sz="2400" dirty="0" smtClean="0"/>
              <a:t>.</a:t>
            </a:r>
          </a:p>
          <a:p>
            <a:pPr lvl="2"/>
            <a:r>
              <a:rPr lang="en-GB" sz="2100" dirty="0" smtClean="0"/>
              <a:t>Related slides (</a:t>
            </a:r>
            <a:r>
              <a:rPr lang="en-GB" sz="2100" b="1" dirty="0" smtClean="0"/>
              <a:t>2006</a:t>
            </a:r>
            <a:r>
              <a:rPr lang="en-GB" sz="2100" dirty="0" smtClean="0"/>
              <a:t>) presented in the lecture.</a:t>
            </a:r>
          </a:p>
          <a:p>
            <a:pPr lvl="1"/>
            <a:r>
              <a:rPr lang="en-GB" sz="2400" dirty="0" smtClean="0"/>
              <a:t>Book’s Web Page: </a:t>
            </a:r>
            <a:r>
              <a:rPr lang="en-GB" sz="2400" dirty="0" smtClean="0">
                <a:solidFill>
                  <a:srgbClr val="FF0000"/>
                </a:solidFill>
                <a:hlinkClick r:id="rId2"/>
              </a:rPr>
              <a:t>www.prenhall.com/daley</a:t>
            </a:r>
          </a:p>
          <a:p>
            <a:pPr marL="914400" lvl="1" indent="-457200">
              <a:lnSpc>
                <a:spcPct val="110000"/>
              </a:lnSpc>
              <a:spcBef>
                <a:spcPts val="600"/>
              </a:spcBef>
              <a:buFont typeface="Monotype Sorts" charset="2"/>
              <a:buNone/>
              <a:tabLst>
                <a:tab pos="1087438" algn="l"/>
                <a:tab pos="1544638" algn="l"/>
                <a:tab pos="2001838" algn="l"/>
                <a:tab pos="2459038" algn="l"/>
                <a:tab pos="2916238" algn="l"/>
                <a:tab pos="3373438" algn="l"/>
                <a:tab pos="3830638" algn="l"/>
                <a:tab pos="4287838" algn="l"/>
                <a:tab pos="4745038" algn="l"/>
                <a:tab pos="5202238" algn="l"/>
                <a:tab pos="5659438" algn="l"/>
                <a:tab pos="6116638" algn="l"/>
                <a:tab pos="6573838" algn="l"/>
                <a:tab pos="7031038" algn="l"/>
                <a:tab pos="7488238" algn="l"/>
                <a:tab pos="7945438" algn="l"/>
                <a:tab pos="8402638" algn="l"/>
                <a:tab pos="8859838" algn="l"/>
                <a:tab pos="9317038" algn="l"/>
                <a:tab pos="9774238" algn="l"/>
              </a:tabLst>
            </a:pPr>
            <a:r>
              <a:rPr lang="en-GB" sz="2400" dirty="0" smtClean="0"/>
              <a:t>   (Important! Visit this web page for more materials, tests, ...)</a:t>
            </a:r>
          </a:p>
          <a:p>
            <a:r>
              <a:rPr lang="en-GB" sz="2700" dirty="0" smtClean="0"/>
              <a:t>Website</a:t>
            </a:r>
          </a:p>
          <a:p>
            <a:pPr lvl="1"/>
            <a:r>
              <a:rPr lang="en-GB" sz="2400" dirty="0" smtClean="0">
                <a:solidFill>
                  <a:srgbClr val="CCCCFF"/>
                </a:solidFill>
                <a:hlinkClick r:id="rId3"/>
              </a:rPr>
              <a:t>http://bil.be.itu.edu.tr</a:t>
            </a:r>
            <a:r>
              <a:rPr lang="en-GB" sz="2400" dirty="0" smtClean="0">
                <a:solidFill>
                  <a:srgbClr val="CCCCFF"/>
                </a:solidFill>
              </a:rPr>
              <a:t> </a:t>
            </a:r>
            <a:r>
              <a:rPr lang="en-GB" sz="2400" b="1" dirty="0" smtClean="0"/>
              <a:t>(for slides and </a:t>
            </a:r>
            <a:r>
              <a:rPr lang="en-GB" sz="2400" b="1" dirty="0" err="1" smtClean="0"/>
              <a:t>everthing</a:t>
            </a:r>
            <a:r>
              <a:rPr lang="en-GB" sz="2400" b="1" dirty="0" smtClean="0"/>
              <a:t>!)</a:t>
            </a:r>
          </a:p>
          <a:p>
            <a:pPr lvl="1"/>
            <a:r>
              <a:rPr lang="en-GB" sz="2400" dirty="0" smtClean="0"/>
              <a:t>Login with your ITU username and password</a:t>
            </a:r>
          </a:p>
          <a:p>
            <a:pPr lvl="1"/>
            <a:r>
              <a:rPr lang="en-GB" sz="2400" dirty="0" smtClean="0"/>
              <a:t>Materials also available in </a:t>
            </a:r>
            <a:r>
              <a:rPr lang="en-GB" sz="2400" u="sng" dirty="0" smtClean="0">
                <a:solidFill>
                  <a:srgbClr val="FFC000"/>
                </a:solidFill>
                <a:hlinkClick r:id="rId4"/>
              </a:rPr>
              <a:t>http://web.itu.edu.tr</a:t>
            </a:r>
            <a:r>
              <a:rPr lang="en-GB" sz="2400" u="sng" dirty="0" smtClean="0">
                <a:solidFill>
                  <a:srgbClr val="FFC000"/>
                </a:solidFill>
              </a:rPr>
              <a:t>/altunmus</a:t>
            </a:r>
          </a:p>
          <a:p>
            <a:pPr lvl="1"/>
            <a:endParaRPr lang="en-GB" sz="2400" dirty="0" smtClean="0"/>
          </a:p>
          <a:p>
            <a:pPr marL="914400" lvl="1" indent="-457200">
              <a:lnSpc>
                <a:spcPct val="110000"/>
              </a:lnSpc>
              <a:spcBef>
                <a:spcPts val="600"/>
              </a:spcBef>
              <a:buNone/>
              <a:tabLst>
                <a:tab pos="1087438" algn="l"/>
                <a:tab pos="1544638" algn="l"/>
                <a:tab pos="2001838" algn="l"/>
                <a:tab pos="2459038" algn="l"/>
                <a:tab pos="2916238" algn="l"/>
                <a:tab pos="3373438" algn="l"/>
                <a:tab pos="3830638" algn="l"/>
                <a:tab pos="4287838" algn="l"/>
                <a:tab pos="4745038" algn="l"/>
                <a:tab pos="5202238" algn="l"/>
                <a:tab pos="5659438" algn="l"/>
                <a:tab pos="6116638" algn="l"/>
                <a:tab pos="6573838" algn="l"/>
                <a:tab pos="7031038" algn="l"/>
                <a:tab pos="7488238" algn="l"/>
                <a:tab pos="7945438" algn="l"/>
                <a:tab pos="8402638" algn="l"/>
                <a:tab pos="8859838" algn="l"/>
                <a:tab pos="9317038" algn="l"/>
                <a:tab pos="9774238" algn="l"/>
              </a:tabLst>
            </a:pPr>
            <a:endParaRPr lang="en-US" sz="2400" dirty="0" smtClean="0">
              <a:cs typeface="Arial" charset="0"/>
            </a:endParaRPr>
          </a:p>
          <a:p>
            <a:pPr marL="914400" lvl="1" indent="-457200">
              <a:lnSpc>
                <a:spcPct val="110000"/>
              </a:lnSpc>
              <a:spcBef>
                <a:spcPts val="600"/>
              </a:spcBef>
              <a:buFont typeface="Monotype Sorts" charset="2"/>
              <a:buNone/>
              <a:tabLst>
                <a:tab pos="1087438" algn="l"/>
                <a:tab pos="1544638" algn="l"/>
                <a:tab pos="2001838" algn="l"/>
                <a:tab pos="2459038" algn="l"/>
                <a:tab pos="2916238" algn="l"/>
                <a:tab pos="3373438" algn="l"/>
                <a:tab pos="3830638" algn="l"/>
                <a:tab pos="4287838" algn="l"/>
                <a:tab pos="4745038" algn="l"/>
                <a:tab pos="5202238" algn="l"/>
                <a:tab pos="5659438" algn="l"/>
                <a:tab pos="6116638" algn="l"/>
                <a:tab pos="6573838" algn="l"/>
                <a:tab pos="7031038" algn="l"/>
                <a:tab pos="7488238" algn="l"/>
                <a:tab pos="7945438" algn="l"/>
                <a:tab pos="8402638" algn="l"/>
                <a:tab pos="8859838" algn="l"/>
                <a:tab pos="9317038" algn="l"/>
                <a:tab pos="9774238" algn="l"/>
              </a:tabLst>
            </a:pPr>
            <a:endParaRPr lang="en-US" sz="2400" dirty="0" smtClean="0">
              <a:cs typeface="Arial" charset="0"/>
            </a:endParaRPr>
          </a:p>
          <a:p>
            <a:pPr marL="914400" lvl="1" indent="-457200">
              <a:lnSpc>
                <a:spcPct val="110000"/>
              </a:lnSpc>
              <a:spcBef>
                <a:spcPts val="600"/>
              </a:spcBef>
              <a:buFont typeface="Monotype Sorts" charset="2"/>
              <a:buNone/>
              <a:tabLst>
                <a:tab pos="1087438" algn="l"/>
                <a:tab pos="1544638" algn="l"/>
                <a:tab pos="2001838" algn="l"/>
                <a:tab pos="2459038" algn="l"/>
                <a:tab pos="2916238" algn="l"/>
                <a:tab pos="3373438" algn="l"/>
                <a:tab pos="3830638" algn="l"/>
                <a:tab pos="4287838" algn="l"/>
                <a:tab pos="4745038" algn="l"/>
                <a:tab pos="5202238" algn="l"/>
                <a:tab pos="5659438" algn="l"/>
                <a:tab pos="6116638" algn="l"/>
                <a:tab pos="6573838" algn="l"/>
                <a:tab pos="7031038" algn="l"/>
                <a:tab pos="7488238" algn="l"/>
                <a:tab pos="7945438" algn="l"/>
                <a:tab pos="8402638" algn="l"/>
                <a:tab pos="8859838" algn="l"/>
                <a:tab pos="9317038" algn="l"/>
                <a:tab pos="9774238" algn="l"/>
              </a:tabLst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 – What to Learn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 warm up course!</a:t>
            </a:r>
          </a:p>
          <a:p>
            <a:r>
              <a:rPr lang="en-US" sz="3200" dirty="0" smtClean="0"/>
              <a:t>Introduction to Computers and Information Systems</a:t>
            </a:r>
            <a:endParaRPr lang="en-US" dirty="0" smtClean="0"/>
          </a:p>
          <a:p>
            <a:pPr lvl="1"/>
            <a:r>
              <a:rPr lang="en-US" dirty="0" smtClean="0"/>
              <a:t>The basics of computers </a:t>
            </a:r>
          </a:p>
          <a:p>
            <a:pPr lvl="1"/>
            <a:r>
              <a:rPr lang="en-US" dirty="0" smtClean="0"/>
              <a:t>Important classes of software applications such as text editors, spreadsheets </a:t>
            </a:r>
          </a:p>
          <a:p>
            <a:pPr lvl="1"/>
            <a:r>
              <a:rPr lang="en-US" dirty="0" smtClean="0"/>
              <a:t>The basic architecture and technologies of the Internet. </a:t>
            </a:r>
          </a:p>
          <a:p>
            <a:pPr lvl="1"/>
            <a:r>
              <a:rPr lang="en-US" dirty="0" smtClean="0"/>
              <a:t>Basic skills to develop algorithms 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Weekly Schedule</a:t>
            </a:r>
            <a:endParaRPr lang="en-US" dirty="0"/>
          </a:p>
        </p:txBody>
      </p:sp>
      <p:graphicFrame>
        <p:nvGraphicFramePr>
          <p:cNvPr id="190" name="Table 189"/>
          <p:cNvGraphicFramePr>
            <a:graphicFrameLocks noGrp="1"/>
          </p:cNvGraphicFramePr>
          <p:nvPr/>
        </p:nvGraphicFramePr>
        <p:xfrm>
          <a:off x="304800" y="1676398"/>
          <a:ext cx="8610600" cy="50292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/>
                <a:gridCol w="2133600"/>
                <a:gridCol w="5410200"/>
              </a:tblGrid>
              <a:tr h="376034">
                <a:tc>
                  <a:txBody>
                    <a:bodyPr/>
                    <a:lstStyle/>
                    <a:p>
                      <a:r>
                        <a:rPr lang="en-US" dirty="0" smtClean="0"/>
                        <a:t>Week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Content</a:t>
                      </a:r>
                      <a:endParaRPr lang="en-US" dirty="0"/>
                    </a:p>
                  </a:txBody>
                  <a:tcPr/>
                </a:tc>
              </a:tr>
              <a:tr h="995568">
                <a:tc>
                  <a:txBody>
                    <a:bodyPr/>
                    <a:lstStyle/>
                    <a:p>
                      <a:r>
                        <a:rPr lang="en-US" dirty="0" smtClean="0"/>
                        <a:t>Week</a:t>
                      </a:r>
                      <a:r>
                        <a:rPr lang="en-US" baseline="0" dirty="0" smtClean="0"/>
                        <a:t> 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October  15, 2012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Overview</a:t>
                      </a:r>
                      <a:r>
                        <a:rPr lang="en-US" dirty="0" smtClean="0"/>
                        <a:t> of Chapter 1</a:t>
                      </a:r>
                      <a:r>
                        <a:rPr lang="en-US" baseline="0" dirty="0" smtClean="0"/>
                        <a:t> </a:t>
                      </a:r>
                      <a:r>
                        <a:rPr kumimoji="0" lang="en-US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  <a:r>
                        <a:rPr lang="en-US" baseline="0" dirty="0" smtClean="0"/>
                        <a:t> “ Computers and you”.</a:t>
                      </a:r>
                    </a:p>
                    <a:p>
                      <a:r>
                        <a:rPr lang="en-US" b="1" dirty="0" smtClean="0"/>
                        <a:t>Quiz</a:t>
                      </a:r>
                      <a:r>
                        <a:rPr lang="en-US" dirty="0" smtClean="0"/>
                        <a:t> </a:t>
                      </a:r>
                      <a:r>
                        <a:rPr lang="en-US" b="1" dirty="0" smtClean="0"/>
                        <a:t>1</a:t>
                      </a:r>
                      <a:r>
                        <a:rPr lang="en-US" dirty="0" smtClean="0"/>
                        <a:t> covering Chapter 1.</a:t>
                      </a:r>
                    </a:p>
                    <a:p>
                      <a:r>
                        <a:rPr lang="en-US" b="0" dirty="0" smtClean="0"/>
                        <a:t>Overview</a:t>
                      </a:r>
                      <a:r>
                        <a:rPr lang="en-US" dirty="0" smtClean="0"/>
                        <a:t> of Chapter 7 </a:t>
                      </a:r>
                      <a:r>
                        <a:rPr kumimoji="0" lang="en-US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  <a:r>
                        <a:rPr lang="en-US" baseline="0" dirty="0" smtClean="0"/>
                        <a:t> “</a:t>
                      </a:r>
                      <a:r>
                        <a:rPr kumimoji="0" lang="en-US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Input/Output</a:t>
                      </a:r>
                      <a:r>
                        <a:rPr kumimoji="0" lang="en-US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and Storage</a:t>
                      </a:r>
                      <a:r>
                        <a:rPr kumimoji="0" lang="en-US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”.</a:t>
                      </a:r>
                      <a:endParaRPr lang="en-US" dirty="0"/>
                    </a:p>
                  </a:txBody>
                  <a:tcPr/>
                </a:tc>
              </a:tr>
              <a:tr h="649045">
                <a:tc>
                  <a:txBody>
                    <a:bodyPr/>
                    <a:lstStyle/>
                    <a:p>
                      <a:r>
                        <a:rPr lang="en-US" dirty="0" smtClean="0"/>
                        <a:t>Week</a:t>
                      </a:r>
                      <a:r>
                        <a:rPr lang="en-US" baseline="0" dirty="0" smtClean="0"/>
                        <a:t> 5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October  22, 2012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Overview</a:t>
                      </a:r>
                      <a:r>
                        <a:rPr lang="en-US" dirty="0" smtClean="0"/>
                        <a:t> of </a:t>
                      </a:r>
                      <a:r>
                        <a:rPr kumimoji="0" lang="en-US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Chapter 6 – “Inside the System </a:t>
                      </a:r>
                      <a:r>
                        <a:rPr kumimoji="0" lang="en-US" b="0" i="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Unit”.</a:t>
                      </a:r>
                      <a:endParaRPr kumimoji="0" lang="en-US" b="0" i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Quiz</a:t>
                      </a:r>
                      <a:r>
                        <a:rPr lang="en-US" dirty="0" smtClean="0"/>
                        <a:t> </a:t>
                      </a:r>
                      <a:r>
                        <a:rPr lang="en-US" b="1" dirty="0" smtClean="0"/>
                        <a:t>2</a:t>
                      </a:r>
                      <a:r>
                        <a:rPr lang="en-US" dirty="0" smtClean="0"/>
                        <a:t> covering Chapter 7.</a:t>
                      </a:r>
                    </a:p>
                    <a:p>
                      <a:r>
                        <a:rPr lang="en-US" dirty="0" smtClean="0"/>
                        <a:t>Word processing lab.</a:t>
                      </a:r>
                      <a:endParaRPr lang="en-US" dirty="0"/>
                    </a:p>
                  </a:txBody>
                  <a:tcPr/>
                </a:tc>
              </a:tr>
              <a:tr h="376034">
                <a:tc>
                  <a:txBody>
                    <a:bodyPr/>
                    <a:lstStyle/>
                    <a:p>
                      <a:r>
                        <a:rPr lang="en-US" dirty="0" smtClean="0"/>
                        <a:t>Week  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November 5, 2012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b="0" i="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Chapter 4 – “System Software”.</a:t>
                      </a:r>
                    </a:p>
                    <a:p>
                      <a:r>
                        <a:rPr kumimoji="0" lang="en-US" b="1" i="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Quiz 3 </a:t>
                      </a:r>
                      <a:r>
                        <a:rPr kumimoji="0" lang="en-US" b="0" i="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covering Chapter 6.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kumimoji="0" lang="en-US" b="0" i="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Spreadsheet applications lab.</a:t>
                      </a:r>
                      <a:endParaRPr lang="en-US" dirty="0"/>
                    </a:p>
                  </a:txBody>
                  <a:tcPr/>
                </a:tc>
              </a:tr>
              <a:tr h="376034">
                <a:tc>
                  <a:txBody>
                    <a:bodyPr/>
                    <a:lstStyle/>
                    <a:p>
                      <a:r>
                        <a:rPr lang="en-US" dirty="0" smtClean="0"/>
                        <a:t>Week 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November 12, 2012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Linux OS and Unix</a:t>
                      </a:r>
                      <a:r>
                        <a:rPr kumimoji="0" lang="en-US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Commands.</a:t>
                      </a:r>
                    </a:p>
                    <a:p>
                      <a:r>
                        <a:rPr kumimoji="0" lang="en-US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Quiz 4</a:t>
                      </a:r>
                      <a:r>
                        <a:rPr kumimoji="0" lang="en-US" b="1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covering Chapter 4.</a:t>
                      </a:r>
                      <a:endParaRPr kumimoji="0" lang="en-US" b="0" i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Linux and Unix </a:t>
                      </a:r>
                      <a:r>
                        <a:rPr kumimoji="0" lang="en-US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lab.</a:t>
                      </a:r>
                      <a:endParaRPr lang="en-US" dirty="0"/>
                    </a:p>
                  </a:txBody>
                  <a:tcPr/>
                </a:tc>
              </a:tr>
              <a:tr h="376034">
                <a:tc>
                  <a:txBody>
                    <a:bodyPr/>
                    <a:lstStyle/>
                    <a:p>
                      <a:r>
                        <a:rPr lang="en-US" dirty="0" smtClean="0"/>
                        <a:t>Week 9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November 19,</a:t>
                      </a:r>
                      <a:r>
                        <a:rPr lang="en-US" baseline="0" dirty="0" smtClean="0"/>
                        <a:t> 2012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Linux OS and Unix</a:t>
                      </a:r>
                      <a:r>
                        <a:rPr kumimoji="0" lang="en-US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Commands.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Quiz 5</a:t>
                      </a:r>
                      <a:r>
                        <a:rPr kumimoji="0" lang="en-US" b="1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covering “</a:t>
                      </a:r>
                      <a:r>
                        <a:rPr kumimoji="0" lang="en-US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Linux OS and Unix</a:t>
                      </a:r>
                      <a:r>
                        <a:rPr kumimoji="0" lang="en-US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Commands”</a:t>
                      </a:r>
                      <a:endParaRPr kumimoji="0" lang="en-US" b="0" i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Linux and Unix </a:t>
                      </a:r>
                      <a:r>
                        <a:rPr kumimoji="0" lang="en-US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lab.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Weekly Schedule (Contd.) </a:t>
            </a:r>
            <a:endParaRPr lang="en-US" dirty="0"/>
          </a:p>
        </p:txBody>
      </p:sp>
      <p:graphicFrame>
        <p:nvGraphicFramePr>
          <p:cNvPr id="190" name="Table 189"/>
          <p:cNvGraphicFramePr>
            <a:graphicFrameLocks noGrp="1"/>
          </p:cNvGraphicFramePr>
          <p:nvPr/>
        </p:nvGraphicFramePr>
        <p:xfrm>
          <a:off x="304800" y="1676398"/>
          <a:ext cx="8610600" cy="41353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/>
                <a:gridCol w="2133600"/>
                <a:gridCol w="5410200"/>
              </a:tblGrid>
              <a:tr h="376034">
                <a:tc>
                  <a:txBody>
                    <a:bodyPr/>
                    <a:lstStyle/>
                    <a:p>
                      <a:r>
                        <a:rPr lang="en-US" dirty="0" smtClean="0"/>
                        <a:t>Week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Content</a:t>
                      </a:r>
                      <a:endParaRPr lang="en-US" dirty="0"/>
                    </a:p>
                  </a:txBody>
                  <a:tcPr/>
                </a:tc>
              </a:tr>
              <a:tr h="376034">
                <a:tc>
                  <a:txBody>
                    <a:bodyPr/>
                    <a:lstStyle/>
                    <a:p>
                      <a:r>
                        <a:rPr lang="en-US" dirty="0" smtClean="0"/>
                        <a:t>Week 10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November 26, 2012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Chapter 5 – “Application Software”.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Quiz 6</a:t>
                      </a:r>
                      <a:r>
                        <a:rPr kumimoji="0" lang="en-US" b="1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covering “</a:t>
                      </a:r>
                      <a:r>
                        <a:rPr kumimoji="0" lang="en-US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Linux OS and Unix</a:t>
                      </a:r>
                      <a:r>
                        <a:rPr kumimoji="0" lang="en-US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Commands”.</a:t>
                      </a:r>
                      <a:endParaRPr kumimoji="0" lang="en-US" b="0" i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Linux and Unix </a:t>
                      </a:r>
                      <a:r>
                        <a:rPr kumimoji="0" lang="en-US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lab.</a:t>
                      </a:r>
                      <a:endParaRPr lang="en-US" dirty="0"/>
                    </a:p>
                  </a:txBody>
                  <a:tcPr/>
                </a:tc>
              </a:tr>
              <a:tr h="376034">
                <a:tc>
                  <a:txBody>
                    <a:bodyPr/>
                    <a:lstStyle/>
                    <a:p>
                      <a:r>
                        <a:rPr lang="en-US" dirty="0" smtClean="0"/>
                        <a:t>Week 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December 3, 2012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Chapter 8 – Networks.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Quiz 7</a:t>
                      </a:r>
                      <a:r>
                        <a:rPr kumimoji="0" lang="en-US" b="1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covering Chapter 5.</a:t>
                      </a:r>
                      <a:endParaRPr kumimoji="0" lang="en-US" b="0" i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Chapter 2 – Internet and www.</a:t>
                      </a:r>
                      <a:endParaRPr lang="en-US" dirty="0"/>
                    </a:p>
                  </a:txBody>
                  <a:tcPr/>
                </a:tc>
              </a:tr>
              <a:tr h="376034">
                <a:tc>
                  <a:txBody>
                    <a:bodyPr/>
                    <a:lstStyle/>
                    <a:p>
                      <a:r>
                        <a:rPr lang="en-US" dirty="0" smtClean="0"/>
                        <a:t>Week 12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December 10, 2012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Chapter 8 – Networks.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Quiz 8</a:t>
                      </a:r>
                      <a:r>
                        <a:rPr kumimoji="0" lang="en-US" b="1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covering Chapter 8.</a:t>
                      </a:r>
                      <a:endParaRPr lang="fr-FR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Matlab</a:t>
                      </a:r>
                      <a:r>
                        <a:rPr lang="en-US" dirty="0" smtClean="0"/>
                        <a:t> Lab.</a:t>
                      </a:r>
                    </a:p>
                  </a:txBody>
                  <a:tcPr/>
                </a:tc>
              </a:tr>
              <a:tr h="376034">
                <a:tc>
                  <a:txBody>
                    <a:bodyPr/>
                    <a:lstStyle/>
                    <a:p>
                      <a:r>
                        <a:rPr lang="en-US" dirty="0" smtClean="0"/>
                        <a:t>Week 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December 17, 2012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Chapter 2 – Internet and www.</a:t>
                      </a:r>
                      <a:endParaRPr lang="en-US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Quiz 9</a:t>
                      </a:r>
                      <a:r>
                        <a:rPr kumimoji="0" lang="en-US" b="1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covering Chapter 2. </a:t>
                      </a:r>
                      <a:endParaRPr kumimoji="0" lang="en-US" b="0" i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6034">
                <a:tc>
                  <a:txBody>
                    <a:bodyPr/>
                    <a:lstStyle/>
                    <a:p>
                      <a:r>
                        <a:rPr lang="en-US" dirty="0" smtClean="0"/>
                        <a:t>Week 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December 24, 2012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Quiz </a:t>
                      </a:r>
                      <a:r>
                        <a:rPr kumimoji="0" lang="en-US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kumimoji="0" lang="en-US" b="1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covering Chapter </a:t>
                      </a:r>
                      <a:r>
                        <a:rPr kumimoji="0" lang="en-US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 </a:t>
                      </a:r>
                      <a:r>
                        <a:rPr kumimoji="0" lang="en-US" b="0" i="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 Chapter 8.</a:t>
                      </a:r>
                      <a:endParaRPr lang="en-US" dirty="0" smtClean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Outcome – What to Expect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Ready to use computers (for feature classes)</a:t>
            </a:r>
          </a:p>
          <a:p>
            <a:pPr lvl="1"/>
            <a:r>
              <a:rPr lang="en-US" dirty="0" smtClean="0"/>
              <a:t>Office programs</a:t>
            </a:r>
          </a:p>
          <a:p>
            <a:pPr lvl="1"/>
            <a:r>
              <a:rPr lang="en-US" dirty="0" smtClean="0"/>
              <a:t>Unix vs. Windows </a:t>
            </a:r>
          </a:p>
          <a:p>
            <a:pPr lvl="1"/>
            <a:r>
              <a:rPr lang="en-US" dirty="0" smtClean="0"/>
              <a:t>Writing codes</a:t>
            </a:r>
          </a:p>
          <a:p>
            <a:pPr lvl="1"/>
            <a:r>
              <a:rPr lang="en-US" dirty="0" smtClean="0"/>
              <a:t>Algorithms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308</TotalTime>
  <Words>500</Words>
  <Application>Microsoft Office PowerPoint</Application>
  <PresentationFormat>On-screen Show (4:3)</PresentationFormat>
  <Paragraphs>113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Median</vt:lpstr>
      <vt:lpstr>BIL 101E   Introduction to Computers and Information Systems</vt:lpstr>
      <vt:lpstr>Instructor</vt:lpstr>
      <vt:lpstr>Course Overview</vt:lpstr>
      <vt:lpstr>Resources</vt:lpstr>
      <vt:lpstr>Content – What to Learn</vt:lpstr>
      <vt:lpstr>Weekly Schedule</vt:lpstr>
      <vt:lpstr>Weekly Schedule (Contd.) </vt:lpstr>
      <vt:lpstr>Outcome – What to Expect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Altun</dc:creator>
  <cp:lastModifiedBy>Altun</cp:lastModifiedBy>
  <cp:revision>41</cp:revision>
  <dcterms:created xsi:type="dcterms:W3CDTF">2012-09-30T18:40:50Z</dcterms:created>
  <dcterms:modified xsi:type="dcterms:W3CDTF">2012-12-22T16:51:15Z</dcterms:modified>
</cp:coreProperties>
</file>