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7" r:id="rId2"/>
    <p:sldId id="258" r:id="rId3"/>
    <p:sldId id="257" r:id="rId4"/>
    <p:sldId id="259" r:id="rId5"/>
    <p:sldId id="260" r:id="rId6"/>
    <p:sldId id="265" r:id="rId7"/>
    <p:sldId id="266" r:id="rId8"/>
    <p:sldId id="267" r:id="rId9"/>
    <p:sldId id="268" r:id="rId10"/>
    <p:sldId id="269" r:id="rId11"/>
    <p:sldId id="270" r:id="rId12"/>
    <p:sldId id="261" r:id="rId13"/>
    <p:sldId id="262" r:id="rId14"/>
    <p:sldId id="263" r:id="rId15"/>
    <p:sldId id="26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149" autoAdjust="0"/>
  </p:normalViewPr>
  <p:slideViewPr>
    <p:cSldViewPr snapToGrid="0">
      <p:cViewPr varScale="1">
        <p:scale>
          <a:sx n="57" d="100"/>
          <a:sy n="57" d="100"/>
        </p:scale>
        <p:origin x="9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FA7B76-B367-40B4-8FBD-FF7BB18EA108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085872-DB18-489D-820D-9DD36F0EA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527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4B6736-3D8A-4E2A-BE0A-312E959CC528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09593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85872-DB18-489D-820D-9DD36F0EA75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5322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85872-DB18-489D-820D-9DD36F0EA75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44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85872-DB18-489D-820D-9DD36F0EA75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0351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85872-DB18-489D-820D-9DD36F0EA75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771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85872-DB18-489D-820D-9DD36F0EA75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704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85872-DB18-489D-820D-9DD36F0EA75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9859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85872-DB18-489D-820D-9DD36F0EA75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1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85872-DB18-489D-820D-9DD36F0EA75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0227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85872-DB18-489D-820D-9DD36F0EA75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4554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85872-DB18-489D-820D-9DD36F0EA75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9299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baseline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85872-DB18-489D-820D-9DD36F0EA75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8621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baseline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85872-DB18-489D-820D-9DD36F0EA75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290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493B-7E75-40F4-9B0C-A26B160EB8AA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18601-31CD-4BA0-A71D-19C336C9B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50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493B-7E75-40F4-9B0C-A26B160EB8AA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18601-31CD-4BA0-A71D-19C336C9B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222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493B-7E75-40F4-9B0C-A26B160EB8AA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18601-31CD-4BA0-A71D-19C336C9B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297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0">
            <a:extLst>
              <a:ext uri="{FF2B5EF4-FFF2-40B4-BE49-F238E27FC236}">
                <a16:creationId xmlns:a16="http://schemas.microsoft.com/office/drawing/2014/main" xmlns="" id="{32A6BCB9-7B2E-3341-8797-920EFA21D74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6007911"/>
            <a:ext cx="12192000" cy="57400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667" b="1">
                <a:solidFill>
                  <a:srgbClr val="FF0000"/>
                </a:solidFill>
                <a:latin typeface="+mn-lt"/>
              </a:defRPr>
            </a:lvl1pPr>
          </a:lstStyle>
          <a:p>
            <a:pPr lvl="0"/>
            <a:r>
              <a:rPr lang="en-US" noProof="0" dirty="0"/>
              <a:t>Logos are allowed on this page only!</a:t>
            </a:r>
          </a:p>
        </p:txBody>
      </p:sp>
      <p:sp>
        <p:nvSpPr>
          <p:cNvPr id="6" name="Text Placeholder 14">
            <a:extLst>
              <a:ext uri="{FF2B5EF4-FFF2-40B4-BE49-F238E27FC236}">
                <a16:creationId xmlns:a16="http://schemas.microsoft.com/office/drawing/2014/main" xmlns="" id="{DACB258D-658C-9747-B51F-52A433058E2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" y="4242124"/>
            <a:ext cx="12192000" cy="15901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667" b="1" baseline="0">
                <a:latin typeface="+mn-lt"/>
              </a:defRPr>
            </a:lvl1pPr>
          </a:lstStyle>
          <a:p>
            <a:pPr lvl="0"/>
            <a:r>
              <a:rPr lang="en-US" noProof="0" dirty="0"/>
              <a:t>Name(s) and Affiliation(s)</a:t>
            </a:r>
          </a:p>
        </p:txBody>
      </p:sp>
      <p:sp>
        <p:nvSpPr>
          <p:cNvPr id="9" name="Title 16">
            <a:extLst>
              <a:ext uri="{FF2B5EF4-FFF2-40B4-BE49-F238E27FC236}">
                <a16:creationId xmlns:a16="http://schemas.microsoft.com/office/drawing/2014/main" xmlns="" id="{BCA1EF1C-8750-AE43-A041-13BF0019D0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" y="2379312"/>
            <a:ext cx="12191999" cy="1792041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5333" b="1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 dirty="0"/>
              <a:t>Presentation Title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98613168-7A32-8841-92F1-FBDAA70B35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87" y="183323"/>
            <a:ext cx="2751340" cy="171958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1903A66-4ABA-D74A-B01F-E9206C471B2A}"/>
              </a:ext>
            </a:extLst>
          </p:cNvPr>
          <p:cNvSpPr txBox="1"/>
          <p:nvPr/>
        </p:nvSpPr>
        <p:spPr>
          <a:xfrm>
            <a:off x="3078226" y="324971"/>
            <a:ext cx="87922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0" kern="1200" dirty="0">
                <a:solidFill>
                  <a:srgbClr val="87000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en-GB" sz="2400" b="1" i="0" kern="1200" baseline="30000" dirty="0">
                <a:solidFill>
                  <a:srgbClr val="87000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GB" sz="2400" b="1" i="0" kern="1200" dirty="0">
                <a:solidFill>
                  <a:srgbClr val="870001"/>
                </a:solidFill>
                <a:effectLst/>
                <a:latin typeface="+mn-lt"/>
                <a:ea typeface="+mn-ea"/>
                <a:cs typeface="+mn-cs"/>
              </a:rPr>
              <a:t> International Conference on Synthesis, </a:t>
            </a:r>
            <a:r>
              <a:rPr lang="en-GB" sz="2400" b="1" i="0" kern="1200" dirty="0" err="1">
                <a:solidFill>
                  <a:srgbClr val="870001"/>
                </a:solidFill>
                <a:effectLst/>
                <a:latin typeface="+mn-lt"/>
                <a:ea typeface="+mn-ea"/>
                <a:cs typeface="+mn-cs"/>
              </a:rPr>
              <a:t>Modeling</a:t>
            </a:r>
            <a:r>
              <a:rPr lang="en-GB" sz="2400" b="1" i="0" kern="1200" dirty="0">
                <a:solidFill>
                  <a:srgbClr val="870001"/>
                </a:solidFill>
                <a:effectLst/>
                <a:latin typeface="+mn-lt"/>
                <a:ea typeface="+mn-ea"/>
                <a:cs typeface="+mn-cs"/>
              </a:rPr>
              <a:t>, Analysis</a:t>
            </a:r>
            <a:br>
              <a:rPr lang="en-GB" sz="2400" b="1" i="0" kern="1200" dirty="0">
                <a:solidFill>
                  <a:srgbClr val="87000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GB" sz="2400" b="1" i="0" kern="1200" dirty="0">
                <a:solidFill>
                  <a:srgbClr val="870001"/>
                </a:solidFill>
                <a:effectLst/>
                <a:latin typeface="+mn-lt"/>
                <a:ea typeface="+mn-ea"/>
                <a:cs typeface="+mn-cs"/>
              </a:rPr>
              <a:t>and Simulation Methods and Applications to Circuit Design</a:t>
            </a:r>
          </a:p>
          <a:p>
            <a:r>
              <a:rPr lang="en-GB" sz="24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July 2</a:t>
            </a:r>
            <a:r>
              <a:rPr lang="en-GB" sz="2400" b="1" i="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</a:t>
            </a:r>
            <a:r>
              <a:rPr lang="en-GB" sz="24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July 5</a:t>
            </a:r>
            <a:r>
              <a:rPr lang="en-GB" sz="2400" b="1" i="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GB" sz="24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2018</a:t>
            </a:r>
          </a:p>
          <a:p>
            <a:r>
              <a:rPr lang="en-GB" sz="24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Prague, Czech Republic</a:t>
            </a:r>
            <a:endParaRPr lang="en-GB" sz="24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8613168-7A32-8841-92F1-FBDAA70B35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87" y="183323"/>
            <a:ext cx="2751340" cy="171958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1903A66-4ABA-D74A-B01F-E9206C471B2A}"/>
              </a:ext>
            </a:extLst>
          </p:cNvPr>
          <p:cNvSpPr txBox="1"/>
          <p:nvPr userDrawn="1"/>
        </p:nvSpPr>
        <p:spPr>
          <a:xfrm>
            <a:off x="3078226" y="324971"/>
            <a:ext cx="87922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0" kern="1200" dirty="0">
                <a:solidFill>
                  <a:srgbClr val="87000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en-GB" sz="2400" b="1" i="0" kern="1200" baseline="30000" dirty="0">
                <a:solidFill>
                  <a:srgbClr val="87000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GB" sz="2400" b="1" i="0" kern="1200" dirty="0">
                <a:solidFill>
                  <a:srgbClr val="870001"/>
                </a:solidFill>
                <a:effectLst/>
                <a:latin typeface="+mn-lt"/>
                <a:ea typeface="+mn-ea"/>
                <a:cs typeface="+mn-cs"/>
              </a:rPr>
              <a:t> International Conference on Synthesis, </a:t>
            </a:r>
            <a:r>
              <a:rPr lang="en-GB" sz="2400" b="1" i="0" kern="1200" dirty="0" err="1">
                <a:solidFill>
                  <a:srgbClr val="870001"/>
                </a:solidFill>
                <a:effectLst/>
                <a:latin typeface="+mn-lt"/>
                <a:ea typeface="+mn-ea"/>
                <a:cs typeface="+mn-cs"/>
              </a:rPr>
              <a:t>Modeling</a:t>
            </a:r>
            <a:r>
              <a:rPr lang="en-GB" sz="2400" b="1" i="0" kern="1200" dirty="0">
                <a:solidFill>
                  <a:srgbClr val="870001"/>
                </a:solidFill>
                <a:effectLst/>
                <a:latin typeface="+mn-lt"/>
                <a:ea typeface="+mn-ea"/>
                <a:cs typeface="+mn-cs"/>
              </a:rPr>
              <a:t>, Analysis</a:t>
            </a:r>
            <a:br>
              <a:rPr lang="en-GB" sz="2400" b="1" i="0" kern="1200" dirty="0">
                <a:solidFill>
                  <a:srgbClr val="87000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GB" sz="2400" b="1" i="0" kern="1200" dirty="0">
                <a:solidFill>
                  <a:srgbClr val="870001"/>
                </a:solidFill>
                <a:effectLst/>
                <a:latin typeface="+mn-lt"/>
                <a:ea typeface="+mn-ea"/>
                <a:cs typeface="+mn-cs"/>
              </a:rPr>
              <a:t>and Simulation Methods and Applications to Circuit Design</a:t>
            </a:r>
          </a:p>
          <a:p>
            <a:r>
              <a:rPr lang="en-GB" sz="24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July 2</a:t>
            </a:r>
            <a:r>
              <a:rPr lang="en-GB" sz="2400" b="1" i="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</a:t>
            </a:r>
            <a:r>
              <a:rPr lang="en-GB" sz="24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July 5</a:t>
            </a:r>
            <a:r>
              <a:rPr lang="en-GB" sz="2400" b="1" i="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GB" sz="24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2018</a:t>
            </a:r>
          </a:p>
          <a:p>
            <a:r>
              <a:rPr lang="en-GB" sz="24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Prague, Czech Republic</a:t>
            </a:r>
            <a:endParaRPr lang="en-GB" sz="24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7939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493B-7E75-40F4-9B0C-A26B160EB8AA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18601-31CD-4BA0-A71D-19C336C9B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58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493B-7E75-40F4-9B0C-A26B160EB8AA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18601-31CD-4BA0-A71D-19C336C9B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168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493B-7E75-40F4-9B0C-A26B160EB8AA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18601-31CD-4BA0-A71D-19C336C9B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043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493B-7E75-40F4-9B0C-A26B160EB8AA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18601-31CD-4BA0-A71D-19C336C9B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73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493B-7E75-40F4-9B0C-A26B160EB8AA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18601-31CD-4BA0-A71D-19C336C9B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3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493B-7E75-40F4-9B0C-A26B160EB8AA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18601-31CD-4BA0-A71D-19C336C9B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17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493B-7E75-40F4-9B0C-A26B160EB8AA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18601-31CD-4BA0-A71D-19C336C9B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501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493B-7E75-40F4-9B0C-A26B160EB8AA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18601-31CD-4BA0-A71D-19C336C9B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214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7493B-7E75-40F4-9B0C-A26B160EB8AA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18601-31CD-4BA0-A71D-19C336C9B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219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akkan@yildiz.edu.t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nakkan@yildiz.edu.tr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98F2251-5B57-ED4C-BCFD-D2B1490D92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2881" y="4130659"/>
            <a:ext cx="9948672" cy="1590169"/>
          </a:xfrm>
        </p:spPr>
        <p:txBody>
          <a:bodyPr>
            <a:noAutofit/>
          </a:bodyPr>
          <a:lstStyle/>
          <a:p>
            <a:r>
              <a:rPr lang="tr-TR" sz="3200">
                <a:solidFill>
                  <a:schemeClr val="tx1"/>
                </a:solidFill>
              </a:rPr>
              <a:t>Nihat Akkan</a:t>
            </a:r>
            <a:r>
              <a:rPr lang="tr-TR" sz="3200" baseline="30000">
                <a:solidFill>
                  <a:schemeClr val="tx1"/>
                </a:solidFill>
              </a:rPr>
              <a:t>1</a:t>
            </a:r>
            <a:r>
              <a:rPr lang="tr-TR" sz="3200">
                <a:solidFill>
                  <a:schemeClr val="tx1"/>
                </a:solidFill>
              </a:rPr>
              <a:t>, Mustafa Altun</a:t>
            </a:r>
            <a:r>
              <a:rPr lang="tr-TR" sz="3200" baseline="30000">
                <a:solidFill>
                  <a:schemeClr val="tx1"/>
                </a:solidFill>
              </a:rPr>
              <a:t>2</a:t>
            </a:r>
            <a:r>
              <a:rPr lang="tr-TR" sz="3200">
                <a:solidFill>
                  <a:schemeClr val="tx1"/>
                </a:solidFill>
              </a:rPr>
              <a:t> and Herman Sedef</a:t>
            </a:r>
            <a:r>
              <a:rPr lang="tr-TR" sz="3200" baseline="30000">
                <a:solidFill>
                  <a:schemeClr val="tx1"/>
                </a:solidFill>
              </a:rPr>
              <a:t>1</a:t>
            </a:r>
            <a:endParaRPr lang="tr-TR" sz="3200" baseline="30000" dirty="0">
              <a:solidFill>
                <a:schemeClr val="tx1"/>
              </a:solidFill>
            </a:endParaRPr>
          </a:p>
          <a:p>
            <a:r>
              <a:rPr lang="tr-TR" sz="2800">
                <a:solidFill>
                  <a:schemeClr val="tx1"/>
                </a:solidFill>
                <a:hlinkClick r:id="rId3"/>
              </a:rPr>
              <a:t>nakkan@yildiz.</a:t>
            </a:r>
            <a:r>
              <a:rPr lang="tr-TR" sz="2800" dirty="0">
                <a:solidFill>
                  <a:schemeClr val="tx1"/>
                </a:solidFill>
                <a:hlinkClick r:id="rId3"/>
              </a:rPr>
              <a:t>edu</a:t>
            </a:r>
            <a:r>
              <a:rPr lang="tr-TR" sz="2800">
                <a:solidFill>
                  <a:schemeClr val="tx1"/>
                </a:solidFill>
                <a:hlinkClick r:id="rId3"/>
              </a:rPr>
              <a:t>.tr</a:t>
            </a:r>
            <a:endParaRPr lang="tr-TR" sz="2800">
              <a:solidFill>
                <a:schemeClr val="tx1"/>
              </a:solidFill>
            </a:endParaRPr>
          </a:p>
          <a:p>
            <a:r>
              <a:rPr lang="tr-TR" sz="2800" baseline="30000">
                <a:solidFill>
                  <a:schemeClr val="tx1"/>
                </a:solidFill>
              </a:rPr>
              <a:t>1</a:t>
            </a:r>
            <a:r>
              <a:rPr lang="tr-TR" sz="2800">
                <a:solidFill>
                  <a:schemeClr val="tx1"/>
                </a:solidFill>
              </a:rPr>
              <a:t>Yildiz Technical University,</a:t>
            </a:r>
            <a:r>
              <a:rPr lang="tr-TR" sz="2800" baseline="30000">
                <a:solidFill>
                  <a:schemeClr val="tx1"/>
                </a:solidFill>
              </a:rPr>
              <a:t> 2</a:t>
            </a:r>
            <a:r>
              <a:rPr lang="en-US" sz="2800">
                <a:solidFill>
                  <a:schemeClr val="tx1"/>
                </a:solidFill>
              </a:rPr>
              <a:t>Istanbul Technical University</a:t>
            </a:r>
            <a:r>
              <a:rPr lang="tr-TR" sz="2800">
                <a:solidFill>
                  <a:schemeClr val="tx1"/>
                </a:solidFill>
              </a:rPr>
              <a:t> </a:t>
            </a:r>
            <a:r>
              <a:rPr lang="en-US" sz="2800">
                <a:solidFill>
                  <a:schemeClr val="tx1"/>
                </a:solidFill>
              </a:rPr>
              <a:t>Electronics </a:t>
            </a:r>
            <a:r>
              <a:rPr lang="en-US" sz="2800" dirty="0">
                <a:solidFill>
                  <a:schemeClr val="tx1"/>
                </a:solidFill>
              </a:rPr>
              <a:t>and Communication Engineering Department</a:t>
            </a:r>
            <a:endParaRPr lang="tr-TR" sz="2800" dirty="0">
              <a:solidFill>
                <a:schemeClr val="tx1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839C1AB4-F2F2-6B4D-880D-37F7A9BA0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" y="2211140"/>
            <a:ext cx="12191999" cy="1792041"/>
          </a:xfrm>
        </p:spPr>
        <p:txBody>
          <a:bodyPr>
            <a:normAutofit/>
          </a:bodyPr>
          <a:lstStyle/>
          <a:p>
            <a:r>
              <a:rPr lang="tr-TR" sz="4000"/>
              <a:t>Parameter Extraction Method Using Hybrid Artificial Bee Colony Algorithm for an OFET Compact Model</a:t>
            </a:r>
            <a:endParaRPr lang="en-US" sz="4000" dirty="0"/>
          </a:p>
        </p:txBody>
      </p:sp>
      <p:pic>
        <p:nvPicPr>
          <p:cNvPr id="5" name="Resi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3717" y="4130659"/>
            <a:ext cx="2068055" cy="2068055"/>
          </a:xfrm>
          <a:prstGeom prst="rect">
            <a:avLst/>
          </a:prstGeom>
        </p:spPr>
      </p:pic>
      <p:sp>
        <p:nvSpPr>
          <p:cNvPr id="6" name="Dikdörtgen 10"/>
          <p:cNvSpPr/>
          <p:nvPr/>
        </p:nvSpPr>
        <p:spPr>
          <a:xfrm>
            <a:off x="6839368" y="6397870"/>
            <a:ext cx="53526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effectLst/>
              </a:rPr>
              <a:t>Emerging Circuits and Computation (ECC) Group</a:t>
            </a:r>
            <a:r>
              <a:rPr lang="tr-TR" b="1" dirty="0">
                <a:effectLst/>
              </a:rPr>
              <a:t> – ITU </a:t>
            </a:r>
            <a:endParaRPr lang="en-US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23257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2253"/>
          </a:xfrm>
        </p:spPr>
        <p:txBody>
          <a:bodyPr>
            <a:normAutofit/>
          </a:bodyPr>
          <a:lstStyle/>
          <a:p>
            <a:r>
              <a:rPr lang="tr-TR" b="1" u="sng"/>
              <a:t>T1 and T2 Transistor Structures</a:t>
            </a:r>
            <a:endParaRPr lang="en-US" b="1" u="sng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19410"/>
            <a:ext cx="4090108" cy="4351338"/>
          </a:xfr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4649766"/>
            <a:ext cx="6690585" cy="1371600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5181600" y="1919410"/>
            <a:ext cx="669058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/>
              <a:t>T1 is taken from literature (Klauk,2007) and T2 is fabricated in our laboratory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/>
              <a:t>T1 has Bottom Gate Top Contact (BGTC) structure</a:t>
            </a:r>
          </a:p>
          <a:p>
            <a:endParaRPr lang="tr-TR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/>
              <a:t>T2 has Bottom Gate Bottom Contact (BGBC) structure.</a:t>
            </a:r>
          </a:p>
          <a:p>
            <a:endParaRPr lang="tr-TR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/>
              <a:t>Both transistors have pentacene OSC. </a:t>
            </a:r>
            <a:endParaRPr lang="en-US"/>
          </a:p>
        </p:txBody>
      </p:sp>
      <p:sp>
        <p:nvSpPr>
          <p:cNvPr id="7" name="Metin kutusu 6"/>
          <p:cNvSpPr txBox="1"/>
          <p:nvPr/>
        </p:nvSpPr>
        <p:spPr>
          <a:xfrm>
            <a:off x="838200" y="6270748"/>
            <a:ext cx="110339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H. Klauk, U. Zschieschang, M. Halik, “Low-Voltage Organic Thin-Film</a:t>
            </a:r>
            <a:r>
              <a:rPr lang="tr-TR" sz="1200"/>
              <a:t> </a:t>
            </a:r>
            <a:r>
              <a:rPr lang="en-US" sz="1200"/>
              <a:t>Transistors with Large Transconductance,” Journal of Applied Physics,</a:t>
            </a:r>
            <a:r>
              <a:rPr lang="tr-TR" sz="1200"/>
              <a:t> </a:t>
            </a:r>
            <a:r>
              <a:rPr lang="pt-BR" sz="1200"/>
              <a:t>102(7), 074514, 2007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152146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/>
              <a:t>Extracted Model Parameters</a:t>
            </a:r>
            <a:endParaRPr lang="en-US" b="1" u="sng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xmlns="" id="{B6BB01A0-7B56-4285-AFF1-D0C433A0C6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33662"/>
            <a:ext cx="9052560" cy="4383751"/>
          </a:xfrm>
        </p:spPr>
      </p:pic>
    </p:spTree>
    <p:extLst>
      <p:ext uri="{BB962C8B-B14F-4D97-AF65-F5344CB8AC3E}">
        <p14:creationId xmlns:p14="http://schemas.microsoft.com/office/powerpoint/2010/main" val="436410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/>
              <a:t>Simulation Results – T1</a:t>
            </a:r>
            <a:endParaRPr lang="en-US" b="1" u="sng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02208" y="1773936"/>
            <a:ext cx="10515600" cy="4160519"/>
          </a:xfrm>
        </p:spPr>
        <p:txBody>
          <a:bodyPr/>
          <a:lstStyle/>
          <a:p>
            <a:r>
              <a:rPr lang="tr-TR"/>
              <a:t>Transfer and Output Characteristics of T1.</a:t>
            </a:r>
            <a:endParaRPr lang="en-US"/>
          </a:p>
        </p:txBody>
      </p:sp>
      <p:pic>
        <p:nvPicPr>
          <p:cNvPr id="3074" name="Picture 2" descr="Fig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902" y="2531936"/>
            <a:ext cx="594665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Fig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352" y="2531936"/>
            <a:ext cx="5495544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4753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/>
              <a:t>Simulation Results – T2</a:t>
            </a:r>
            <a:endParaRPr lang="en-US" b="1" u="sng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1352" y="1782128"/>
            <a:ext cx="10515600" cy="4351338"/>
          </a:xfrm>
        </p:spPr>
        <p:txBody>
          <a:bodyPr/>
          <a:lstStyle/>
          <a:p>
            <a:r>
              <a:rPr lang="tr-TR"/>
              <a:t>Transfer and Output Characteristics of T2</a:t>
            </a:r>
            <a:endParaRPr lang="en-US"/>
          </a:p>
        </p:txBody>
      </p:sp>
      <p:pic>
        <p:nvPicPr>
          <p:cNvPr id="2050" name="Picture 2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9" t="1704" r="7162"/>
          <a:stretch>
            <a:fillRect/>
          </a:stretch>
        </p:blipFill>
        <p:spPr bwMode="auto">
          <a:xfrm>
            <a:off x="833121" y="2459736"/>
            <a:ext cx="5476239" cy="4181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360" y="2368296"/>
            <a:ext cx="5480303" cy="4272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8328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/>
              <a:t>Conclusion</a:t>
            </a:r>
            <a:endParaRPr lang="en-US" b="1" u="sng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40642"/>
          </a:xfrm>
        </p:spPr>
        <p:txBody>
          <a:bodyPr>
            <a:normAutofit lnSpcReduction="10000"/>
          </a:bodyPr>
          <a:lstStyle/>
          <a:p>
            <a:r>
              <a:rPr lang="tr-TR" dirty="0"/>
              <a:t>GA </a:t>
            </a:r>
            <a:r>
              <a:rPr lang="tr-TR" dirty="0" err="1"/>
              <a:t>and</a:t>
            </a:r>
            <a:r>
              <a:rPr lang="tr-TR" dirty="0"/>
              <a:t> h-ABC </a:t>
            </a:r>
            <a:r>
              <a:rPr lang="tr-TR" dirty="0" err="1"/>
              <a:t>algorithm</a:t>
            </a:r>
            <a:r>
              <a:rPr lang="tr-TR" dirty="0"/>
              <a:t> </a:t>
            </a:r>
            <a:r>
              <a:rPr lang="tr-TR" dirty="0" err="1"/>
              <a:t>based</a:t>
            </a:r>
            <a:r>
              <a:rPr lang="tr-TR" dirty="0"/>
              <a:t> </a:t>
            </a:r>
            <a:r>
              <a:rPr lang="tr-TR" dirty="0" err="1"/>
              <a:t>approaches</a:t>
            </a:r>
            <a:r>
              <a:rPr lang="tr-TR" dirty="0"/>
              <a:t> fit </a:t>
            </a:r>
            <a:r>
              <a:rPr lang="tr-TR" dirty="0" err="1"/>
              <a:t>very</a:t>
            </a:r>
            <a:r>
              <a:rPr lang="tr-TR" dirty="0"/>
              <a:t> </a:t>
            </a:r>
            <a:r>
              <a:rPr lang="tr-TR" dirty="0" err="1"/>
              <a:t>well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T1.</a:t>
            </a:r>
          </a:p>
          <a:p>
            <a:r>
              <a:rPr lang="tr-TR" dirty="0"/>
              <a:t>h-ABC </a:t>
            </a:r>
            <a:r>
              <a:rPr lang="tr-TR" dirty="0" err="1"/>
              <a:t>based</a:t>
            </a:r>
            <a:r>
              <a:rPr lang="tr-TR" dirty="0"/>
              <a:t> </a:t>
            </a:r>
            <a:r>
              <a:rPr lang="tr-TR" dirty="0" err="1"/>
              <a:t>approach</a:t>
            </a:r>
            <a:r>
              <a:rPr lang="tr-TR" dirty="0"/>
              <a:t> </a:t>
            </a:r>
            <a:r>
              <a:rPr lang="tr-TR" dirty="0" err="1"/>
              <a:t>gives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closest</a:t>
            </a:r>
            <a:r>
              <a:rPr lang="tr-TR" dirty="0"/>
              <a:t> </a:t>
            </a:r>
            <a:r>
              <a:rPr lang="tr-TR" dirty="0" err="1"/>
              <a:t>characteristic</a:t>
            </a:r>
            <a:r>
              <a:rPr lang="tr-TR" dirty="0"/>
              <a:t> </a:t>
            </a:r>
            <a:r>
              <a:rPr lang="tr-TR" dirty="0" err="1"/>
              <a:t>curves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those</a:t>
            </a:r>
            <a:r>
              <a:rPr lang="tr-TR" dirty="0"/>
              <a:t> </a:t>
            </a:r>
            <a:r>
              <a:rPr lang="tr-TR" dirty="0" err="1"/>
              <a:t>achieved</a:t>
            </a:r>
            <a:r>
              <a:rPr lang="tr-TR" dirty="0"/>
              <a:t> </a:t>
            </a:r>
            <a:r>
              <a:rPr lang="tr-TR" dirty="0" err="1"/>
              <a:t>experimentally</a:t>
            </a:r>
            <a:r>
              <a:rPr lang="tr-TR" dirty="0"/>
              <a:t>.</a:t>
            </a:r>
          </a:p>
          <a:p>
            <a:r>
              <a:rPr lang="tr-TR" dirty="0" err="1"/>
              <a:t>Simulated</a:t>
            </a:r>
            <a:r>
              <a:rPr lang="tr-TR" dirty="0"/>
              <a:t> model of T2 has </a:t>
            </a:r>
            <a:r>
              <a:rPr lang="tr-TR" dirty="0" err="1"/>
              <a:t>less</a:t>
            </a:r>
            <a:r>
              <a:rPr lang="tr-TR" dirty="0"/>
              <a:t> </a:t>
            </a:r>
            <a:r>
              <a:rPr lang="tr-TR" dirty="0" err="1"/>
              <a:t>accuracy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one</a:t>
            </a:r>
            <a:r>
              <a:rPr lang="tr-TR" dirty="0"/>
              <a:t> of T1.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think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it is </a:t>
            </a:r>
            <a:r>
              <a:rPr lang="tr-TR" dirty="0" err="1"/>
              <a:t>due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lack</a:t>
            </a:r>
            <a:r>
              <a:rPr lang="tr-TR" dirty="0"/>
              <a:t> of </a:t>
            </a:r>
            <a:r>
              <a:rPr lang="tr-TR" dirty="0" err="1"/>
              <a:t>measured</a:t>
            </a:r>
            <a:r>
              <a:rPr lang="tr-TR" dirty="0"/>
              <a:t> data.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proposed</a:t>
            </a:r>
            <a:r>
              <a:rPr lang="tr-TR" dirty="0"/>
              <a:t> </a:t>
            </a:r>
            <a:r>
              <a:rPr lang="tr-TR" dirty="0" err="1"/>
              <a:t>algorithm</a:t>
            </a:r>
            <a:r>
              <a:rPr lang="tr-TR" dirty="0"/>
              <a:t> is </a:t>
            </a:r>
            <a:r>
              <a:rPr lang="tr-TR" dirty="0" err="1"/>
              <a:t>easy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implement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performance</a:t>
            </a:r>
            <a:r>
              <a:rPr lang="tr-TR" dirty="0"/>
              <a:t> is </a:t>
            </a:r>
            <a:r>
              <a:rPr lang="tr-TR" dirty="0" err="1"/>
              <a:t>satisfactory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minimum </a:t>
            </a:r>
            <a:r>
              <a:rPr lang="tr-TR" dirty="0" err="1"/>
              <a:t>error</a:t>
            </a:r>
            <a:r>
              <a:rPr lang="tr-TR" dirty="0"/>
              <a:t> of %0.26 </a:t>
            </a:r>
            <a:r>
              <a:rPr lang="tr-TR" dirty="0" err="1"/>
              <a:t>for</a:t>
            </a:r>
            <a:r>
              <a:rPr lang="tr-TR" dirty="0"/>
              <a:t> T1 </a:t>
            </a:r>
            <a:r>
              <a:rPr lang="tr-TR" dirty="0" err="1"/>
              <a:t>and</a:t>
            </a:r>
            <a:r>
              <a:rPr lang="tr-TR" dirty="0"/>
              <a:t> %1.86 </a:t>
            </a:r>
            <a:r>
              <a:rPr lang="tr-TR" dirty="0" err="1"/>
              <a:t>for</a:t>
            </a:r>
            <a:r>
              <a:rPr lang="tr-TR" dirty="0"/>
              <a:t> T2</a:t>
            </a:r>
            <a:r>
              <a:rPr lang="tr-TR" dirty="0" smtClean="0"/>
              <a:t>.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692400" y="5130800"/>
            <a:ext cx="60960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n-US" dirty="0"/>
              <a:t>This project is funded by TUBITAK (The Scientific and</a:t>
            </a:r>
            <a:r>
              <a:rPr lang="tr-TR" dirty="0"/>
              <a:t> </a:t>
            </a:r>
            <a:r>
              <a:rPr lang="en-US" dirty="0"/>
              <a:t>Technological Research Council of Turkey)</a:t>
            </a:r>
            <a:r>
              <a:rPr lang="tr-TR" dirty="0"/>
              <a:t> 1001 Project</a:t>
            </a:r>
            <a:r>
              <a:rPr lang="en-US" dirty="0"/>
              <a:t> </a:t>
            </a:r>
            <a:r>
              <a:rPr lang="tr-TR" dirty="0"/>
              <a:t># </a:t>
            </a:r>
            <a:r>
              <a:rPr lang="tr-TR" dirty="0" smtClean="0"/>
              <a:t>116E250.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0729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/>
              <a:t>THANKS</a:t>
            </a:r>
            <a:endParaRPr lang="en-US" b="1" u="sng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>
              <a:hlinkClick r:id="rId3"/>
            </a:endParaRPr>
          </a:p>
          <a:p>
            <a:pPr marL="0" indent="0">
              <a:buNone/>
            </a:pPr>
            <a:endParaRPr lang="tr-TR">
              <a:hlinkClick r:id="rId3"/>
            </a:endParaRPr>
          </a:p>
          <a:p>
            <a:pPr marL="0" indent="0">
              <a:buNone/>
            </a:pPr>
            <a:r>
              <a:rPr lang="tr-TR">
                <a:hlinkClick r:id="rId3"/>
              </a:rPr>
              <a:t>nakkan@yildiz.edu.tr</a:t>
            </a:r>
            <a:endParaRPr lang="tr-TR"/>
          </a:p>
          <a:p>
            <a:pPr marL="0" indent="0">
              <a:buNone/>
            </a:pPr>
            <a:r>
              <a:rPr lang="tr-TR"/>
              <a:t>Yildiz Technical University</a:t>
            </a:r>
          </a:p>
          <a:p>
            <a:pPr marL="0" indent="0">
              <a:buNone/>
            </a:pPr>
            <a:endParaRPr lang="tr-TR"/>
          </a:p>
          <a:p>
            <a:pPr marL="0" indent="0">
              <a:buNone/>
            </a:pPr>
            <a:r>
              <a:rPr lang="tr-TR"/>
              <a:t>Istanbul Technical University</a:t>
            </a:r>
          </a:p>
          <a:p>
            <a:pPr marL="0" indent="0">
              <a:buNone/>
            </a:pPr>
            <a:r>
              <a:rPr lang="en-US"/>
              <a:t>Emerging Circuits and Computation (ECC) Group</a:t>
            </a:r>
            <a:r>
              <a:rPr lang="tr-TR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632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/>
              <a:t>Outline</a:t>
            </a:r>
            <a:r>
              <a:rPr lang="tr-TR"/>
              <a:t>	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/>
              <a:t>Introduction</a:t>
            </a:r>
          </a:p>
          <a:p>
            <a:endParaRPr lang="tr-TR"/>
          </a:p>
          <a:p>
            <a:r>
              <a:rPr lang="tr-TR"/>
              <a:t>Compact Model  ̶  Estrada’s organic TFT Compact Model</a:t>
            </a:r>
          </a:p>
          <a:p>
            <a:pPr marL="914400" lvl="2" indent="0">
              <a:buNone/>
            </a:pPr>
            <a:endParaRPr lang="tr-TR"/>
          </a:p>
          <a:p>
            <a:r>
              <a:rPr lang="tr-TR"/>
              <a:t>Hybrid Artificial Bee Colony Algorithm  ̶  Parameter Extraction</a:t>
            </a:r>
          </a:p>
          <a:p>
            <a:endParaRPr lang="tr-TR"/>
          </a:p>
          <a:p>
            <a:r>
              <a:rPr lang="tr-TR"/>
              <a:t>Results</a:t>
            </a:r>
          </a:p>
          <a:p>
            <a:endParaRPr lang="tr-TR"/>
          </a:p>
          <a:p>
            <a:r>
              <a:rPr lang="tr-TR"/>
              <a:t>Conclusion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79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/>
              <a:t>Organic Field Effect Transistors (OFETs)</a:t>
            </a:r>
            <a:endParaRPr lang="en-US" b="1" u="sng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/>
              <a:t>Analogous to its inorganic counterpart in basic design and function</a:t>
            </a:r>
          </a:p>
          <a:p>
            <a:r>
              <a:rPr lang="tr-TR"/>
              <a:t>A three terminal device –  Source, Drain and Gate.</a:t>
            </a:r>
          </a:p>
          <a:p>
            <a:pPr marL="0" indent="0">
              <a:buNone/>
            </a:pPr>
            <a:r>
              <a:rPr lang="tr-TR"/>
              <a:t>   </a:t>
            </a:r>
            <a:r>
              <a:rPr lang="tr-TR" u="sng"/>
              <a:t>Advantages:</a:t>
            </a:r>
          </a:p>
          <a:p>
            <a:pPr lvl="1"/>
            <a:r>
              <a:rPr lang="tr-TR"/>
              <a:t>Lightweight</a:t>
            </a:r>
            <a:r>
              <a:rPr lang="tr-TR" dirty="0"/>
              <a:t>, </a:t>
            </a:r>
            <a:r>
              <a:rPr lang="tr-TR" err="1"/>
              <a:t>flexible</a:t>
            </a:r>
            <a:r>
              <a:rPr lang="tr-TR"/>
              <a:t> structure – compatible with plastic substrates</a:t>
            </a:r>
            <a:endParaRPr lang="tr-TR" dirty="0"/>
          </a:p>
          <a:p>
            <a:pPr lvl="1"/>
            <a:r>
              <a:rPr lang="tr-TR"/>
              <a:t>Cost effective</a:t>
            </a:r>
          </a:p>
          <a:p>
            <a:pPr lvl="1"/>
            <a:r>
              <a:rPr lang="tr-TR"/>
              <a:t>Large area fabrication</a:t>
            </a:r>
          </a:p>
          <a:p>
            <a:pPr marL="0" indent="0">
              <a:buNone/>
            </a:pPr>
            <a:r>
              <a:rPr lang="tr-TR"/>
              <a:t>  </a:t>
            </a:r>
            <a:r>
              <a:rPr lang="tr-TR" u="sng"/>
              <a:t>Disadvantages:</a:t>
            </a:r>
          </a:p>
          <a:p>
            <a:pPr lvl="1"/>
            <a:r>
              <a:rPr lang="tr-TR"/>
              <a:t>Conductive polymers have high resistance</a:t>
            </a:r>
          </a:p>
          <a:p>
            <a:pPr lvl="1"/>
            <a:r>
              <a:rPr lang="tr-TR"/>
              <a:t>Lower mobility</a:t>
            </a:r>
          </a:p>
          <a:p>
            <a:pPr lvl="1"/>
            <a:r>
              <a:rPr lang="tr-TR"/>
              <a:t>Smaller bandwidth</a:t>
            </a:r>
          </a:p>
          <a:p>
            <a:pPr lvl="1"/>
            <a:r>
              <a:rPr lang="tr-TR"/>
              <a:t>Shorter lifetime</a:t>
            </a:r>
          </a:p>
          <a:p>
            <a:endParaRPr lang="tr-TR"/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518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48043"/>
            <a:ext cx="10515600" cy="1325563"/>
          </a:xfrm>
        </p:spPr>
        <p:txBody>
          <a:bodyPr/>
          <a:lstStyle/>
          <a:p>
            <a:r>
              <a:rPr lang="tr-TR" b="1" u="sng"/>
              <a:t>Estrada’s </a:t>
            </a:r>
            <a:r>
              <a:rPr lang="tr-TR" b="1" u="sng" dirty="0"/>
              <a:t>OTFT Compact Model </a:t>
            </a:r>
            <a:r>
              <a:rPr lang="tr-TR" dirty="0"/>
              <a:t>	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5360" y="1751075"/>
            <a:ext cx="10515600" cy="4832605"/>
          </a:xfrm>
        </p:spPr>
        <p:txBody>
          <a:bodyPr/>
          <a:lstStyle/>
          <a:p>
            <a:r>
              <a:rPr lang="tr-TR" dirty="0" err="1"/>
              <a:t>Current</a:t>
            </a:r>
            <a:r>
              <a:rPr lang="tr-TR" dirty="0"/>
              <a:t> Model: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u="sng" dirty="0" err="1"/>
              <a:t>Mobility</a:t>
            </a:r>
            <a:r>
              <a:rPr lang="tr-TR" u="sng" dirty="0"/>
              <a:t> Model</a:t>
            </a:r>
            <a:r>
              <a:rPr lang="tr-TR"/>
              <a:t>:                                                         </a:t>
            </a:r>
            <a:r>
              <a:rPr lang="tr-TR" u="sng"/>
              <a:t>Saturation </a:t>
            </a:r>
            <a:r>
              <a:rPr lang="tr-TR" u="sng" dirty="0"/>
              <a:t>Model</a:t>
            </a:r>
            <a:r>
              <a:rPr lang="tr-TR" dirty="0"/>
              <a:t>:</a:t>
            </a:r>
          </a:p>
          <a:p>
            <a:pPr marL="0" indent="0">
              <a:buNone/>
            </a:pPr>
            <a:r>
              <a:rPr lang="tr-TR" dirty="0"/>
              <a:t>    </a:t>
            </a:r>
          </a:p>
          <a:p>
            <a:pPr marL="0" indent="0">
              <a:buNone/>
            </a:pPr>
            <a:r>
              <a:rPr lang="tr-TR" dirty="0"/>
              <a:t>                                                                                        </a:t>
            </a:r>
            <a:r>
              <a:rPr lang="tr-TR" i="1" dirty="0"/>
              <a:t>V</a:t>
            </a:r>
            <a:r>
              <a:rPr lang="tr-TR" i="1" baseline="-25000" dirty="0"/>
              <a:t>DSAT</a:t>
            </a:r>
            <a:r>
              <a:rPr lang="tr-TR" i="1" dirty="0"/>
              <a:t> = α</a:t>
            </a:r>
            <a:r>
              <a:rPr lang="tr-TR" i="1" baseline="-25000" dirty="0"/>
              <a:t>s</a:t>
            </a:r>
            <a:r>
              <a:rPr lang="tr-TR" i="1" dirty="0"/>
              <a:t>(V</a:t>
            </a:r>
            <a:r>
              <a:rPr lang="tr-TR" i="1" baseline="-25000" dirty="0"/>
              <a:t>GS</a:t>
            </a:r>
            <a:r>
              <a:rPr lang="tr-TR" i="1" dirty="0"/>
              <a:t>–V</a:t>
            </a:r>
            <a:r>
              <a:rPr lang="tr-TR" i="1" baseline="-25000" dirty="0"/>
              <a:t>T</a:t>
            </a:r>
            <a:r>
              <a:rPr lang="tr-TR" i="1" dirty="0"/>
              <a:t>)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-18288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Nesne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2000813"/>
              </p:ext>
            </p:extLst>
          </p:nvPr>
        </p:nvGraphicFramePr>
        <p:xfrm>
          <a:off x="1161287" y="2313432"/>
          <a:ext cx="6462806" cy="16824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3" r:id="rId4" imgW="3136900" imgH="889000" progId="Equation.3">
                  <p:embed/>
                </p:oleObj>
              </mc:Choice>
              <mc:Fallback>
                <p:oleObj r:id="rId4" imgW="3136900" imgH="8890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1287" y="2313432"/>
                        <a:ext cx="6462806" cy="16824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37160" y="10833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Nesne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1748735"/>
              </p:ext>
            </p:extLst>
          </p:nvPr>
        </p:nvGraphicFramePr>
        <p:xfrm>
          <a:off x="1161287" y="5076344"/>
          <a:ext cx="4516057" cy="986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4" r:id="rId6" imgW="2590800" imgH="508000" progId="Equation.3">
                  <p:embed/>
                </p:oleObj>
              </mc:Choice>
              <mc:Fallback>
                <p:oleObj r:id="rId6" imgW="2590800" imgH="508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1287" y="5076344"/>
                        <a:ext cx="4516057" cy="9861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Metin kutusu 9"/>
              <p:cNvSpPr txBox="1"/>
              <p:nvPr/>
            </p:nvSpPr>
            <p:spPr>
              <a:xfrm>
                <a:off x="7982713" y="1871626"/>
                <a:ext cx="3611879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u="sng" dirty="0"/>
                  <a:t>Fitting </a:t>
                </a:r>
                <a:r>
                  <a:rPr lang="tr-TR" b="1" u="sng" dirty="0" err="1"/>
                  <a:t>parameters</a:t>
                </a:r>
                <a:endParaRPr lang="tr-TR" b="1" u="sng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tr-TR" b="0" i="1" smtClean="0">
                        <a:latin typeface="Cambria Math" panose="02040503050406030204" pitchFamily="18" charset="0"/>
                      </a:rPr>
                      <m:t> : </m:t>
                    </m:r>
                    <m:r>
                      <m:rPr>
                        <m:sty m:val="p"/>
                      </m:rPr>
                      <a:rPr lang="tr-TR" b="0" i="1" smtClean="0">
                        <a:latin typeface="Cambria Math" panose="02040503050406030204" pitchFamily="18" charset="0"/>
                      </a:rPr>
                      <m:t>s</m:t>
                    </m:r>
                  </m:oMath>
                </a14:m>
                <a:r>
                  <a:rPr lang="tr-TR" dirty="0" err="1"/>
                  <a:t>aturation</a:t>
                </a:r>
                <a:r>
                  <a:rPr lang="tr-TR" dirty="0"/>
                  <a:t> </a:t>
                </a:r>
                <a:r>
                  <a:rPr lang="tr-TR" dirty="0" err="1"/>
                  <a:t>voltage</a:t>
                </a:r>
                <a:r>
                  <a:rPr lang="tr-TR" dirty="0"/>
                  <a:t> </a:t>
                </a:r>
                <a:r>
                  <a:rPr lang="tr-TR" dirty="0" err="1"/>
                  <a:t>dependence</a:t>
                </a:r>
                <a:endParaRPr lang="tr-TR" dirty="0"/>
              </a:p>
              <a:p>
                <a:r>
                  <a:rPr lang="tr-TR" dirty="0"/>
                  <a:t>m : </a:t>
                </a:r>
                <a:r>
                  <a:rPr lang="tr-TR" dirty="0" err="1"/>
                  <a:t>knee</a:t>
                </a:r>
                <a:r>
                  <a:rPr lang="tr-TR" dirty="0"/>
                  <a:t> </a:t>
                </a:r>
                <a:r>
                  <a:rPr lang="tr-TR" dirty="0" err="1"/>
                  <a:t>region</a:t>
                </a:r>
                <a:r>
                  <a:rPr lang="tr-TR" dirty="0"/>
                  <a:t> </a:t>
                </a:r>
                <a:r>
                  <a:rPr lang="tr-TR" dirty="0" err="1"/>
                  <a:t>sharpness</a:t>
                </a:r>
                <a:endParaRPr lang="tr-TR" dirty="0"/>
              </a:p>
              <a:p>
                <a:r>
                  <a:rPr lang="el-GR" dirty="0"/>
                  <a:t>λ</a:t>
                </a:r>
                <a:r>
                  <a:rPr lang="tr-TR" dirty="0"/>
                  <a:t> : </a:t>
                </a:r>
                <a:r>
                  <a:rPr lang="tr-TR" dirty="0" err="1"/>
                  <a:t>channel</a:t>
                </a:r>
                <a:r>
                  <a:rPr lang="tr-TR" dirty="0"/>
                  <a:t> </a:t>
                </a:r>
                <a:r>
                  <a:rPr lang="tr-TR" dirty="0" err="1"/>
                  <a:t>length</a:t>
                </a:r>
                <a:r>
                  <a:rPr lang="tr-TR" dirty="0"/>
                  <a:t> </a:t>
                </a:r>
                <a:r>
                  <a:rPr lang="tr-TR" dirty="0" err="1"/>
                  <a:t>modulation</a:t>
                </a:r>
                <a:endParaRPr lang="tr-TR" dirty="0"/>
              </a:p>
              <a:p>
                <a:r>
                  <a:rPr lang="tr-TR"/>
                  <a:t>V</a:t>
                </a:r>
                <a:r>
                  <a:rPr lang="tr-TR" baseline="-25000"/>
                  <a:t>AA</a:t>
                </a:r>
                <a:r>
                  <a:rPr lang="tr-TR"/>
                  <a:t> </a:t>
                </a:r>
                <a:r>
                  <a:rPr lang="tr-TR" dirty="0"/>
                  <a:t>: </a:t>
                </a:r>
                <a:r>
                  <a:rPr lang="tr-TR" dirty="0" err="1"/>
                  <a:t>mobility</a:t>
                </a:r>
                <a:r>
                  <a:rPr lang="tr-TR" dirty="0"/>
                  <a:t> </a:t>
                </a:r>
                <a:r>
                  <a:rPr lang="tr-TR" dirty="0" err="1"/>
                  <a:t>fitting</a:t>
                </a:r>
                <a:r>
                  <a:rPr lang="tr-TR" dirty="0"/>
                  <a:t> </a:t>
                </a:r>
                <a:r>
                  <a:rPr lang="tr-TR" dirty="0" err="1"/>
                  <a:t>factor</a:t>
                </a:r>
                <a:endParaRPr lang="tr-TR" baseline="-250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: </a:t>
                </a:r>
                <a:r>
                  <a:rPr lang="tr-TR" dirty="0" err="1"/>
                  <a:t>mobility</a:t>
                </a:r>
                <a:r>
                  <a:rPr lang="tr-TR" dirty="0"/>
                  <a:t> </a:t>
                </a:r>
                <a:r>
                  <a:rPr lang="tr-TR" dirty="0" err="1"/>
                  <a:t>degradation</a:t>
                </a:r>
                <a:endParaRPr lang="tr-TR" dirty="0"/>
              </a:p>
              <a:p>
                <a:r>
                  <a:rPr lang="tr-TR" dirty="0"/>
                  <a:t>V</a:t>
                </a:r>
                <a:r>
                  <a:rPr lang="tr-TR" baseline="-25000" dirty="0"/>
                  <a:t>T </a:t>
                </a:r>
                <a:r>
                  <a:rPr lang="tr-TR" dirty="0"/>
                  <a:t>: </a:t>
                </a:r>
                <a:r>
                  <a:rPr lang="tr-TR"/>
                  <a:t>threshold voltage</a:t>
                </a:r>
              </a:p>
              <a:p>
                <a:r>
                  <a:rPr lang="tr-TR"/>
                  <a:t>R : the sum of source and drain res.</a:t>
                </a:r>
                <a:endParaRPr lang="tr-TR" dirty="0"/>
              </a:p>
            </p:txBody>
          </p:sp>
        </mc:Choice>
        <mc:Fallback xmlns="">
          <p:sp>
            <p:nvSpPr>
              <p:cNvPr id="10" name="Metin kutusu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2713" y="1871626"/>
                <a:ext cx="3611879" cy="2308324"/>
              </a:xfrm>
              <a:prstGeom prst="rect">
                <a:avLst/>
              </a:prstGeom>
              <a:blipFill>
                <a:blip r:embed="rId8"/>
                <a:stretch>
                  <a:fillRect l="-1520" t="-1319" r="-676" b="-31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Yuvarlatılmış Dikdörtgen 10"/>
          <p:cNvSpPr/>
          <p:nvPr/>
        </p:nvSpPr>
        <p:spPr>
          <a:xfrm>
            <a:off x="7810020" y="1673605"/>
            <a:ext cx="3784572" cy="257014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Metin kutusu 7"/>
          <p:cNvSpPr txBox="1"/>
          <p:nvPr/>
        </p:nvSpPr>
        <p:spPr>
          <a:xfrm>
            <a:off x="838200" y="6283569"/>
            <a:ext cx="10756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/>
              <a:t>M. Estrada, A. Cerdeira, J. Puigdollers, L. Reséndiz, J. Pallares, L. F.</a:t>
            </a:r>
            <a:r>
              <a:rPr lang="tr-TR" sz="1200"/>
              <a:t> </a:t>
            </a:r>
            <a:r>
              <a:rPr lang="en-US" sz="1200"/>
              <a:t>Marsal, C. Voz, B. Iñiguez, “Accurate modeling and parameter</a:t>
            </a:r>
            <a:r>
              <a:rPr lang="tr-TR" sz="1200"/>
              <a:t> </a:t>
            </a:r>
            <a:r>
              <a:rPr lang="en-US" sz="1200"/>
              <a:t>extraction method for organic TFTs,” </a:t>
            </a:r>
            <a:r>
              <a:rPr lang="tr-TR" sz="1200"/>
              <a:t>  </a:t>
            </a:r>
            <a:r>
              <a:rPr lang="en-US" sz="1200"/>
              <a:t>Solid</a:t>
            </a:r>
            <a:r>
              <a:rPr lang="tr-TR" sz="1200"/>
              <a:t>  </a:t>
            </a:r>
            <a:r>
              <a:rPr lang="en-US" sz="1200"/>
              <a:t>State Electronics, vol. 49,</a:t>
            </a:r>
            <a:r>
              <a:rPr lang="tr-TR" sz="1200"/>
              <a:t> </a:t>
            </a:r>
            <a:r>
              <a:rPr lang="en-US" sz="1200"/>
              <a:t>no. 6, pp. 1009-1016, 2005</a:t>
            </a:r>
          </a:p>
        </p:txBody>
      </p:sp>
    </p:spTree>
    <p:extLst>
      <p:ext uri="{BB962C8B-B14F-4D97-AF65-F5344CB8AC3E}">
        <p14:creationId xmlns:p14="http://schemas.microsoft.com/office/powerpoint/2010/main" val="619953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6592" y="300038"/>
            <a:ext cx="10515600" cy="1325563"/>
          </a:xfrm>
        </p:spPr>
        <p:txBody>
          <a:bodyPr/>
          <a:lstStyle/>
          <a:p>
            <a:r>
              <a:rPr lang="tr-TR" b="1" u="sng"/>
              <a:t>Hybrid Artificial Bee Colony (h-ABC) Algorithm</a:t>
            </a:r>
            <a:endParaRPr lang="en-US" b="1" u="sng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29640" y="1820862"/>
            <a:ext cx="10515600" cy="4351338"/>
          </a:xfrm>
        </p:spPr>
        <p:txBody>
          <a:bodyPr/>
          <a:lstStyle/>
          <a:p>
            <a:endParaRPr lang="tr-TR"/>
          </a:p>
          <a:p>
            <a:endParaRPr lang="tr-TR"/>
          </a:p>
          <a:p>
            <a:endParaRPr lang="tr-TR"/>
          </a:p>
          <a:p>
            <a:endParaRPr lang="tr-TR"/>
          </a:p>
          <a:p>
            <a:endParaRPr lang="tr-TR"/>
          </a:p>
          <a:p>
            <a:endParaRPr lang="tr-TR"/>
          </a:p>
          <a:p>
            <a:endParaRPr lang="tr-TR"/>
          </a:p>
          <a:p>
            <a:pPr marL="0" indent="0">
              <a:buNone/>
            </a:pPr>
            <a:r>
              <a:rPr lang="tr-TR" sz="2400"/>
              <a:t>Fig. The Flowchart of h-ABC algorithm</a:t>
            </a:r>
            <a:endParaRPr lang="en-US" sz="2400"/>
          </a:p>
        </p:txBody>
      </p:sp>
      <p:pic>
        <p:nvPicPr>
          <p:cNvPr id="2050" name="Picture 2" descr="ABC Flowch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808" y="1690688"/>
            <a:ext cx="4326552" cy="3244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Metin kutusu 3"/>
              <p:cNvSpPr txBox="1"/>
              <p:nvPr/>
            </p:nvSpPr>
            <p:spPr>
              <a:xfrm>
                <a:off x="6483096" y="1820862"/>
                <a:ext cx="4764024" cy="34739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u="sng"/>
                  <a:t>Initialization Step:</a:t>
                </a:r>
              </a:p>
              <a:p>
                <a:endParaRPr lang="tr-TR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/>
                  <a:t>The food sources are produced randomly within the range of the boundaries of the parameters.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      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𝑚𝑖𝑛</m:t>
                        </m:r>
                      </m:sup>
                    </m:sSubSup>
                  </m:oMath>
                </a14:m>
                <a:r>
                  <a:rPr lang="tr-TR"/>
                  <a:t>+rand(0,1)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tr-T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𝑗𝑚𝑎𝑥</m:t>
                            </m:r>
                          </m:sub>
                        </m:s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𝑗𝑚𝑖𝑛</m:t>
                            </m:r>
                          </m:sub>
                        </m:sSub>
                      </m:e>
                    </m:d>
                  </m:oMath>
                </a14:m>
                <a:endParaRPr lang="tr-TR"/>
              </a:p>
              <a:p>
                <a:endParaRPr lang="tr-TR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/>
                  <a:t>The fitness of the food sources will be avaluated.</a:t>
                </a:r>
              </a:p>
              <a:p>
                <a:endParaRPr lang="tr-TR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/>
                  <a:t>Define a counter and initialize it as  0</a:t>
                </a:r>
                <a:endParaRPr lang="en-US"/>
              </a:p>
            </p:txBody>
          </p:sp>
        </mc:Choice>
        <mc:Fallback xmlns=""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3096" y="1820862"/>
                <a:ext cx="4764024" cy="3473900"/>
              </a:xfrm>
              <a:prstGeom prst="rect">
                <a:avLst/>
              </a:prstGeom>
              <a:blipFill rotWithShape="0">
                <a:blip r:embed="rId4"/>
                <a:stretch>
                  <a:fillRect l="-1152" t="-1053" b="-1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620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6592" y="300038"/>
            <a:ext cx="10515600" cy="1325563"/>
          </a:xfrm>
        </p:spPr>
        <p:txBody>
          <a:bodyPr/>
          <a:lstStyle/>
          <a:p>
            <a:r>
              <a:rPr lang="tr-TR" b="1" u="sng"/>
              <a:t>Hybrid Artificial Bee Colony (h-ABC) Algorithm</a:t>
            </a:r>
            <a:endParaRPr lang="en-US" b="1" u="sng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29640" y="1820862"/>
            <a:ext cx="10515600" cy="4351338"/>
          </a:xfrm>
        </p:spPr>
        <p:txBody>
          <a:bodyPr/>
          <a:lstStyle/>
          <a:p>
            <a:endParaRPr lang="tr-TR"/>
          </a:p>
          <a:p>
            <a:endParaRPr lang="tr-TR"/>
          </a:p>
          <a:p>
            <a:endParaRPr lang="tr-TR"/>
          </a:p>
          <a:p>
            <a:endParaRPr lang="tr-TR"/>
          </a:p>
          <a:p>
            <a:endParaRPr lang="tr-TR"/>
          </a:p>
          <a:p>
            <a:endParaRPr lang="tr-TR"/>
          </a:p>
          <a:p>
            <a:endParaRPr lang="tr-TR"/>
          </a:p>
          <a:p>
            <a:pPr marL="0" indent="0">
              <a:buNone/>
            </a:pPr>
            <a:r>
              <a:rPr lang="tr-TR" sz="2400"/>
              <a:t>Fig. The Flowchart of h-ABC algorithm</a:t>
            </a:r>
            <a:endParaRPr lang="en-US" sz="2400"/>
          </a:p>
        </p:txBody>
      </p:sp>
      <p:pic>
        <p:nvPicPr>
          <p:cNvPr id="2050" name="Picture 2" descr="ABC Flowch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808" y="1690688"/>
            <a:ext cx="4326552" cy="3244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Metin kutusu 3"/>
              <p:cNvSpPr txBox="1"/>
              <p:nvPr/>
            </p:nvSpPr>
            <p:spPr>
              <a:xfrm>
                <a:off x="6483096" y="1820862"/>
                <a:ext cx="4764024" cy="4566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u="sng" dirty="0" err="1"/>
                  <a:t>Employed</a:t>
                </a:r>
                <a:r>
                  <a:rPr lang="tr-TR" u="sng" dirty="0"/>
                  <a:t> </a:t>
                </a:r>
                <a:r>
                  <a:rPr lang="tr-TR" u="sng" dirty="0" err="1"/>
                  <a:t>Bees</a:t>
                </a:r>
                <a:r>
                  <a:rPr lang="tr-TR" u="sng" dirty="0"/>
                  <a:t>’ Step:</a:t>
                </a:r>
              </a:p>
              <a:p>
                <a:endParaRPr lang="tr-TR" dirty="0"/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tr-TR" dirty="0" err="1"/>
                  <a:t>Each</a:t>
                </a:r>
                <a:r>
                  <a:rPr lang="tr-TR" dirty="0"/>
                  <a:t> </a:t>
                </a:r>
                <a:r>
                  <a:rPr lang="tr-TR" dirty="0" err="1"/>
                  <a:t>employed</a:t>
                </a:r>
                <a:r>
                  <a:rPr lang="tr-TR" dirty="0"/>
                  <a:t> </a:t>
                </a:r>
                <a:r>
                  <a:rPr lang="tr-TR" dirty="0" err="1"/>
                  <a:t>bee</a:t>
                </a:r>
                <a:r>
                  <a:rPr lang="tr-TR" dirty="0"/>
                  <a:t> is sent </a:t>
                </a:r>
                <a:r>
                  <a:rPr lang="tr-TR" dirty="0" err="1"/>
                  <a:t>to</a:t>
                </a:r>
                <a:r>
                  <a:rPr lang="tr-TR" dirty="0"/>
                  <a:t> </a:t>
                </a:r>
                <a:r>
                  <a:rPr lang="tr-TR" dirty="0" err="1"/>
                  <a:t>the</a:t>
                </a:r>
                <a:r>
                  <a:rPr lang="tr-TR" dirty="0"/>
                  <a:t> </a:t>
                </a:r>
                <a:r>
                  <a:rPr lang="tr-TR" dirty="0" err="1"/>
                  <a:t>food</a:t>
                </a:r>
                <a:r>
                  <a:rPr lang="tr-TR" dirty="0"/>
                  <a:t> </a:t>
                </a:r>
                <a:r>
                  <a:rPr lang="tr-TR" dirty="0" err="1"/>
                  <a:t>source</a:t>
                </a:r>
                <a:r>
                  <a:rPr lang="tr-TR" dirty="0"/>
                  <a:t> </a:t>
                </a:r>
                <a:r>
                  <a:rPr lang="tr-TR" dirty="0" err="1"/>
                  <a:t>and</a:t>
                </a:r>
                <a:r>
                  <a:rPr lang="tr-TR" dirty="0"/>
                  <a:t> </a:t>
                </a:r>
                <a:r>
                  <a:rPr lang="tr-TR" dirty="0" err="1"/>
                  <a:t>produces</a:t>
                </a:r>
                <a:r>
                  <a:rPr lang="tr-TR" dirty="0"/>
                  <a:t> a </a:t>
                </a:r>
                <a:r>
                  <a:rPr lang="tr-TR" dirty="0" err="1"/>
                  <a:t>neighbouring</a:t>
                </a:r>
                <a:r>
                  <a:rPr lang="tr-TR" dirty="0"/>
                  <a:t> </a:t>
                </a:r>
                <a:r>
                  <a:rPr lang="tr-TR" dirty="0" err="1"/>
                  <a:t>food</a:t>
                </a:r>
                <a:r>
                  <a:rPr lang="tr-TR" dirty="0"/>
                  <a:t> </a:t>
                </a:r>
                <a:r>
                  <a:rPr lang="tr-TR" dirty="0" err="1"/>
                  <a:t>source</a:t>
                </a:r>
                <a:r>
                  <a:rPr lang="tr-TR" dirty="0"/>
                  <a:t> </a:t>
                </a:r>
                <a:r>
                  <a:rPr lang="tr-TR" dirty="0" err="1"/>
                  <a:t>by</a:t>
                </a:r>
                <a:r>
                  <a:rPr lang="tr-TR" dirty="0"/>
                  <a:t> </a:t>
                </a:r>
                <a:r>
                  <a:rPr lang="tr-TR" dirty="0" err="1"/>
                  <a:t>this</a:t>
                </a:r>
                <a:r>
                  <a:rPr lang="tr-TR" dirty="0"/>
                  <a:t> </a:t>
                </a:r>
                <a:r>
                  <a:rPr lang="tr-TR" dirty="0" err="1"/>
                  <a:t>equation</a:t>
                </a:r>
                <a:r>
                  <a:rPr lang="tr-TR" dirty="0"/>
                  <a:t>.</a:t>
                </a:r>
              </a:p>
              <a:p>
                <a:r>
                  <a:rPr lang="tr-TR" dirty="0"/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tr-TR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d>
                      <m:dPr>
                        <m:ctrlP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tr-T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tr-T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tr-T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tr-T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tr-T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tr-T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tr-T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tr-T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endParaRPr lang="tr-TR" dirty="0"/>
              </a:p>
              <a:p>
                <a:endParaRPr lang="tr-TR" dirty="0"/>
              </a:p>
              <a:p>
                <a:r>
                  <a:rPr lang="tr-TR" dirty="0">
                    <a:ea typeface="Cambria Math" panose="02040503050406030204" pitchFamily="18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: </a:t>
                </a:r>
                <a:r>
                  <a:rPr lang="tr-TR" dirty="0" err="1"/>
                  <a:t>uniformly</a:t>
                </a:r>
                <a:r>
                  <a:rPr lang="tr-TR" dirty="0"/>
                  <a:t> </a:t>
                </a:r>
                <a:r>
                  <a:rPr lang="tr-TR" dirty="0" err="1"/>
                  <a:t>distributed</a:t>
                </a:r>
                <a:r>
                  <a:rPr lang="tr-TR" dirty="0"/>
                  <a:t> </a:t>
                </a:r>
                <a:r>
                  <a:rPr lang="tr-TR" dirty="0" err="1"/>
                  <a:t>between</a:t>
                </a:r>
                <a:r>
                  <a:rPr lang="tr-TR" dirty="0"/>
                  <a:t> -1 </a:t>
                </a:r>
                <a:r>
                  <a:rPr lang="tr-TR" dirty="0" err="1"/>
                  <a:t>and</a:t>
                </a:r>
                <a:r>
                  <a:rPr lang="tr-TR" dirty="0"/>
                  <a:t> 1</a:t>
                </a:r>
              </a:p>
              <a:p>
                <a:endParaRPr lang="tr-TR" dirty="0"/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tr-TR" dirty="0"/>
                  <a:t>New </a:t>
                </a:r>
                <a:r>
                  <a:rPr lang="tr-TR" dirty="0" err="1"/>
                  <a:t>food</a:t>
                </a:r>
                <a:r>
                  <a:rPr lang="tr-TR" dirty="0"/>
                  <a:t> </a:t>
                </a:r>
                <a:r>
                  <a:rPr lang="tr-TR" dirty="0" err="1"/>
                  <a:t>source</a:t>
                </a:r>
                <a:r>
                  <a:rPr lang="tr-TR" dirty="0"/>
                  <a:t> is </a:t>
                </a:r>
                <a:r>
                  <a:rPr lang="tr-TR" dirty="0" err="1"/>
                  <a:t>evaluated</a:t>
                </a:r>
                <a:r>
                  <a:rPr lang="tr-TR" dirty="0"/>
                  <a:t> </a:t>
                </a:r>
              </a:p>
              <a:p>
                <a:endParaRPr lang="tr-TR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tr-TR" dirty="0" err="1"/>
                  <a:t>Apply</a:t>
                </a:r>
                <a:r>
                  <a:rPr lang="tr-TR" dirty="0"/>
                  <a:t> </a:t>
                </a:r>
                <a:r>
                  <a:rPr lang="tr-TR" dirty="0" err="1"/>
                  <a:t>greedy</a:t>
                </a:r>
                <a:r>
                  <a:rPr lang="tr-TR" dirty="0"/>
                  <a:t> </a:t>
                </a:r>
                <a:r>
                  <a:rPr lang="tr-TR" dirty="0" err="1"/>
                  <a:t>selection</a:t>
                </a:r>
                <a:endParaRPr lang="tr-TR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tr-TR" dirty="0" err="1"/>
                  <a:t>Keep</a:t>
                </a:r>
                <a:r>
                  <a:rPr lang="tr-TR" dirty="0"/>
                  <a:t> </a:t>
                </a:r>
                <a:r>
                  <a:rPr lang="tr-TR" dirty="0" err="1"/>
                  <a:t>the</a:t>
                </a:r>
                <a:r>
                  <a:rPr lang="tr-TR" dirty="0"/>
                  <a:t> </a:t>
                </a:r>
                <a:r>
                  <a:rPr lang="tr-TR" dirty="0" err="1"/>
                  <a:t>better</a:t>
                </a:r>
                <a:r>
                  <a:rPr lang="tr-TR" dirty="0"/>
                  <a:t> </a:t>
                </a:r>
                <a:r>
                  <a:rPr lang="tr-TR" dirty="0" err="1"/>
                  <a:t>food</a:t>
                </a:r>
                <a:r>
                  <a:rPr lang="tr-TR" dirty="0"/>
                  <a:t> </a:t>
                </a:r>
                <a:r>
                  <a:rPr lang="tr-TR" dirty="0" err="1"/>
                  <a:t>source</a:t>
                </a:r>
                <a:endParaRPr lang="tr-TR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tr-TR" dirty="0" err="1"/>
                  <a:t>Any</a:t>
                </a:r>
                <a:r>
                  <a:rPr lang="tr-TR" dirty="0"/>
                  <a:t> </a:t>
                </a:r>
                <a:r>
                  <a:rPr lang="tr-TR" dirty="0" err="1"/>
                  <a:t>improvement</a:t>
                </a:r>
                <a:r>
                  <a:rPr lang="tr-TR" dirty="0"/>
                  <a:t>? </a:t>
                </a:r>
              </a:p>
              <a:p>
                <a:pPr lvl="1"/>
                <a:r>
                  <a:rPr lang="tr-TR" dirty="0"/>
                  <a:t>                                 YES   :   </a:t>
                </a:r>
                <a:r>
                  <a:rPr lang="tr-TR" dirty="0" err="1"/>
                  <a:t>reset</a:t>
                </a:r>
                <a:r>
                  <a:rPr lang="tr-TR" dirty="0"/>
                  <a:t> </a:t>
                </a:r>
                <a:r>
                  <a:rPr lang="tr-TR" dirty="0" err="1"/>
                  <a:t>counter</a:t>
                </a:r>
                <a:r>
                  <a:rPr lang="tr-TR" dirty="0"/>
                  <a:t> </a:t>
                </a:r>
                <a:r>
                  <a:rPr lang="tr-TR" dirty="0" err="1"/>
                  <a:t>to</a:t>
                </a:r>
                <a:r>
                  <a:rPr lang="tr-TR" dirty="0"/>
                  <a:t> 0</a:t>
                </a:r>
              </a:p>
              <a:p>
                <a:pPr lvl="1"/>
                <a:r>
                  <a:rPr lang="tr-TR" dirty="0"/>
                  <a:t>                                 NO    :   </a:t>
                </a:r>
                <a:r>
                  <a:rPr lang="tr-TR" dirty="0" err="1"/>
                  <a:t>increment</a:t>
                </a:r>
                <a:r>
                  <a:rPr lang="tr-TR" dirty="0"/>
                  <a:t> it </a:t>
                </a:r>
                <a:r>
                  <a:rPr lang="tr-TR" dirty="0" err="1"/>
                  <a:t>by</a:t>
                </a:r>
                <a:r>
                  <a:rPr lang="tr-TR" dirty="0"/>
                  <a:t> 1</a:t>
                </a:r>
              </a:p>
            </p:txBody>
          </p:sp>
        </mc:Choice>
        <mc:Fallback xmlns=""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3096" y="1820862"/>
                <a:ext cx="4764024" cy="4566378"/>
              </a:xfrm>
              <a:prstGeom prst="rect">
                <a:avLst/>
              </a:prstGeom>
              <a:blipFill rotWithShape="0">
                <a:blip r:embed="rId4"/>
                <a:stretch>
                  <a:fillRect l="-1152" t="-801" r="-384" b="-12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5569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6592" y="300038"/>
            <a:ext cx="10515600" cy="1325563"/>
          </a:xfrm>
        </p:spPr>
        <p:txBody>
          <a:bodyPr/>
          <a:lstStyle/>
          <a:p>
            <a:r>
              <a:rPr lang="tr-TR" b="1" u="sng"/>
              <a:t>Hybrid Artificial Bee Colony (h-ABC) Algorithm</a:t>
            </a:r>
            <a:endParaRPr lang="en-US" b="1" u="sng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29640" y="1820862"/>
            <a:ext cx="10515600" cy="4351338"/>
          </a:xfrm>
        </p:spPr>
        <p:txBody>
          <a:bodyPr/>
          <a:lstStyle/>
          <a:p>
            <a:endParaRPr lang="tr-TR"/>
          </a:p>
          <a:p>
            <a:endParaRPr lang="tr-TR"/>
          </a:p>
          <a:p>
            <a:endParaRPr lang="tr-TR"/>
          </a:p>
          <a:p>
            <a:endParaRPr lang="tr-TR"/>
          </a:p>
          <a:p>
            <a:endParaRPr lang="tr-TR"/>
          </a:p>
          <a:p>
            <a:endParaRPr lang="tr-TR"/>
          </a:p>
          <a:p>
            <a:endParaRPr lang="tr-TR"/>
          </a:p>
          <a:p>
            <a:pPr marL="0" indent="0">
              <a:buNone/>
            </a:pPr>
            <a:r>
              <a:rPr lang="tr-TR" sz="2400"/>
              <a:t>Fig. The Flowchart of h-ABC algorithm</a:t>
            </a:r>
            <a:endParaRPr lang="en-US" sz="2400"/>
          </a:p>
        </p:txBody>
      </p:sp>
      <p:pic>
        <p:nvPicPr>
          <p:cNvPr id="2050" name="Picture 2" descr="ABC Flowch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808" y="1690688"/>
            <a:ext cx="4326552" cy="3244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Metin kutusu 3"/>
              <p:cNvSpPr txBox="1"/>
              <p:nvPr/>
            </p:nvSpPr>
            <p:spPr>
              <a:xfrm>
                <a:off x="6483096" y="1820862"/>
                <a:ext cx="4764024" cy="43706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u="sng"/>
                  <a:t>Onlooker Bees’ Step:</a:t>
                </a:r>
              </a:p>
              <a:p>
                <a:endParaRPr lang="tr-TR"/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tr-TR"/>
                  <a:t>Choose a food source to exploit depending on a probability related to its nectar amount.</a:t>
                </a:r>
              </a:p>
              <a:p>
                <a:endParaRPr lang="tr-TR"/>
              </a:p>
              <a:p>
                <a:pPr lvl="2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𝑓𝑖𝑡𝑛𝑒𝑠𝑠</m:t>
                              </m:r>
                            </m:e>
                            <m:sub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nary>
                            <m:naryPr>
                              <m:chr m:val="∑"/>
                              <m:ctrl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𝑆𝑁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𝑓𝑖𝑡𝑛𝑒𝑠𝑠</m:t>
                                  </m:r>
                                </m:e>
                                <m:sub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</m:oMath>
                  </m:oMathPara>
                </a14:m>
                <a:endParaRPr lang="tr-TR" b="0"/>
              </a:p>
              <a:p>
                <a:pPr lvl="2"/>
                <a:endParaRPr lang="tr-TR" b="0"/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tr-TR" b="0"/>
                  <a:t>After that, produced a neighbour food source according to equation below</a:t>
                </a: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endParaRPr lang="tr-TR" b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tr-T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</m:t>
                      </m:r>
                      <m:d>
                        <m:dPr>
                          <m:ctrlPr>
                            <a:rPr lang="tr-T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tr-T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tr-TR" b="0"/>
              </a:p>
              <a:p>
                <a:endParaRPr lang="tr-TR" b="0"/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tr-TR"/>
                  <a:t>Greedy selection is applied on the new and old food sources</a:t>
                </a:r>
                <a:endParaRPr lang="tr-TR" b="0"/>
              </a:p>
            </p:txBody>
          </p:sp>
        </mc:Choice>
        <mc:Fallback xmlns=""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3096" y="1820862"/>
                <a:ext cx="4764024" cy="4370684"/>
              </a:xfrm>
              <a:prstGeom prst="rect">
                <a:avLst/>
              </a:prstGeom>
              <a:blipFill rotWithShape="0">
                <a:blip r:embed="rId4"/>
                <a:stretch>
                  <a:fillRect l="-1152" t="-837" r="-1665" b="-12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3032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6592" y="300038"/>
            <a:ext cx="10515600" cy="1325563"/>
          </a:xfrm>
        </p:spPr>
        <p:txBody>
          <a:bodyPr/>
          <a:lstStyle/>
          <a:p>
            <a:r>
              <a:rPr lang="tr-TR" b="1" u="sng"/>
              <a:t>Hybrid Artificial Bee Colony (h-ABC) Algorithm</a:t>
            </a:r>
            <a:endParaRPr lang="en-US" b="1" u="sng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29640" y="1820862"/>
            <a:ext cx="10515600" cy="4351338"/>
          </a:xfrm>
        </p:spPr>
        <p:txBody>
          <a:bodyPr/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r>
              <a:rPr lang="tr-TR" sz="2400" dirty="0" err="1"/>
              <a:t>Fig</a:t>
            </a:r>
            <a:r>
              <a:rPr lang="tr-TR" sz="2400" dirty="0"/>
              <a:t>.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Flowchart</a:t>
            </a:r>
            <a:r>
              <a:rPr lang="tr-TR" sz="2400" dirty="0"/>
              <a:t> of h-ABC </a:t>
            </a:r>
            <a:r>
              <a:rPr lang="tr-TR" sz="2400" dirty="0" err="1"/>
              <a:t>algorithm</a:t>
            </a:r>
            <a:endParaRPr lang="en-US" sz="2400" dirty="0"/>
          </a:p>
        </p:txBody>
      </p:sp>
      <p:pic>
        <p:nvPicPr>
          <p:cNvPr id="2050" name="Picture 2" descr="ABC Flowch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808" y="1690688"/>
            <a:ext cx="4326552" cy="3244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Metin kutusu 3"/>
              <p:cNvSpPr txBox="1"/>
              <p:nvPr/>
            </p:nvSpPr>
            <p:spPr>
              <a:xfrm>
                <a:off x="6483095" y="1820862"/>
                <a:ext cx="5521335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u="sng" dirty="0"/>
                  <a:t>Crossover Step:</a:t>
                </a:r>
              </a:p>
              <a:p>
                <a:endParaRPr lang="tr-TR" dirty="0"/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tr-TR" dirty="0" err="1"/>
                  <a:t>Arithmetic</a:t>
                </a:r>
                <a:r>
                  <a:rPr lang="tr-TR" dirty="0"/>
                  <a:t> </a:t>
                </a:r>
                <a:r>
                  <a:rPr lang="tr-TR" dirty="0" err="1"/>
                  <a:t>crossover</a:t>
                </a:r>
                <a:r>
                  <a:rPr lang="tr-TR" dirty="0"/>
                  <a:t> </a:t>
                </a:r>
                <a:r>
                  <a:rPr lang="tr-TR" dirty="0" err="1"/>
                  <a:t>method</a:t>
                </a:r>
                <a:r>
                  <a:rPr lang="tr-TR" dirty="0"/>
                  <a:t> is </a:t>
                </a:r>
                <a:r>
                  <a:rPr lang="tr-TR" dirty="0" err="1"/>
                  <a:t>applied</a:t>
                </a:r>
                <a:r>
                  <a:rPr lang="tr-TR" dirty="0"/>
                  <a:t> in </a:t>
                </a:r>
                <a:r>
                  <a:rPr lang="tr-TR" dirty="0" err="1"/>
                  <a:t>this</a:t>
                </a:r>
                <a:r>
                  <a:rPr lang="tr-TR" dirty="0"/>
                  <a:t> </a:t>
                </a:r>
                <a:r>
                  <a:rPr lang="tr-TR" dirty="0" err="1"/>
                  <a:t>paper</a:t>
                </a:r>
                <a:r>
                  <a:rPr lang="tr-TR" dirty="0"/>
                  <a:t>. </a:t>
                </a:r>
                <a:r>
                  <a:rPr lang="tr-TR" dirty="0" err="1"/>
                  <a:t>The</a:t>
                </a:r>
                <a:r>
                  <a:rPr lang="tr-TR" dirty="0"/>
                  <a:t> </a:t>
                </a:r>
                <a:r>
                  <a:rPr lang="tr-TR" dirty="0" err="1"/>
                  <a:t>offspring</a:t>
                </a:r>
                <a:r>
                  <a:rPr lang="tr-TR" dirty="0"/>
                  <a:t> is </a:t>
                </a:r>
                <a:r>
                  <a:rPr lang="tr-TR" dirty="0" err="1"/>
                  <a:t>produced</a:t>
                </a:r>
                <a:r>
                  <a:rPr lang="tr-TR" dirty="0"/>
                  <a:t> </a:t>
                </a:r>
                <a:r>
                  <a:rPr lang="tr-TR" dirty="0" err="1"/>
                  <a:t>according</a:t>
                </a:r>
                <a:r>
                  <a:rPr lang="tr-TR" dirty="0"/>
                  <a:t> </a:t>
                </a:r>
                <a:r>
                  <a:rPr lang="tr-TR" dirty="0" err="1"/>
                  <a:t>to</a:t>
                </a:r>
                <a:r>
                  <a:rPr lang="tr-TR" dirty="0"/>
                  <a:t> </a:t>
                </a:r>
                <a:r>
                  <a:rPr lang="tr-TR" dirty="0" err="1"/>
                  <a:t>equation</a:t>
                </a:r>
                <a:r>
                  <a:rPr lang="tr-TR" dirty="0"/>
                  <a:t> </a:t>
                </a:r>
                <a:r>
                  <a:rPr lang="tr-TR" err="1"/>
                  <a:t>below</a:t>
                </a:r>
                <a:r>
                  <a:rPr lang="tr-TR"/>
                  <a:t>,</a:t>
                </a: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endParaRPr lang="tr-TR"/>
              </a:p>
              <a:p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</a:rPr>
                      <m:t>                  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𝑐h𝑖𝑙𝑑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b="0" i="1" smtClean="0">
                        <a:latin typeface="Cambria Math" panose="02040503050406030204" pitchFamily="18" charset="0"/>
                      </a:rPr>
                      <m:t>α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𝑝𝑎𝑟𝑒𝑛𝑡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</m:oMath>
                </a14:m>
                <a:r>
                  <a:rPr lang="tr-TR" b="0">
                    <a:ea typeface="Cambria Math" panose="02040503050406030204" pitchFamily="18" charset="0"/>
                  </a:rPr>
                  <a:t>(</a:t>
                </a:r>
                <a:r>
                  <a:rPr lang="tr-TR" b="0" dirty="0">
                    <a:ea typeface="Cambria Math" panose="02040503050406030204" pitchFamily="18" charset="0"/>
                  </a:rPr>
                  <a:t>1-</a:t>
                </a:r>
                <a:r>
                  <a:rPr lang="el-GR" b="0" dirty="0">
                    <a:ea typeface="Cambria Math" panose="02040503050406030204" pitchFamily="18" charset="0"/>
                  </a:rPr>
                  <a:t>α</a:t>
                </a:r>
                <a:r>
                  <a:rPr lang="tr-TR" b="0" dirty="0">
                    <a:ea typeface="Cambria Math" panose="020405030504060302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𝑝𝑎𝑟𝑒𝑛𝑡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tr-TR"/>
                          <m:t> </m:t>
                        </m:r>
                      </m:sub>
                    </m:sSub>
                  </m:oMath>
                </a14:m>
                <a:endParaRPr lang="tr-TR" i="1">
                  <a:latin typeface="Cambria Math" panose="02040503050406030204" pitchFamily="18" charset="0"/>
                </a:endParaRPr>
              </a:p>
              <a:p>
                <a:r>
                  <a:rPr lang="tr-TR" b="0"/>
                  <a:t>  </a:t>
                </a:r>
              </a:p>
              <a:p>
                <a:r>
                  <a:rPr lang="tr-TR"/>
                  <a:t>                  </a:t>
                </a:r>
                <a:r>
                  <a:rPr lang="tr-TR" b="0"/>
                  <a:t>where</a:t>
                </a:r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l-GR" b="0" i="1" smtClean="0">
                        <a:latin typeface="Cambria Math" panose="02040503050406030204" pitchFamily="18" charset="0"/>
                      </a:rPr>
                      <m:t>α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𝑖𝑠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𝑟𝑎𝑛𝑑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(0,1)</m:t>
                    </m:r>
                  </m:oMath>
                </a14:m>
                <a:endParaRPr lang="tr-TR" b="0" dirty="0"/>
              </a:p>
              <a:p>
                <a:endParaRPr lang="tr-TR" b="0" dirty="0"/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tr-TR" dirty="0" err="1"/>
                  <a:t>Calculate</a:t>
                </a:r>
                <a:r>
                  <a:rPr lang="tr-TR" dirty="0"/>
                  <a:t> </a:t>
                </a:r>
                <a:r>
                  <a:rPr lang="tr-TR" dirty="0" err="1"/>
                  <a:t>fitness</a:t>
                </a:r>
                <a:r>
                  <a:rPr lang="tr-TR" dirty="0"/>
                  <a:t> of </a:t>
                </a:r>
                <a:r>
                  <a:rPr lang="tr-TR" dirty="0" err="1"/>
                  <a:t>offspring</a:t>
                </a:r>
                <a:endParaRPr lang="tr-TR" dirty="0"/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endParaRPr lang="tr-TR" dirty="0"/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tr-TR" b="0" dirty="0" err="1"/>
                  <a:t>Apply</a:t>
                </a:r>
                <a:r>
                  <a:rPr lang="tr-TR" b="0" dirty="0"/>
                  <a:t> </a:t>
                </a:r>
                <a:r>
                  <a:rPr lang="tr-TR" b="0" dirty="0" err="1"/>
                  <a:t>greedy</a:t>
                </a:r>
                <a:r>
                  <a:rPr lang="tr-TR" b="0" dirty="0"/>
                  <a:t> </a:t>
                </a:r>
                <a:r>
                  <a:rPr lang="tr-TR" b="0" dirty="0" err="1"/>
                  <a:t>selection</a:t>
                </a:r>
                <a:endParaRPr lang="tr-TR" b="0" dirty="0"/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endParaRPr lang="tr-TR" dirty="0"/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tr-TR" b="0" dirty="0" err="1"/>
                  <a:t>Replace</a:t>
                </a:r>
                <a:r>
                  <a:rPr lang="tr-TR" b="0" dirty="0"/>
                  <a:t> </a:t>
                </a:r>
                <a:r>
                  <a:rPr lang="tr-TR" b="0" dirty="0" err="1"/>
                  <a:t>the</a:t>
                </a:r>
                <a:r>
                  <a:rPr lang="tr-TR" b="0" dirty="0"/>
                  <a:t> </a:t>
                </a:r>
                <a:r>
                  <a:rPr lang="tr-TR" b="0" dirty="0" err="1"/>
                  <a:t>selected</a:t>
                </a:r>
                <a:r>
                  <a:rPr lang="tr-TR" b="0" dirty="0"/>
                  <a:t> </a:t>
                </a:r>
                <a:r>
                  <a:rPr lang="tr-TR" b="0" dirty="0" err="1"/>
                  <a:t>food</a:t>
                </a:r>
                <a:r>
                  <a:rPr lang="tr-TR" b="0" dirty="0"/>
                  <a:t> </a:t>
                </a:r>
                <a:r>
                  <a:rPr lang="tr-TR" b="0" dirty="0" err="1"/>
                  <a:t>source</a:t>
                </a:r>
                <a:r>
                  <a:rPr lang="tr-TR" b="0" dirty="0"/>
                  <a:t> </a:t>
                </a:r>
                <a:r>
                  <a:rPr lang="tr-TR" b="0" dirty="0" err="1"/>
                  <a:t>with</a:t>
                </a:r>
                <a:r>
                  <a:rPr lang="tr-TR" b="0" dirty="0"/>
                  <a:t> </a:t>
                </a:r>
                <a:r>
                  <a:rPr lang="tr-TR" b="0" dirty="0" err="1"/>
                  <a:t>offspring</a:t>
                </a:r>
                <a:r>
                  <a:rPr lang="tr-TR" b="0" dirty="0"/>
                  <a:t> </a:t>
                </a:r>
                <a:r>
                  <a:rPr lang="tr-TR" b="0" dirty="0" err="1"/>
                  <a:t>if</a:t>
                </a:r>
                <a:r>
                  <a:rPr lang="tr-TR" b="0" dirty="0"/>
                  <a:t> it has </a:t>
                </a:r>
                <a:r>
                  <a:rPr lang="tr-TR" b="0" dirty="0" err="1"/>
                  <a:t>better</a:t>
                </a:r>
                <a:r>
                  <a:rPr lang="tr-TR" b="0" dirty="0"/>
                  <a:t> </a:t>
                </a:r>
                <a:r>
                  <a:rPr lang="tr-TR" b="0" dirty="0" err="1"/>
                  <a:t>fitness</a:t>
                </a:r>
                <a:endParaRPr lang="tr-TR" b="0" dirty="0"/>
              </a:p>
            </p:txBody>
          </p:sp>
        </mc:Choice>
        <mc:Fallback xmlns=""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3095" y="1820862"/>
                <a:ext cx="5521335" cy="4524315"/>
              </a:xfrm>
              <a:prstGeom prst="rect">
                <a:avLst/>
              </a:prstGeom>
              <a:blipFill rotWithShape="0">
                <a:blip r:embed="rId4"/>
                <a:stretch>
                  <a:fillRect l="-883" t="-809" b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6966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6592" y="300038"/>
            <a:ext cx="10515600" cy="1325563"/>
          </a:xfrm>
        </p:spPr>
        <p:txBody>
          <a:bodyPr/>
          <a:lstStyle/>
          <a:p>
            <a:r>
              <a:rPr lang="tr-TR" b="1" u="sng"/>
              <a:t>Hybrid Artificial Bee Colony (h-ABC) Algorithm</a:t>
            </a:r>
            <a:endParaRPr lang="en-US" b="1" u="sng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29640" y="1820862"/>
            <a:ext cx="10515600" cy="4351338"/>
          </a:xfrm>
        </p:spPr>
        <p:txBody>
          <a:bodyPr/>
          <a:lstStyle/>
          <a:p>
            <a:endParaRPr lang="tr-TR"/>
          </a:p>
          <a:p>
            <a:endParaRPr lang="tr-TR"/>
          </a:p>
          <a:p>
            <a:endParaRPr lang="tr-TR"/>
          </a:p>
          <a:p>
            <a:endParaRPr lang="tr-TR"/>
          </a:p>
          <a:p>
            <a:endParaRPr lang="tr-TR"/>
          </a:p>
          <a:p>
            <a:endParaRPr lang="tr-TR"/>
          </a:p>
          <a:p>
            <a:endParaRPr lang="tr-TR"/>
          </a:p>
          <a:p>
            <a:pPr marL="0" indent="0">
              <a:buNone/>
            </a:pPr>
            <a:r>
              <a:rPr lang="tr-TR" sz="2400"/>
              <a:t>Fig. The Flowchart of h-ABC algorithm</a:t>
            </a:r>
            <a:endParaRPr lang="en-US" sz="2400"/>
          </a:p>
        </p:txBody>
      </p:sp>
      <p:pic>
        <p:nvPicPr>
          <p:cNvPr id="2050" name="Picture 2" descr="ABC Flowch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808" y="1690688"/>
            <a:ext cx="4326552" cy="3244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6483096" y="1820862"/>
            <a:ext cx="476402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/>
              <a:t>Scout Bee’s Step:</a:t>
            </a:r>
          </a:p>
          <a:p>
            <a:endParaRPr lang="tr-TR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/>
              <a:t>If there is no improvement in the food source for a predetermined counter limit,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tr-TR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tr-TR"/>
              <a:t>Abandon food source and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tr-TR"/>
              <a:t>Produce a new one randomly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tr-TR"/>
              <a:t>Reset counter to zero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tr-TR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/>
              <a:t>Check whether the termination condition is met, if the answer is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tr-TR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tr-TR"/>
              <a:t>YES : Terminate the algortihm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tr-TR"/>
              <a:t>No  : Recycle the process</a:t>
            </a:r>
          </a:p>
          <a:p>
            <a:pPr algn="ctr"/>
            <a:endParaRPr lang="tr-TR" b="0"/>
          </a:p>
        </p:txBody>
      </p:sp>
    </p:spTree>
    <p:extLst>
      <p:ext uri="{BB962C8B-B14F-4D97-AF65-F5344CB8AC3E}">
        <p14:creationId xmlns:p14="http://schemas.microsoft.com/office/powerpoint/2010/main" val="86995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8326</TotalTime>
  <Words>662</Words>
  <Application>Microsoft Office PowerPoint</Application>
  <PresentationFormat>Geniş ekran</PresentationFormat>
  <Paragraphs>193</Paragraphs>
  <Slides>15</Slides>
  <Notes>13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Wingdings</vt:lpstr>
      <vt:lpstr>Office Teması</vt:lpstr>
      <vt:lpstr>Equation.3</vt:lpstr>
      <vt:lpstr>Parameter Extraction Method Using Hybrid Artificial Bee Colony Algorithm for an OFET Compact Model</vt:lpstr>
      <vt:lpstr>Outline </vt:lpstr>
      <vt:lpstr>Organic Field Effect Transistors (OFETs)</vt:lpstr>
      <vt:lpstr>Estrada’s OTFT Compact Model  </vt:lpstr>
      <vt:lpstr>Hybrid Artificial Bee Colony (h-ABC) Algorithm</vt:lpstr>
      <vt:lpstr>Hybrid Artificial Bee Colony (h-ABC) Algorithm</vt:lpstr>
      <vt:lpstr>Hybrid Artificial Bee Colony (h-ABC) Algorithm</vt:lpstr>
      <vt:lpstr>Hybrid Artificial Bee Colony (h-ABC) Algorithm</vt:lpstr>
      <vt:lpstr>Hybrid Artificial Bee Colony (h-ABC) Algorithm</vt:lpstr>
      <vt:lpstr>T1 and T2 Transistor Structures</vt:lpstr>
      <vt:lpstr>Extracted Model Parameters</vt:lpstr>
      <vt:lpstr>Simulation Results – T1</vt:lpstr>
      <vt:lpstr>Simulation Results – T2</vt:lpstr>
      <vt:lpstr>Conclusion</vt:lpstr>
      <vt:lpstr>THANKS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SMACD 2018</dc:title>
  <dc:creator>Ealdor</dc:creator>
  <cp:lastModifiedBy>Asuspc</cp:lastModifiedBy>
  <cp:revision>72</cp:revision>
  <dcterms:created xsi:type="dcterms:W3CDTF">2018-06-20T20:36:16Z</dcterms:created>
  <dcterms:modified xsi:type="dcterms:W3CDTF">2018-07-05T10:25:35Z</dcterms:modified>
</cp:coreProperties>
</file>