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85" r:id="rId4"/>
    <p:sldId id="274" r:id="rId5"/>
    <p:sldId id="277" r:id="rId6"/>
    <p:sldId id="288" r:id="rId7"/>
    <p:sldId id="289" r:id="rId8"/>
    <p:sldId id="290" r:id="rId9"/>
    <p:sldId id="284" r:id="rId10"/>
    <p:sldId id="291" r:id="rId11"/>
    <p:sldId id="279" r:id="rId12"/>
    <p:sldId id="281" r:id="rId13"/>
    <p:sldId id="286" r:id="rId14"/>
    <p:sldId id="272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heraldnet.com/business/ibm-pressures-its-rivals-with-quantum-computer-prototyp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eRCygdW--c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W1</a:t>
            </a:r>
            <a:r>
              <a:rPr lang="tr-TR" sz="2400" dirty="0"/>
              <a:t>: </a:t>
            </a:r>
            <a:r>
              <a:rPr lang="en-US" sz="2400" dirty="0"/>
              <a:t>Introduction, </a:t>
            </a:r>
            <a:r>
              <a:rPr lang="tr-TR" sz="2400" dirty="0"/>
              <a:t>4/10/2021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tr-TR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 </a:t>
            </a:r>
            <a:r>
              <a:rPr lang="tr-TR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752600"/>
            <a:ext cx="8534400" cy="1905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7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scaling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700" dirty="0" err="1">
                <a:latin typeface="Arial" pitchFamily="34" charset="0"/>
                <a:cs typeface="Arial" pitchFamily="34" charset="0"/>
              </a:rPr>
              <a:t>stuck</a:t>
            </a:r>
            <a:r>
              <a:rPr lang="tr-TR" sz="2700" dirty="0">
                <a:latin typeface="Arial" pitchFamily="34" charset="0"/>
                <a:cs typeface="Arial" pitchFamily="34" charset="0"/>
              </a:rPr>
              <a:t>!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further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decrease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achieve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mobile ultra-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area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devices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109728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Mobile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artificial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intelligence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109728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Efficient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large-area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electronics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810000"/>
            <a:ext cx="8305800" cy="2819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r>
              <a:rPr lang="tr-TR" sz="24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en-US" sz="2400" b="1" baseline="-25000" dirty="0">
              <a:latin typeface="Times New Roman" pitchFamily="18" charset="0"/>
            </a:endParaRPr>
          </a:p>
        </p:txBody>
      </p:sp>
      <p:pic>
        <p:nvPicPr>
          <p:cNvPr id="1026" name="Picture 2" descr="artificial neural networ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79" y="4184469"/>
            <a:ext cx="2627621" cy="20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905000" y="3962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dirty="0" err="1">
                <a:latin typeface="Arial" pitchFamily="34" charset="0"/>
                <a:cs typeface="Arial" pitchFamily="34" charset="0"/>
              </a:rPr>
              <a:t>Assume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tr-TR" dirty="0">
                <a:latin typeface="Arial" pitchFamily="34" charset="0"/>
                <a:cs typeface="Arial" pitchFamily="34" charset="0"/>
              </a:rPr>
              <a:t> an 8-bit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consumes</a:t>
            </a:r>
            <a:r>
              <a:rPr lang="tr-TR" dirty="0">
                <a:latin typeface="Arial" pitchFamily="34" charset="0"/>
                <a:cs typeface="Arial" pitchFamily="34" charset="0"/>
              </a:rPr>
              <a:t> 1mW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an 32-bit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consumes</a:t>
            </a:r>
            <a:r>
              <a:rPr lang="tr-TR" dirty="0">
                <a:latin typeface="Arial" pitchFamily="34" charset="0"/>
                <a:cs typeface="Arial" pitchFamily="34" charset="0"/>
              </a:rPr>
              <a:t> 1mW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Calculate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total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consumed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dirty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neuron</a:t>
            </a:r>
            <a:r>
              <a:rPr lang="tr-TR" dirty="0">
                <a:latin typeface="Arial" pitchFamily="34" charset="0"/>
                <a:cs typeface="Arial" pitchFamily="34" charset="0"/>
              </a:rPr>
              <a:t> 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perceptron</a:t>
            </a:r>
            <a:r>
              <a:rPr lang="tr-TR" dirty="0">
                <a:latin typeface="Arial" pitchFamily="34" charset="0"/>
                <a:cs typeface="Arial" pitchFamily="34" charset="0"/>
              </a:rPr>
              <a:t>)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dirty="0">
                <a:latin typeface="Arial" pitchFamily="34" charset="0"/>
                <a:cs typeface="Arial" pitchFamily="34" charset="0"/>
              </a:rPr>
              <a:t> 7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input</a:t>
            </a:r>
            <a:r>
              <a:rPr lang="tr-TR" dirty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weights</a:t>
            </a:r>
            <a:r>
              <a:rPr lang="tr-TR" dirty="0">
                <a:latin typeface="Arial" pitchFamily="34" charset="0"/>
                <a:cs typeface="Arial" pitchFamily="34" charset="0"/>
              </a:rPr>
              <a:t>? How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especially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deep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learning</a:t>
            </a:r>
            <a:r>
              <a:rPr lang="tr-TR" dirty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50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Dramatic increase in interest and funding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Top funding agencies (Horizon 2020-$20b, NSF-$7b, NIH- $30b,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Tubitak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$1b …) pour money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nanoengineering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emerging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Leading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universities have research groups 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prestigious conferences on circuit design DAC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ICCAD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DATE,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ISSCC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have increasing number of papers targeting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emerging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technologies.</a:t>
            </a:r>
          </a:p>
          <a:p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7010400" cy="13542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word “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tr-TR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err="1">
                <a:latin typeface="Arial" pitchFamily="34" charset="0"/>
                <a:cs typeface="Arial" pitchFamily="34" charset="0"/>
              </a:rPr>
              <a:t>emerging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to </a:t>
            </a:r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paper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proposal</a:t>
            </a:r>
            <a:r>
              <a:rPr lang="tr-TR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Theoretical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-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Physics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Physics rules – probability based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Quantum mechanics</a:t>
            </a:r>
          </a:p>
          <a:p>
            <a:pPr lvl="2"/>
            <a:r>
              <a:rPr lang="tr-TR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he uncertainty principle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Schrödinger equation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Theory of relativity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Experimental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Materials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Fabrication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Fabrication processes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Self assembly</a:t>
            </a:r>
          </a:p>
          <a:p>
            <a:r>
              <a:rPr lang="en-US" sz="3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Computational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Computing 0s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1s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Achieve logic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memory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operations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Algorithms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design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techniques</a:t>
            </a:r>
            <a:r>
              <a:rPr lang="tr-TR" dirty="0">
                <a:latin typeface="Arial" pitchFamily="34" charset="0"/>
                <a:cs typeface="Arial" pitchFamily="34" charset="0"/>
              </a:rPr>
              <a:t>, CAD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tools</a:t>
            </a:r>
            <a:endParaRPr lang="en-US" dirty="0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914400" y="4419600"/>
            <a:ext cx="25908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rchive.wired.com/news/images/full/nanowires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49"/>
            <a:ext cx="3543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828800" y="1651336"/>
            <a:ext cx="58674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computers</a:t>
            </a:r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tr-TR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152400" y="58674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0000"/>
                </a:solidFill>
                <a:latin typeface="Gill Sans"/>
              </a:rPr>
              <a:t>U</a:t>
            </a:r>
            <a:r>
              <a:rPr lang="en-US" sz="1600" b="1" dirty="0" err="1">
                <a:solidFill>
                  <a:srgbClr val="000000"/>
                </a:solidFill>
                <a:latin typeface="Gill Sans"/>
              </a:rPr>
              <a:t>ltra</a:t>
            </a:r>
            <a:r>
              <a:rPr lang="en-US" sz="1600" b="1" dirty="0">
                <a:solidFill>
                  <a:srgbClr val="000000"/>
                </a:solidFill>
                <a:latin typeface="Gill Sans"/>
              </a:rPr>
              <a:t>-tiny computer from an assembly of nanowires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, Harvard </a:t>
            </a:r>
            <a:r>
              <a:rPr lang="tr-TR" sz="1600" b="1" dirty="0" err="1">
                <a:solidFill>
                  <a:srgbClr val="000000"/>
                </a:solidFill>
                <a:latin typeface="Gill Sans"/>
              </a:rPr>
              <a:t>University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, 2016</a:t>
            </a:r>
            <a:endParaRPr lang="tr-TR" sz="1600" dirty="0"/>
          </a:p>
        </p:txBody>
      </p:sp>
      <p:pic>
        <p:nvPicPr>
          <p:cNvPr id="3" name="Picture 2" descr="Volume 1 Issu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62398"/>
            <a:ext cx="2133600" cy="28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267200" y="5867399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0000"/>
                </a:solidFill>
                <a:latin typeface="Gill Sans"/>
              </a:rPr>
              <a:t>UMASS </a:t>
            </a:r>
            <a:r>
              <a:rPr lang="tr-TR" sz="1600" b="1" dirty="0" err="1">
                <a:solidFill>
                  <a:srgbClr val="000000"/>
                </a:solidFill>
                <a:latin typeface="Gill Sans"/>
              </a:rPr>
              <a:t>Memristor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Gill Sans"/>
              </a:rPr>
              <a:t>Computer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, 2018</a:t>
            </a:r>
            <a:endParaRPr lang="tr-TR" sz="1600" dirty="0"/>
          </a:p>
        </p:txBody>
      </p:sp>
      <p:pic>
        <p:nvPicPr>
          <p:cNvPr id="2052" name="Picture 4" descr="quantum computer ibm ile ilgili görsel sonuc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862397"/>
            <a:ext cx="2247901" cy="28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6633755" y="587828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rgbClr val="000000"/>
                </a:solidFill>
                <a:latin typeface="Gill Sans"/>
              </a:rPr>
              <a:t>IBM, </a:t>
            </a:r>
            <a:r>
              <a:rPr lang="tr-TR" sz="1600" b="1" dirty="0" err="1">
                <a:solidFill>
                  <a:srgbClr val="000000"/>
                </a:solidFill>
                <a:latin typeface="Gill Sans"/>
              </a:rPr>
              <a:t>quantum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Gill Sans"/>
              </a:rPr>
              <a:t>computer</a:t>
            </a:r>
            <a:r>
              <a:rPr lang="tr-TR" sz="1600" b="1" dirty="0">
                <a:solidFill>
                  <a:srgbClr val="000000"/>
                </a:solidFill>
                <a:latin typeface="Gill Sans"/>
              </a:rPr>
              <a:t>, 2017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0028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Feynman, R. P. (1960). There's plenty of room at the bottom.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Engineering and Science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23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(5), 22-36.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tr-TR" dirty="0"/>
          </a:p>
          <a:p>
            <a:endParaRPr lang="tr-TR" sz="3200" dirty="0"/>
          </a:p>
          <a:p>
            <a:pPr>
              <a:buNone/>
            </a:pPr>
            <a:endParaRPr lang="tr-TR" sz="3200" dirty="0"/>
          </a:p>
          <a:p>
            <a:pPr>
              <a:buNone/>
            </a:pPr>
            <a:endParaRPr lang="tr-TR" sz="3200" dirty="0"/>
          </a:p>
          <a:p>
            <a:pPr>
              <a:buNone/>
            </a:pPr>
            <a:endParaRPr lang="tr-TR" sz="3200" dirty="0"/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Iwai, H. I. R. O. S. H. I. (2009). Roadmap for 22nm and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beyond.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Microelectronic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 Engineering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86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(7), 1520-1528.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Conte, T.;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Gargini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P. (2015), On The Foundation Of The New Computing Industry Beyond 2020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IEEE,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International Technology Roadmap for Semiconductors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(ITRS)</a:t>
            </a: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Waldrop, M. M. (2016). More than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oore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Nature, 530(7589), 144-148.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zyvex.com/nanotech/images/feynmanVery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1295400" cy="16306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266700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Richard Feynman Nanotechnology Lecture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1984</a:t>
            </a:r>
          </a:p>
          <a:p>
            <a:endParaRPr lang="en-US" sz="6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  <a:hlinkClick r:id="rId3"/>
              </a:rPr>
              <a:t>http://www.youtube.com/watch?v=4eRCygdW--c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48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research course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Make you think out of the box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Unconventional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Computing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circuit based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icluding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the probability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7010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http://www.ecc.itu.edu.tr/index.php/ELE_523E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Electronics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2667000" y="1600200"/>
            <a:ext cx="13716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4953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 nm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10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-9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10 </a:t>
            </a:r>
            <a:r>
              <a:rPr lang="tr-TR" b="1" dirty="0" err="1">
                <a:latin typeface="Arial" pitchFamily="34" charset="0"/>
                <a:cs typeface="Arial" pitchFamily="34" charset="0"/>
              </a:rPr>
              <a:t>angstroms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Atomic Van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</a:t>
            </a:r>
            <a:r>
              <a:rPr lang="en-US" dirty="0">
                <a:latin typeface="Arial" pitchFamily="34" charset="0"/>
                <a:cs typeface="Arial" pitchFamily="34" charset="0"/>
              </a:rPr>
              <a:t> Waals radius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>
                <a:latin typeface="Arial" pitchFamily="34" charset="0"/>
                <a:cs typeface="Arial" pitchFamily="34" charset="0"/>
              </a:rPr>
              <a:t>: 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0.3 to 3 </a:t>
            </a:r>
            <a:r>
              <a:rPr lang="tr-TR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angstroms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Silicon Van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der</a:t>
            </a:r>
            <a:r>
              <a:rPr lang="en-US" dirty="0">
                <a:latin typeface="Arial" pitchFamily="34" charset="0"/>
                <a:cs typeface="Arial" pitchFamily="34" charset="0"/>
              </a:rPr>
              <a:t> Waals radius: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angstroms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iameter</a:t>
            </a:r>
            <a:r>
              <a:rPr lang="en-US" dirty="0">
                <a:latin typeface="Arial" pitchFamily="34" charset="0"/>
                <a:cs typeface="Arial" pitchFamily="34" charset="0"/>
              </a:rPr>
              <a:t> of </a:t>
            </a:r>
            <a:r>
              <a:rPr lang="tr-TR" dirty="0">
                <a:latin typeface="Arial" pitchFamily="34" charset="0"/>
                <a:cs typeface="Arial" pitchFamily="34" charset="0"/>
              </a:rPr>
              <a:t>DNA </a:t>
            </a:r>
            <a:r>
              <a:rPr lang="en-US" dirty="0">
                <a:latin typeface="Arial" pitchFamily="34" charset="0"/>
                <a:cs typeface="Arial" pitchFamily="34" charset="0"/>
              </a:rPr>
              <a:t>helix: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2nm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  <a:r>
              <a:rPr lang="tr-TR" baseline="30000" dirty="0">
                <a:latin typeface="Arial" pitchFamily="34" charset="0"/>
                <a:cs typeface="Arial" pitchFamily="34" charset="0"/>
              </a:rPr>
              <a:t>,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hickness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 cell membrane: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7.5nm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err="1">
                <a:latin typeface="Arial" pitchFamily="34" charset="0"/>
                <a:cs typeface="Arial" pitchFamily="34" charset="0"/>
              </a:rPr>
              <a:t>Currently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commercially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smallest</a:t>
            </a:r>
            <a:r>
              <a:rPr lang="tr-TR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>
                <a:latin typeface="Arial" pitchFamily="34" charset="0"/>
                <a:cs typeface="Arial" pitchFamily="34" charset="0"/>
              </a:rPr>
              <a:t>: </a:t>
            </a:r>
            <a:r>
              <a:rPr lang="tr-TR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5nm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hickness</a:t>
            </a:r>
            <a:r>
              <a:rPr lang="en-US" dirty="0">
                <a:latin typeface="Arial" pitchFamily="34" charset="0"/>
                <a:cs typeface="Arial" pitchFamily="34" charset="0"/>
              </a:rPr>
              <a:t> of a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human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hair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50um </a:t>
            </a:r>
            <a:r>
              <a:rPr lang="tr-TR" dirty="0">
                <a:latin typeface="Arial" pitchFamily="34" charset="0"/>
                <a:cs typeface="Arial" pitchFamily="34" charset="0"/>
              </a:rPr>
              <a:t>=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50000nm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File:Sphere and 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299" y="2362200"/>
            <a:ext cx="1920901" cy="1905000"/>
          </a:xfrm>
          <a:prstGeom prst="rect">
            <a:avLst/>
          </a:prstGeom>
          <a:noFill/>
        </p:spPr>
      </p:pic>
      <p:pic>
        <p:nvPicPr>
          <p:cNvPr id="10" name="Picture 2" descr="C:\Users\Altun\Desktop\ELE523E\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667000"/>
            <a:ext cx="1323975" cy="3259015"/>
          </a:xfrm>
          <a:prstGeom prst="rect">
            <a:avLst/>
          </a:prstGeom>
          <a:noFill/>
        </p:spPr>
      </p:pic>
      <p:pic>
        <p:nvPicPr>
          <p:cNvPr id="11" name="Picture 2" descr="https://encrypted-tbn2.gstatic.com/images?q=tbn:ANd9GcRrb_97fsQjGF1QVlpaWvVgf64Byo7UHI5Y7blVTABU9XH6PejD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150533" cy="167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91200" y="6290846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Human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hair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114800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Sphere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model of an atom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48600" y="5879068"/>
            <a:ext cx="1082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Arial" pitchFamily="34" charset="0"/>
                <a:cs typeface="Arial" pitchFamily="34" charset="0"/>
              </a:rPr>
              <a:t>DNA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helix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600200"/>
            <a:ext cx="8305800" cy="183807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676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Consider a human hair with a thickness of 50um.  Suppose that the shape of a human hair is cylinder. Consider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dirty="0">
                <a:latin typeface="Arial" pitchFamily="34" charset="0"/>
                <a:cs typeface="Arial" pitchFamily="34" charset="0"/>
              </a:rPr>
              <a:t> transistor with dimensions of </a:t>
            </a:r>
            <a:r>
              <a:rPr lang="tr-TR" dirty="0">
                <a:latin typeface="Arial" pitchFamily="34" charset="0"/>
                <a:cs typeface="Arial" pitchFamily="34" charset="0"/>
              </a:rPr>
              <a:t>L=30</a:t>
            </a:r>
            <a:r>
              <a:rPr lang="en-US" dirty="0">
                <a:latin typeface="Arial" pitchFamily="34" charset="0"/>
                <a:cs typeface="Arial" pitchFamily="34" charset="0"/>
              </a:rPr>
              <a:t>nm, </a:t>
            </a:r>
            <a:r>
              <a:rPr lang="tr-TR" dirty="0">
                <a:latin typeface="Arial" pitchFamily="34" charset="0"/>
                <a:cs typeface="Arial" pitchFamily="34" charset="0"/>
              </a:rPr>
              <a:t>W=30</a:t>
            </a:r>
            <a:r>
              <a:rPr lang="en-US" dirty="0">
                <a:latin typeface="Arial" pitchFamily="34" charset="0"/>
                <a:cs typeface="Arial" pitchFamily="34" charset="0"/>
              </a:rPr>
              <a:t>nm, and </a:t>
            </a:r>
            <a:r>
              <a:rPr lang="tr-TR" dirty="0">
                <a:latin typeface="Arial" pitchFamily="34" charset="0"/>
                <a:cs typeface="Arial" pitchFamily="34" charset="0"/>
              </a:rPr>
              <a:t>H=</a:t>
            </a:r>
            <a:r>
              <a:rPr lang="en-US" dirty="0">
                <a:latin typeface="Arial" pitchFamily="34" charset="0"/>
                <a:cs typeface="Arial" pitchFamily="34" charset="0"/>
              </a:rPr>
              <a:t>10nm. How many transistors can we fit into a 1mm human hair?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895600"/>
            <a:ext cx="3048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200,000,000,000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447800" y="3581400"/>
            <a:ext cx="67818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Practically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here are we now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5174567" y="4419600"/>
            <a:ext cx="3566795" cy="193899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A1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Bionic chip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 in Iphone12 has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"over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8.5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billion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" transistors </a:t>
            </a:r>
            <a:r>
              <a:rPr lang="tr-T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with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 TSMC </a:t>
            </a:r>
            <a:r>
              <a:rPr lang="tr-TR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FinFET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7nm </a:t>
            </a:r>
            <a:r>
              <a:rPr lang="tr-TR" sz="2000" dirty="0"/>
              <a:t> </a:t>
            </a:r>
            <a:r>
              <a:rPr lang="tr-T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technology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that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fit </a:t>
            </a: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in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a die area of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98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square 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millimeters. </a:t>
            </a:r>
            <a:endParaRPr lang="tr-TR" sz="2000" dirty="0"/>
          </a:p>
        </p:txBody>
      </p:sp>
      <p:sp>
        <p:nvSpPr>
          <p:cNvPr id="9" name="Sağ Ok 8"/>
          <p:cNvSpPr/>
          <p:nvPr/>
        </p:nvSpPr>
        <p:spPr>
          <a:xfrm>
            <a:off x="4114800" y="50598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Some iPhone 11 models display a green tint after unlocking | Engadget">
            <a:extLst>
              <a:ext uri="{FF2B5EF4-FFF2-40B4-BE49-F238E27FC236}">
                <a16:creationId xmlns:a16="http://schemas.microsoft.com/office/drawing/2014/main" id="{8F18B13B-A8AC-4A84-B37F-3CCC1823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419600"/>
            <a:ext cx="3440291" cy="19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Electronics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3987084" y="1524000"/>
            <a:ext cx="2590800" cy="78775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514600"/>
            <a:ext cx="5105400" cy="4114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Electrical engineering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VOLTAGE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transmissions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Electrical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machines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Electronics engineering 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VOLTAGE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 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Computers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Integrated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circuits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5782" y="6367046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Electronics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267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Electrical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File:Power 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2590800"/>
            <a:ext cx="2235200" cy="1676400"/>
          </a:xfrm>
          <a:prstGeom prst="rect">
            <a:avLst/>
          </a:prstGeom>
          <a:noFill/>
        </p:spPr>
      </p:pic>
      <p:pic>
        <p:nvPicPr>
          <p:cNvPr id="16" name="Picture 4" descr="File:Silego clock 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048000"/>
            <a:ext cx="8153400" cy="1905000"/>
          </a:xfrm>
        </p:spPr>
        <p:txBody>
          <a:bodyPr>
            <a:normAutofit fontScale="92500"/>
          </a:bodyPr>
          <a:lstStyle/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New future technologies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Disruptive,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completely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new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disrupt an existing market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)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In an exploratory phase, not commercially used</a:t>
            </a:r>
          </a:p>
          <a:p>
            <a:pPr lvl="1"/>
            <a:r>
              <a:rPr lang="tr-TR" sz="2500" dirty="0" err="1">
                <a:latin typeface="Arial" pitchFamily="34" charset="0"/>
                <a:cs typeface="Arial" pitchFamily="34" charset="0"/>
              </a:rPr>
              <a:t>Beyond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devices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114044"/>
            <a:ext cx="2143125" cy="6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03906"/>
            <a:ext cx="1965395" cy="69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37843"/>
            <a:ext cx="2133600" cy="8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62200" y="6096000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itchFamily="34" charset="0"/>
                <a:cs typeface="Arial" pitchFamily="34" charset="0"/>
              </a:rPr>
              <a:t>Nanowire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transistor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6686" y="609599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Spin wave 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7357" y="6095999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Single electron transistor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679138"/>
            <a:ext cx="7391400" cy="12926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exactly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electronics, but emerging and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electronics.</a:t>
            </a:r>
          </a:p>
          <a:p>
            <a:endParaRPr lang="en-US" dirty="0"/>
          </a:p>
        </p:txBody>
      </p:sp>
      <p:pic>
        <p:nvPicPr>
          <p:cNvPr id="11" name="Picture 2" descr="https://upload.wikimedia.org/wikipedia/commons/b/bb/Doublegate_FinF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1372"/>
            <a:ext cx="1508195" cy="9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570692" y="6095998"/>
            <a:ext cx="1553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>
                <a:latin typeface="Arial" pitchFamily="34" charset="0"/>
                <a:cs typeface="Arial" pitchFamily="34" charset="0"/>
              </a:rPr>
              <a:t>FinFET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transistor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495800"/>
            <a:ext cx="81534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>
                <a:latin typeface="Arial" pitchFamily="34" charset="0"/>
                <a:cs typeface="Arial" pitchFamily="34" charset="0"/>
              </a:rPr>
              <a:t>CMOS shrinking problems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Moore’s Law’s anticipated limit, approaching the size of atoms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Short channel affects and leakage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Uncertainty, probabilistic phenomena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Fabrication challenges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2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challenges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nm is seen as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critical point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2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encrypted-tbn1.gstatic.com/images?q=tbn:ANd9GcT9Waj4t1p_NVZxhufvAqA3ihGB-e-F8tDn7SnhhVyzjJfJJ3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0" y="1676400"/>
            <a:ext cx="4045030" cy="1905000"/>
          </a:xfrm>
          <a:prstGeom prst="rect">
            <a:avLst/>
          </a:prstGeom>
          <a:noFill/>
        </p:spPr>
      </p:pic>
      <p:pic>
        <p:nvPicPr>
          <p:cNvPr id="11" name="Picture 4" descr="https://encrypted-tbn2.gstatic.com/images?q=tbn:ANd9GcSTguRZxpOAmZvVYbNMgSc_-ra9KR6_fv3rNdC9muM8emUZGi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362200" cy="192913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81200" y="358140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Non-stinky socks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3581400"/>
            <a:ext cx="2151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Water resistant cloths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962400"/>
            <a:ext cx="5334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07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Moore’s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Moore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see Moore’s law dying here in the next decade or so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confirm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slowdown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pace of advancement,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and a half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probabilistic phenomena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Fabrication challenges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emerge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291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4" y="1905000"/>
            <a:ext cx="2975292" cy="21876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" y="4469970"/>
            <a:ext cx="3018866" cy="223563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r="8314"/>
          <a:stretch/>
        </p:blipFill>
        <p:spPr>
          <a:xfrm>
            <a:off x="3505200" y="1981200"/>
            <a:ext cx="3262635" cy="1868612"/>
          </a:xfrm>
          <a:prstGeom prst="rect">
            <a:avLst/>
          </a:prstGeom>
        </p:spPr>
      </p:pic>
      <p:pic>
        <p:nvPicPr>
          <p:cNvPr id="3074" name="Picture 2" descr="ieee rebooting computing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33899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2258235" y="6611779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*Source: </a:t>
            </a:r>
            <a:r>
              <a:rPr lang="tr-TR" sz="1000" dirty="0" err="1"/>
              <a:t>Computing’s</a:t>
            </a:r>
            <a:r>
              <a:rPr lang="tr-TR" sz="1000" dirty="0"/>
              <a:t> </a:t>
            </a:r>
            <a:r>
              <a:rPr lang="tr-TR" sz="1000" dirty="0" err="1"/>
              <a:t>Energy</a:t>
            </a:r>
            <a:r>
              <a:rPr lang="tr-TR" sz="1000" dirty="0"/>
              <a:t> Problem in ISSCC, http://cpudb.stanford.edu/ 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788331" y="228600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781800" y="1828800"/>
            <a:ext cx="207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806811" y="2743200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88331" y="32004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46039" y="36576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806811" y="4082534"/>
            <a:ext cx="220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858000" y="4546193"/>
            <a:ext cx="2133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en-US" sz="1600" dirty="0"/>
              <a:t> is limited by transistor </a:t>
            </a:r>
            <a:r>
              <a:rPr lang="en-US" sz="1600" dirty="0">
                <a:solidFill>
                  <a:srgbClr val="0000CC"/>
                </a:solidFill>
              </a:rPr>
              <a:t>threshold voltage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</a:t>
            </a:r>
            <a:r>
              <a:rPr lang="en-US" sz="1600" dirty="0"/>
              <a:t> is limited by </a:t>
            </a:r>
            <a:r>
              <a:rPr lang="en-US" sz="1600" dirty="0">
                <a:solidFill>
                  <a:srgbClr val="0000CC"/>
                </a:solidFill>
              </a:rPr>
              <a:t>leakage current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/>
              <a:t> and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/>
              <a:t> is limited by controllability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929596" y="1550127"/>
            <a:ext cx="1101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4927419" y="4100638"/>
            <a:ext cx="10929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739504" y="1543891"/>
            <a:ext cx="1037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1739504" y="4132904"/>
            <a:ext cx="10974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2174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1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tr-TR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 </a:t>
            </a:r>
            <a:r>
              <a:rPr lang="tr-TR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752600"/>
            <a:ext cx="85344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r>
              <a:rPr kumimoji="0" lang="en-US" sz="2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phenomena 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Every physical behavior is probabilistic!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smaller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 more probabilistic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505200"/>
            <a:ext cx="8305800" cy="2819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676471"/>
            <a:ext cx="6629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200" dirty="0">
                <a:latin typeface="Arial" pitchFamily="34" charset="0"/>
                <a:cs typeface="Arial" pitchFamily="34" charset="0"/>
              </a:rPr>
              <a:t>A transistor with 1 electron vs. 10 electrons vs. 100,000 electrons in conduction. When applied a controlling gate voltage of 1V, each electron passes from source to drain with a probability of 0.9. What are the probabilities that the transistor conduct current (at least one electron passes from source to drain)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1402</TotalTime>
  <Words>1045</Words>
  <Application>Microsoft Office PowerPoint</Application>
  <PresentationFormat>Ekran Gösterisi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Gill Sans</vt:lpstr>
      <vt:lpstr>Times New Roman</vt:lpstr>
      <vt:lpstr>Tw Cen MT</vt:lpstr>
      <vt:lpstr>Wingdings</vt:lpstr>
      <vt:lpstr>Wingdings 2</vt:lpstr>
      <vt:lpstr>Median</vt:lpstr>
      <vt:lpstr>    ELE 523E   COMPUTATIONAL NANOELECTRONICS </vt:lpstr>
      <vt:lpstr>What is Nanoelectronics?</vt:lpstr>
      <vt:lpstr>What is Nanoelectronics?</vt:lpstr>
      <vt:lpstr>What is Nanoelectronics?</vt:lpstr>
      <vt:lpstr>What is Nanoelectronics?</vt:lpstr>
      <vt:lpstr>Why Nanoelectronics?</vt:lpstr>
      <vt:lpstr>Moore’s Law</vt:lpstr>
      <vt:lpstr>Critical Limits in Circuit Performance</vt:lpstr>
      <vt:lpstr>Why Emerging Technologies and Computing?</vt:lpstr>
      <vt:lpstr>Why Emerging Technologies and Computing?</vt:lpstr>
      <vt:lpstr>Nanoelectronics Research</vt:lpstr>
      <vt:lpstr>Computational Nanoelectronics</vt:lpstr>
      <vt:lpstr>Computational Nanoelectronics</vt:lpstr>
      <vt:lpstr>Suggested Readings/Videos</vt:lpstr>
      <vt:lpstr>Course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236</cp:revision>
  <dcterms:created xsi:type="dcterms:W3CDTF">2012-09-30T18:40:50Z</dcterms:created>
  <dcterms:modified xsi:type="dcterms:W3CDTF">2021-10-04T05:45:36Z</dcterms:modified>
</cp:coreProperties>
</file>