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handoutMasterIdLst>
    <p:handoutMasterId r:id="rId18"/>
  </p:handoutMasterIdLst>
  <p:sldIdLst>
    <p:sldId id="256" r:id="rId2"/>
    <p:sldId id="262" r:id="rId3"/>
    <p:sldId id="258" r:id="rId4"/>
    <p:sldId id="275" r:id="rId5"/>
    <p:sldId id="281" r:id="rId6"/>
    <p:sldId id="260" r:id="rId7"/>
    <p:sldId id="261" r:id="rId8"/>
    <p:sldId id="276" r:id="rId9"/>
    <p:sldId id="277" r:id="rId10"/>
    <p:sldId id="282" r:id="rId11"/>
    <p:sldId id="283" r:id="rId12"/>
    <p:sldId id="278" r:id="rId13"/>
    <p:sldId id="279" r:id="rId14"/>
    <p:sldId id="280" r:id="rId15"/>
    <p:sldId id="28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87" autoAdjust="0"/>
  </p:normalViewPr>
  <p:slideViewPr>
    <p:cSldViewPr>
      <p:cViewPr varScale="1">
        <p:scale>
          <a:sx n="48" d="100"/>
          <a:sy n="48" d="100"/>
        </p:scale>
        <p:origin x="1800"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22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smtClean="0"/>
              <a:t>24th IEEE International Conference on Electronics, Circuits and Systems (ICECS)</a:t>
            </a: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8A2D6D-969C-4445-A20C-03657E177953}" type="datetimeFigureOut">
              <a:rPr lang="en-US" smtClean="0"/>
              <a:t>12/7/2017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BEF101-822D-4048-ADEA-9F4E06197ACE}" type="slidenum">
              <a:rPr lang="en-US" smtClean="0"/>
              <a:t>‹#›</a:t>
            </a:fld>
            <a:endParaRPr lang="en-US" dirty="0"/>
          </a:p>
        </p:txBody>
      </p:sp>
    </p:spTree>
    <p:extLst>
      <p:ext uri="{BB962C8B-B14F-4D97-AF65-F5344CB8AC3E}">
        <p14:creationId xmlns:p14="http://schemas.microsoft.com/office/powerpoint/2010/main" val="4016788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en-US" dirty="0" smtClean="0"/>
              <a:t>24th IEEE International Conference on Electronics, Circuits and Systems (ICECS)</a:t>
            </a: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1F21087-B253-4E84-AEAB-5D92FCFA5F87}" type="datetimeFigureOut">
              <a:rPr lang="ar-EG" smtClean="0"/>
              <a:t>19/03/1439</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EG" dirty="0"/>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A320201-BA5E-4466-899B-0B594E09CA67}" type="slidenum">
              <a:rPr lang="ar-EG" smtClean="0"/>
              <a:t>‹#›</a:t>
            </a:fld>
            <a:endParaRPr lang="ar-EG"/>
          </a:p>
        </p:txBody>
      </p:sp>
    </p:spTree>
    <p:extLst>
      <p:ext uri="{BB962C8B-B14F-4D97-AF65-F5344CB8AC3E}">
        <p14:creationId xmlns:p14="http://schemas.microsoft.com/office/powerpoint/2010/main" val="2147304876"/>
      </p:ext>
    </p:extLst>
  </p:cSld>
  <p:clrMap bg1="lt1" tx1="dk1" bg2="lt2" tx2="dk2" accent1="accent1" accent2="accent2" accent3="accent3" accent4="accent4" accent5="accent5" accent6="accent6" hlink="hlink" folHlink="folHlink"/>
  <p:hf ftr="0" dt="0"/>
  <p:notesStyle>
    <a:lvl1pPr marL="0" algn="l" defTabSz="914400" rtl="1" eaLnBrk="1" latinLnBrk="0" hangingPunct="1">
      <a:defRPr sz="1200" kern="1200">
        <a:solidFill>
          <a:schemeClr val="tx1"/>
        </a:solidFill>
        <a:latin typeface="+mn-lt"/>
        <a:ea typeface="+mn-ea"/>
        <a:cs typeface="+mn-cs"/>
      </a:defRPr>
    </a:lvl1pPr>
    <a:lvl2pPr marL="457200" algn="l" defTabSz="914400" rtl="1" eaLnBrk="1" latinLnBrk="0" hangingPunct="1">
      <a:defRPr sz="1200" kern="1200">
        <a:solidFill>
          <a:schemeClr val="tx1"/>
        </a:solidFill>
        <a:latin typeface="+mn-lt"/>
        <a:ea typeface="+mn-ea"/>
        <a:cs typeface="+mn-cs"/>
      </a:defRPr>
    </a:lvl2pPr>
    <a:lvl3pPr marL="914400" algn="l" defTabSz="914400" rtl="1" eaLnBrk="1" latinLnBrk="0" hangingPunct="1">
      <a:defRPr sz="1200" kern="1200">
        <a:solidFill>
          <a:schemeClr val="tx1"/>
        </a:solidFill>
        <a:latin typeface="+mn-lt"/>
        <a:ea typeface="+mn-ea"/>
        <a:cs typeface="+mn-cs"/>
      </a:defRPr>
    </a:lvl3pPr>
    <a:lvl4pPr marL="1371600" algn="l" defTabSz="914400" rtl="1" eaLnBrk="1" latinLnBrk="0" hangingPunct="1">
      <a:defRPr sz="1200" kern="1200">
        <a:solidFill>
          <a:schemeClr val="tx1"/>
        </a:solidFill>
        <a:latin typeface="+mn-lt"/>
        <a:ea typeface="+mn-ea"/>
        <a:cs typeface="+mn-cs"/>
      </a:defRPr>
    </a:lvl4pPr>
    <a:lvl5pPr marL="1828800" algn="l"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BURAK KARADANIZ FROM ISTANBUL TECHNICAL UNIVERSITY. I AM DOCTOROTE CANDITATE IN ELECTRONIC ENGINEERING. I HAVE MASTER DEGREE IN VLSI NOW, I WORK IN THE MUSTAFA ALTUN EMERGING CIRCUIT AND COMPUTATATION GROUP WHICH IS  LEADER GROUP ON EMERGING TECHNOLGY STUDYS IN TURKEY. HE IS ALSO COWRITER AND DIRECTOR OF </a:t>
            </a:r>
            <a:r>
              <a:rPr lang="en-US" baseline="0" smtClean="0"/>
              <a:t>THIS STUDY ABOUT SAMPLING BASED RANDOM NUMBER GENERATOR  (SBRNG) FOR STOCHASTIC COMPUTING.</a:t>
            </a:r>
            <a:endParaRPr lang="en-US" dirty="0"/>
          </a:p>
        </p:txBody>
      </p:sp>
      <p:sp>
        <p:nvSpPr>
          <p:cNvPr id="4" name="Header Placeholder 3"/>
          <p:cNvSpPr>
            <a:spLocks noGrp="1"/>
          </p:cNvSpPr>
          <p:nvPr>
            <p:ph type="hdr" sz="quarter" idx="10"/>
          </p:nvPr>
        </p:nvSpPr>
        <p:spPr/>
        <p:txBody>
          <a:bodyPr/>
          <a:lstStyle/>
          <a:p>
            <a:r>
              <a:rPr lang="en-US" smtClean="0"/>
              <a:t>24th IEEE International Conference on Electronics, Circuits and Systems (ICECS)</a:t>
            </a:r>
            <a:endParaRPr lang="ar-EG"/>
          </a:p>
        </p:txBody>
      </p:sp>
      <p:sp>
        <p:nvSpPr>
          <p:cNvPr id="5" name="Slide Number Placeholder 4"/>
          <p:cNvSpPr>
            <a:spLocks noGrp="1"/>
          </p:cNvSpPr>
          <p:nvPr>
            <p:ph type="sldNum" sz="quarter" idx="11"/>
          </p:nvPr>
        </p:nvSpPr>
        <p:spPr/>
        <p:txBody>
          <a:bodyPr/>
          <a:lstStyle/>
          <a:p>
            <a:fld id="{9A320201-BA5E-4466-899B-0B594E09CA67}" type="slidenum">
              <a:rPr lang="ar-EG" smtClean="0"/>
              <a:t>1</a:t>
            </a:fld>
            <a:endParaRPr lang="ar-EG"/>
          </a:p>
        </p:txBody>
      </p:sp>
    </p:spTree>
    <p:extLst>
      <p:ext uri="{BB962C8B-B14F-4D97-AF65-F5344CB8AC3E}">
        <p14:creationId xmlns:p14="http://schemas.microsoft.com/office/powerpoint/2010/main" val="1805585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HOW ABOUT THE SQUARE WAVE, IT CANNOT BE USED TO BE SAMPLED BECAUSE THE SAMPLING ERRORS WOULD BE SAME THROUG THE TIME</a:t>
            </a:r>
            <a:endParaRPr lang="en-US" dirty="0" smtClean="0"/>
          </a:p>
          <a:p>
            <a:r>
              <a:rPr lang="en-US" dirty="0" smtClean="0"/>
              <a:t>BUT WE CAN</a:t>
            </a:r>
            <a:r>
              <a:rPr lang="en-US" baseline="0" dirty="0" smtClean="0"/>
              <a:t> </a:t>
            </a:r>
            <a:r>
              <a:rPr lang="en-US" dirty="0" smtClean="0"/>
              <a:t>USE</a:t>
            </a:r>
            <a:r>
              <a:rPr lang="en-US" baseline="0" dirty="0" smtClean="0"/>
              <a:t> TWO SIGNAL SOURCES APPLIYNG GIBBS PHONEMONEN WHICH IMPLIES THAT THE SQUARE WAVE IS COMPOSED OF MANY SINE WAVES WHICH HAS FREQUENCY THAT IS ODD NUMBER TIMES OF THE FREQUENCY OF BASE SINE WAVE. THAN WITH THE TWO SIGNAL WHOSE FREQUENCY SET TO BE SUM OF THE SIGNAL AS SQUARE AS STATED BY THE GIBBS WE GET PRETTY WELL UNIFORM DISTRIBUTED SAMPLING ERORS (RIGHT BELOW PICTURE) </a:t>
            </a:r>
            <a:endParaRPr lang="en-US" dirty="0"/>
          </a:p>
        </p:txBody>
      </p:sp>
      <p:sp>
        <p:nvSpPr>
          <p:cNvPr id="4" name="Header Placeholder 3"/>
          <p:cNvSpPr>
            <a:spLocks noGrp="1"/>
          </p:cNvSpPr>
          <p:nvPr>
            <p:ph type="hdr" sz="quarter" idx="10"/>
          </p:nvPr>
        </p:nvSpPr>
        <p:spPr/>
        <p:txBody>
          <a:bodyPr/>
          <a:lstStyle/>
          <a:p>
            <a:r>
              <a:rPr lang="en-US" smtClean="0"/>
              <a:t>24th IEEE International Conference on Electronics, Circuits and Systems (ICECS)</a:t>
            </a:r>
            <a:endParaRPr lang="ar-EG"/>
          </a:p>
        </p:txBody>
      </p:sp>
      <p:sp>
        <p:nvSpPr>
          <p:cNvPr id="5" name="Slide Number Placeholder 4"/>
          <p:cNvSpPr>
            <a:spLocks noGrp="1"/>
          </p:cNvSpPr>
          <p:nvPr>
            <p:ph type="sldNum" sz="quarter" idx="11"/>
          </p:nvPr>
        </p:nvSpPr>
        <p:spPr/>
        <p:txBody>
          <a:bodyPr/>
          <a:lstStyle/>
          <a:p>
            <a:fld id="{9A320201-BA5E-4466-899B-0B594E09CA67}" type="slidenum">
              <a:rPr lang="ar-EG" smtClean="0"/>
              <a:t>10</a:t>
            </a:fld>
            <a:endParaRPr lang="ar-EG"/>
          </a:p>
        </p:txBody>
      </p:sp>
    </p:spTree>
    <p:extLst>
      <p:ext uri="{BB962C8B-B14F-4D97-AF65-F5344CB8AC3E}">
        <p14:creationId xmlns:p14="http://schemas.microsoft.com/office/powerpoint/2010/main" val="3310074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SAMPLING BASED</a:t>
            </a:r>
            <a:r>
              <a:rPr lang="en-US" baseline="0" dirty="0" smtClean="0"/>
              <a:t> RANDOM NUMBER GENERATOR OUTS THE BIT STREAM IN BINOMIAL DISTRIBUTION WHICH IS OFFERED IN STOCHASTIC APPLICATIONS. THE DESIRED PROBABILITY IS SET TO 24 PERCENT IN DIFFERENT SIZE OF RANDOM BITS IN THE LENGTH OF TEN HUNDRED FIVE HUNDRED THOUSAND BITS AND WE SEE THE </a:t>
            </a:r>
            <a:r>
              <a:rPr lang="en-US" baseline="0" dirty="0" err="1" smtClean="0"/>
              <a:t>THE</a:t>
            </a:r>
            <a:r>
              <a:rPr lang="en-US" baseline="0" dirty="0" smtClean="0"/>
              <a:t> PROBABILITY DENSITY FUNCTION IS BINOMIAL COMPARING SAME WITH THE PROGGRAM GENERATED BIT STREAMS</a:t>
            </a:r>
            <a:endParaRPr lang="en-US" dirty="0"/>
          </a:p>
        </p:txBody>
      </p:sp>
      <p:sp>
        <p:nvSpPr>
          <p:cNvPr id="4" name="Header Placeholder 3"/>
          <p:cNvSpPr>
            <a:spLocks noGrp="1"/>
          </p:cNvSpPr>
          <p:nvPr>
            <p:ph type="hdr" sz="quarter" idx="10"/>
          </p:nvPr>
        </p:nvSpPr>
        <p:spPr/>
        <p:txBody>
          <a:bodyPr/>
          <a:lstStyle/>
          <a:p>
            <a:r>
              <a:rPr lang="en-US" smtClean="0"/>
              <a:t>24th IEEE International Conference on Electronics, Circuits and Systems (ICECS)</a:t>
            </a:r>
            <a:endParaRPr lang="ar-EG"/>
          </a:p>
        </p:txBody>
      </p:sp>
      <p:sp>
        <p:nvSpPr>
          <p:cNvPr id="5" name="Slide Number Placeholder 4"/>
          <p:cNvSpPr>
            <a:spLocks noGrp="1"/>
          </p:cNvSpPr>
          <p:nvPr>
            <p:ph type="sldNum" sz="quarter" idx="11"/>
          </p:nvPr>
        </p:nvSpPr>
        <p:spPr/>
        <p:txBody>
          <a:bodyPr/>
          <a:lstStyle/>
          <a:p>
            <a:fld id="{9A320201-BA5E-4466-899B-0B594E09CA67}" type="slidenum">
              <a:rPr lang="ar-EG" smtClean="0"/>
              <a:t>11</a:t>
            </a:fld>
            <a:endParaRPr lang="ar-EG"/>
          </a:p>
        </p:txBody>
      </p:sp>
    </p:spTree>
    <p:extLst>
      <p:ext uri="{BB962C8B-B14F-4D97-AF65-F5344CB8AC3E}">
        <p14:creationId xmlns:p14="http://schemas.microsoft.com/office/powerpoint/2010/main" val="6016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DISCUSS</a:t>
            </a:r>
            <a:r>
              <a:rPr lang="en-US" baseline="0" dirty="0" smtClean="0"/>
              <a:t> THE PERFORMANVE OF THE SBRNG WITH TWO  THREE FOUR SOURCES AND WE COMPARE WITH THE LFSR EIGHT BITS AND THIRTEEN BITS AND WE ALSO COMPARE SBRNG WITH THE TRUE RANDOM GENERATORS THAT HAVE BEEN PUBLISHED RECENTLY ON THE LITERATURE. WE GET SUPERIOR NUMBER OF RANDOM BITS (WHICH IS NON OVERLAPPING BITS) COMPARING TO THE LFSR AND WE CLOSE TO THE RANDOM NUMBER THAT IS GENERATED FROM THE TRNG AND ALSO THE SPEED OF SBRNG IS BETTER THAN THE CONVENTIONAL LFSR TECHNIQUE.</a:t>
            </a:r>
            <a:endParaRPr lang="en-US" dirty="0"/>
          </a:p>
        </p:txBody>
      </p:sp>
      <p:sp>
        <p:nvSpPr>
          <p:cNvPr id="4" name="Header Placeholder 3"/>
          <p:cNvSpPr>
            <a:spLocks noGrp="1"/>
          </p:cNvSpPr>
          <p:nvPr>
            <p:ph type="hdr" sz="quarter" idx="10"/>
          </p:nvPr>
        </p:nvSpPr>
        <p:spPr/>
        <p:txBody>
          <a:bodyPr/>
          <a:lstStyle/>
          <a:p>
            <a:r>
              <a:rPr lang="en-US" smtClean="0"/>
              <a:t>24th IEEE International Conference on Electronics, Circuits and Systems (ICECS)</a:t>
            </a:r>
            <a:endParaRPr lang="ar-EG"/>
          </a:p>
        </p:txBody>
      </p:sp>
      <p:sp>
        <p:nvSpPr>
          <p:cNvPr id="5" name="Slide Number Placeholder 4"/>
          <p:cNvSpPr>
            <a:spLocks noGrp="1"/>
          </p:cNvSpPr>
          <p:nvPr>
            <p:ph type="sldNum" sz="quarter" idx="11"/>
          </p:nvPr>
        </p:nvSpPr>
        <p:spPr/>
        <p:txBody>
          <a:bodyPr/>
          <a:lstStyle/>
          <a:p>
            <a:fld id="{9A320201-BA5E-4466-899B-0B594E09CA67}" type="slidenum">
              <a:rPr lang="ar-EG" smtClean="0"/>
              <a:t>12</a:t>
            </a:fld>
            <a:endParaRPr lang="ar-EG"/>
          </a:p>
        </p:txBody>
      </p:sp>
    </p:spTree>
    <p:extLst>
      <p:ext uri="{BB962C8B-B14F-4D97-AF65-F5344CB8AC3E}">
        <p14:creationId xmlns:p14="http://schemas.microsoft.com/office/powerpoint/2010/main" val="357783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IF WE LOOK AT THE LITERATURE, LINEAR FEEDBACK SHIFT REGISTERS AND TRUE RANDOM NUMBER GENERATOR HAVE BEEEN WIDELY USED TO GENERATE RANDOM BIT STREAMS BUT THEY HAVE SOME PROBLEMS. IN LFSRS THE NUMBER OF BIT STREAM IS INCREASED BY THE DFF AND CORRELATION OF THIS BIT STREAM IS NOT RICH, WHILE IN TRNG FEASIBILITY WHICH MEANS THAT PLUGGIN THE CIRCUTRY INTO CMOS APPLICATION IS HARD BECAUSE OF THE HARVESTING OF TRUE RANDOM SOURCE. </a:t>
            </a:r>
            <a:endParaRPr lang="en-US" dirty="0"/>
          </a:p>
        </p:txBody>
      </p:sp>
      <p:sp>
        <p:nvSpPr>
          <p:cNvPr id="4" name="Header Placeholder 3"/>
          <p:cNvSpPr>
            <a:spLocks noGrp="1"/>
          </p:cNvSpPr>
          <p:nvPr>
            <p:ph type="hdr" sz="quarter" idx="10"/>
          </p:nvPr>
        </p:nvSpPr>
        <p:spPr/>
        <p:txBody>
          <a:bodyPr/>
          <a:lstStyle/>
          <a:p>
            <a:r>
              <a:rPr lang="en-US" smtClean="0"/>
              <a:t>24th IEEE International Conference on Electronics, Circuits and Systems (ICECS)</a:t>
            </a:r>
            <a:endParaRPr lang="ar-EG"/>
          </a:p>
        </p:txBody>
      </p:sp>
      <p:sp>
        <p:nvSpPr>
          <p:cNvPr id="5" name="Slide Number Placeholder 4"/>
          <p:cNvSpPr>
            <a:spLocks noGrp="1"/>
          </p:cNvSpPr>
          <p:nvPr>
            <p:ph type="sldNum" sz="quarter" idx="11"/>
          </p:nvPr>
        </p:nvSpPr>
        <p:spPr/>
        <p:txBody>
          <a:bodyPr/>
          <a:lstStyle/>
          <a:p>
            <a:fld id="{9A320201-BA5E-4466-899B-0B594E09CA67}" type="slidenum">
              <a:rPr lang="ar-EG" smtClean="0"/>
              <a:t>2</a:t>
            </a:fld>
            <a:endParaRPr lang="ar-EG"/>
          </a:p>
        </p:txBody>
      </p:sp>
    </p:spTree>
    <p:extLst>
      <p:ext uri="{BB962C8B-B14F-4D97-AF65-F5344CB8AC3E}">
        <p14:creationId xmlns:p14="http://schemas.microsoft.com/office/powerpoint/2010/main" val="2685332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WE PROPOSE NEW SAMPLING BASED RANDOM NUMBER GENERATOR TO OVERCOME THESE DRAWBACKS AND AIM TO COMBINE THE ADVANTEGE OF THE SPEED OF LFSR TO THE RANDOMNESS OF TRNG. BASICALLY WE KNOW THAT QUANTIZATION ERRORS ARE RANDOM BETWEEN HALF OF QUANTIZATION STEPS. BUT TO EXTRACT QUANTIZATION ERROR ONE NEEDS DAC AND ADC, WHICH WILL NOT BE EFFICIENT TO COMPARE LFRS WHOSE SPEED IS IN CLK FREQUENCY BUT  WE PROOVE THAT JUST BEFORE THE QUANTIZATION WE CAN GET SAME RANDOM PROCESS AFTER SAMPLING OF PERIODIC SIGNAL WITH A FREQUENCY OF CO-PRIME WITH THE SIGNAL SOURCE.</a:t>
            </a:r>
            <a:endParaRPr lang="en-US" dirty="0" smtClean="0"/>
          </a:p>
          <a:p>
            <a:pPr algn="l" rtl="0"/>
            <a:endParaRPr lang="ar-EG" dirty="0"/>
          </a:p>
        </p:txBody>
      </p:sp>
      <p:sp>
        <p:nvSpPr>
          <p:cNvPr id="4" name="Slide Number Placeholder 3"/>
          <p:cNvSpPr>
            <a:spLocks noGrp="1"/>
          </p:cNvSpPr>
          <p:nvPr>
            <p:ph type="sldNum" sz="quarter" idx="10"/>
          </p:nvPr>
        </p:nvSpPr>
        <p:spPr/>
        <p:txBody>
          <a:bodyPr/>
          <a:lstStyle/>
          <a:p>
            <a:fld id="{9A320201-BA5E-4466-899B-0B594E09CA67}" type="slidenum">
              <a:rPr lang="ar-EG" smtClean="0"/>
              <a:t>3</a:t>
            </a:fld>
            <a:endParaRPr lang="ar-EG"/>
          </a:p>
        </p:txBody>
      </p:sp>
      <p:sp>
        <p:nvSpPr>
          <p:cNvPr id="5" name="Header Placeholder 4"/>
          <p:cNvSpPr>
            <a:spLocks noGrp="1"/>
          </p:cNvSpPr>
          <p:nvPr>
            <p:ph type="hdr" sz="quarter" idx="11"/>
          </p:nvPr>
        </p:nvSpPr>
        <p:spPr/>
        <p:txBody>
          <a:bodyPr/>
          <a:lstStyle/>
          <a:p>
            <a:r>
              <a:rPr lang="en-US" smtClean="0"/>
              <a:t>24th IEEE International Conference on Electronics, Circuits and Systems (ICECS)</a:t>
            </a:r>
            <a:endParaRPr lang="ar-EG"/>
          </a:p>
        </p:txBody>
      </p:sp>
    </p:spTree>
    <p:extLst>
      <p:ext uri="{BB962C8B-B14F-4D97-AF65-F5344CB8AC3E}">
        <p14:creationId xmlns:p14="http://schemas.microsoft.com/office/powerpoint/2010/main" val="92943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BLOCK DIAGRAM IS BEGIN WITH THE GENERATING SOURCES TO BE SAMPLED AND THAN FEED THROUHT THE SAMPLING WITH AN SAMPLE AND</a:t>
            </a:r>
            <a:r>
              <a:rPr lang="en-US" baseline="0" dirty="0" smtClean="0"/>
              <a:t> HOLD CIRCUITY AND THAN SUBTRACTING THIS OUTPUT FROM THE ORIGINAL SIGNAL TO GET THE SAMPLING ERRROS. AND FINALLY TO COMPRESS THESE ERRORS BETWEEN REFERNCES LEVEL TO GET DIGITAL STOCHASTIC OUTPUT WITH DESIRED PROBABILITY WHICH MEANS THAT THE NUMBER OF 1 OVER THE LENGTH OF THE BIT STREAM. THIS METHOD PROVIDE THAT THE STOCHASTIC OUTPUT FREQUENCY IS MUCH HIGHER THAN THE SAMPLING FREQUENCY BECAUSE OF THE FACT THAT THE ANALOG OUTPUT EVEN MORE SQUEEZE IN AMPLITUDE</a:t>
            </a:r>
            <a:endParaRPr lang="en-US" dirty="0"/>
          </a:p>
        </p:txBody>
      </p:sp>
      <p:sp>
        <p:nvSpPr>
          <p:cNvPr id="4" name="Header Placeholder 3"/>
          <p:cNvSpPr>
            <a:spLocks noGrp="1"/>
          </p:cNvSpPr>
          <p:nvPr>
            <p:ph type="hdr" sz="quarter" idx="10"/>
          </p:nvPr>
        </p:nvSpPr>
        <p:spPr/>
        <p:txBody>
          <a:bodyPr/>
          <a:lstStyle/>
          <a:p>
            <a:r>
              <a:rPr lang="en-US" smtClean="0"/>
              <a:t>24th IEEE International Conference on Electronics, Circuits and Systems (ICECS)</a:t>
            </a:r>
            <a:endParaRPr lang="ar-EG"/>
          </a:p>
        </p:txBody>
      </p:sp>
      <p:sp>
        <p:nvSpPr>
          <p:cNvPr id="5" name="Slide Number Placeholder 4"/>
          <p:cNvSpPr>
            <a:spLocks noGrp="1"/>
          </p:cNvSpPr>
          <p:nvPr>
            <p:ph type="sldNum" sz="quarter" idx="11"/>
          </p:nvPr>
        </p:nvSpPr>
        <p:spPr/>
        <p:txBody>
          <a:bodyPr/>
          <a:lstStyle/>
          <a:p>
            <a:fld id="{9A320201-BA5E-4466-899B-0B594E09CA67}" type="slidenum">
              <a:rPr lang="ar-EG" smtClean="0"/>
              <a:t>4</a:t>
            </a:fld>
            <a:endParaRPr lang="ar-EG"/>
          </a:p>
        </p:txBody>
      </p:sp>
    </p:spTree>
    <p:extLst>
      <p:ext uri="{BB962C8B-B14F-4D97-AF65-F5344CB8AC3E}">
        <p14:creationId xmlns:p14="http://schemas.microsoft.com/office/powerpoint/2010/main" val="409600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THEOREY BEHIND THIS</a:t>
            </a:r>
            <a:r>
              <a:rPr lang="en-US" baseline="0" dirty="0" smtClean="0"/>
              <a:t> PROCESS IS SET THE SAMPLING FREQUENCY COPRIME WITH THE SIGNAL FREQUENCY SO THAT THEY CANNOT BE CONVERGED IN TIME DOMAIN. WHICH IS A KNOWN PHONEMENO IN ADC S WHICH IS ALSO TRUE IN SAMPLING PROCESS. AFTER GETTING ERRORS FROM THE PROCESS THE ERRORS ACCUMULATED AS UNIFORM, AND KNOWING THE PROBABILITY DISTRIBUTION FUNCTION OF THE ERRORS WE GENERATE RANDOM NUMBERS WITH THE REFERENCES LEVELS HERE IS A AND B</a:t>
            </a:r>
            <a:endParaRPr lang="en-US" dirty="0"/>
          </a:p>
        </p:txBody>
      </p:sp>
      <p:sp>
        <p:nvSpPr>
          <p:cNvPr id="4" name="Header Placeholder 3"/>
          <p:cNvSpPr>
            <a:spLocks noGrp="1"/>
          </p:cNvSpPr>
          <p:nvPr>
            <p:ph type="hdr" sz="quarter" idx="10"/>
          </p:nvPr>
        </p:nvSpPr>
        <p:spPr/>
        <p:txBody>
          <a:bodyPr/>
          <a:lstStyle/>
          <a:p>
            <a:r>
              <a:rPr lang="en-US" smtClean="0"/>
              <a:t>24th IEEE International Conference on Electronics, Circuits and Systems (ICECS)</a:t>
            </a:r>
            <a:endParaRPr lang="ar-EG"/>
          </a:p>
        </p:txBody>
      </p:sp>
      <p:sp>
        <p:nvSpPr>
          <p:cNvPr id="5" name="Slide Number Placeholder 4"/>
          <p:cNvSpPr>
            <a:spLocks noGrp="1"/>
          </p:cNvSpPr>
          <p:nvPr>
            <p:ph type="sldNum" sz="quarter" idx="11"/>
          </p:nvPr>
        </p:nvSpPr>
        <p:spPr/>
        <p:txBody>
          <a:bodyPr/>
          <a:lstStyle/>
          <a:p>
            <a:fld id="{9A320201-BA5E-4466-899B-0B594E09CA67}" type="slidenum">
              <a:rPr lang="ar-EG" smtClean="0"/>
              <a:t>5</a:t>
            </a:fld>
            <a:endParaRPr lang="ar-EG"/>
          </a:p>
        </p:txBody>
      </p:sp>
    </p:spTree>
    <p:extLst>
      <p:ext uri="{BB962C8B-B14F-4D97-AF65-F5344CB8AC3E}">
        <p14:creationId xmlns:p14="http://schemas.microsoft.com/office/powerpoint/2010/main" val="238253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PROPOSED CIRCUITRY BEGIN WITH THE GENERATING THE SIGNAL SOURCE THROUG WIEN BRIDGE OSCILLATOR WHOSE FREQUENCY AND AMPLITUTED CAN BE ADJUSTABLE THROGH RC NETWORK AND THAN SAMPLING THIS SIGNAL BY SAMPLE AND HOLD CIRCUITRY AND AFTER SUBTRACTION WE USE TWO COMPARATOR AS AN WINDOW DETECTOR TO OUT STOCHASTIC BIT STREAM OUT.</a:t>
            </a:r>
            <a:endParaRPr lang="en-US" dirty="0"/>
          </a:p>
        </p:txBody>
      </p:sp>
      <p:sp>
        <p:nvSpPr>
          <p:cNvPr id="4" name="Header Placeholder 3"/>
          <p:cNvSpPr>
            <a:spLocks noGrp="1"/>
          </p:cNvSpPr>
          <p:nvPr>
            <p:ph type="hdr" sz="quarter" idx="10"/>
          </p:nvPr>
        </p:nvSpPr>
        <p:spPr/>
        <p:txBody>
          <a:bodyPr/>
          <a:lstStyle/>
          <a:p>
            <a:r>
              <a:rPr lang="en-US" smtClean="0"/>
              <a:t>24th IEEE International Conference on Electronics, Circuits and Systems (ICECS)</a:t>
            </a:r>
            <a:endParaRPr lang="ar-EG"/>
          </a:p>
        </p:txBody>
      </p:sp>
      <p:sp>
        <p:nvSpPr>
          <p:cNvPr id="5" name="Slide Number Placeholder 4"/>
          <p:cNvSpPr>
            <a:spLocks noGrp="1"/>
          </p:cNvSpPr>
          <p:nvPr>
            <p:ph type="sldNum" sz="quarter" idx="11"/>
          </p:nvPr>
        </p:nvSpPr>
        <p:spPr/>
        <p:txBody>
          <a:bodyPr/>
          <a:lstStyle/>
          <a:p>
            <a:fld id="{9A320201-BA5E-4466-899B-0B594E09CA67}" type="slidenum">
              <a:rPr lang="ar-EG" smtClean="0"/>
              <a:t>6</a:t>
            </a:fld>
            <a:endParaRPr lang="ar-EG"/>
          </a:p>
        </p:txBody>
      </p:sp>
    </p:spTree>
    <p:extLst>
      <p:ext uri="{BB962C8B-B14F-4D97-AF65-F5344CB8AC3E}">
        <p14:creationId xmlns:p14="http://schemas.microsoft.com/office/powerpoint/2010/main" val="134885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STOCHASTIC APPLICATIONS THE SPECS</a:t>
            </a:r>
            <a:r>
              <a:rPr lang="en-US" baseline="0" dirty="0" smtClean="0"/>
              <a:t> ARE DETERMINED SO THAT THE STOCHASTIC BIT STREAM HAS A CERATIN SPEED AND RESOLUTION. THE FLOW CHART THAT IS DISPLAYED ON THE SLIDE SHOW THAT FIRST WE DETERMINE SIGNAL (OSCILLATING) FREQUENCY AND THAN IN THE CIRCUITRY WE ADJUST THE RC NETWORK AND SAMPLING CLOCK WITH IN THE SAMPLE AND HOLD CIRCUIT. THE LAST STEP IS TO ABOUT TO SET THE PROBABILITY OF THE BIT STREAM WHICH IS DISCCUESSED BEFORE TO DETERMINE THE REFERNCE VOLTAGES</a:t>
            </a:r>
            <a:endParaRPr lang="en-US" dirty="0"/>
          </a:p>
        </p:txBody>
      </p:sp>
      <p:sp>
        <p:nvSpPr>
          <p:cNvPr id="4" name="Header Placeholder 3"/>
          <p:cNvSpPr>
            <a:spLocks noGrp="1"/>
          </p:cNvSpPr>
          <p:nvPr>
            <p:ph type="hdr" sz="quarter" idx="10"/>
          </p:nvPr>
        </p:nvSpPr>
        <p:spPr/>
        <p:txBody>
          <a:bodyPr/>
          <a:lstStyle/>
          <a:p>
            <a:r>
              <a:rPr lang="en-US" smtClean="0"/>
              <a:t>24th IEEE International Conference on Electronics, Circuits and Systems (ICECS)</a:t>
            </a:r>
            <a:endParaRPr lang="ar-EG"/>
          </a:p>
        </p:txBody>
      </p:sp>
      <p:sp>
        <p:nvSpPr>
          <p:cNvPr id="5" name="Slide Number Placeholder 4"/>
          <p:cNvSpPr>
            <a:spLocks noGrp="1"/>
          </p:cNvSpPr>
          <p:nvPr>
            <p:ph type="sldNum" sz="quarter" idx="11"/>
          </p:nvPr>
        </p:nvSpPr>
        <p:spPr/>
        <p:txBody>
          <a:bodyPr/>
          <a:lstStyle/>
          <a:p>
            <a:fld id="{9A320201-BA5E-4466-899B-0B594E09CA67}" type="slidenum">
              <a:rPr lang="ar-EG" smtClean="0"/>
              <a:t>7</a:t>
            </a:fld>
            <a:endParaRPr lang="ar-EG"/>
          </a:p>
        </p:txBody>
      </p:sp>
    </p:spTree>
    <p:extLst>
      <p:ext uri="{BB962C8B-B14F-4D97-AF65-F5344CB8AC3E}">
        <p14:creationId xmlns:p14="http://schemas.microsoft.com/office/powerpoint/2010/main" val="241627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SO GOOD THAT WE FINALLY ANALYZE THE SBRNG</a:t>
            </a:r>
            <a:r>
              <a:rPr lang="en-US" baseline="0" dirty="0" smtClean="0"/>
              <a:t> OUTPUT IN HSPICE WITH THE FOLLOWING SETUP IN HSPICE. AND THAN WE GET TXT BIT STREAM AND FEED INTO MATLAB CODE TO COMPARE AND ANALYZE THE DISTRIBUTION, RANDOMNESS OF THE BIT STREAMS</a:t>
            </a:r>
            <a:endParaRPr lang="en-US" dirty="0"/>
          </a:p>
        </p:txBody>
      </p:sp>
      <p:sp>
        <p:nvSpPr>
          <p:cNvPr id="4" name="Header Placeholder 3"/>
          <p:cNvSpPr>
            <a:spLocks noGrp="1"/>
          </p:cNvSpPr>
          <p:nvPr>
            <p:ph type="hdr" sz="quarter" idx="10"/>
          </p:nvPr>
        </p:nvSpPr>
        <p:spPr/>
        <p:txBody>
          <a:bodyPr/>
          <a:lstStyle/>
          <a:p>
            <a:r>
              <a:rPr lang="en-US" smtClean="0"/>
              <a:t>24th IEEE International Conference on Electronics, Circuits and Systems (ICECS)</a:t>
            </a:r>
            <a:endParaRPr lang="ar-EG"/>
          </a:p>
        </p:txBody>
      </p:sp>
      <p:sp>
        <p:nvSpPr>
          <p:cNvPr id="5" name="Slide Number Placeholder 4"/>
          <p:cNvSpPr>
            <a:spLocks noGrp="1"/>
          </p:cNvSpPr>
          <p:nvPr>
            <p:ph type="sldNum" sz="quarter" idx="11"/>
          </p:nvPr>
        </p:nvSpPr>
        <p:spPr/>
        <p:txBody>
          <a:bodyPr/>
          <a:lstStyle/>
          <a:p>
            <a:fld id="{9A320201-BA5E-4466-899B-0B594E09CA67}" type="slidenum">
              <a:rPr lang="ar-EG" smtClean="0"/>
              <a:t>8</a:t>
            </a:fld>
            <a:endParaRPr lang="ar-EG"/>
          </a:p>
        </p:txBody>
      </p:sp>
    </p:spTree>
    <p:extLst>
      <p:ext uri="{BB962C8B-B14F-4D97-AF65-F5344CB8AC3E}">
        <p14:creationId xmlns:p14="http://schemas.microsoft.com/office/powerpoint/2010/main" val="349787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SAMPLING ERRORS GENERATED FROM THE SINGLE SINE WAVE IS</a:t>
            </a:r>
            <a:r>
              <a:rPr lang="en-US" baseline="0" dirty="0" smtClean="0"/>
              <a:t> NOT PERFECTLY DISTRIBUTED. (LEFT BELOW PICTURE) SHOWS THE SIGNAL AND THE SAMPLING ERRORS AND GENERATED STOCHASTIC BIT STREAM AND WHILE LOADING THIS OUTPUT TO THE MATLAB SHOW THAT FIFTEEN THOUSAND BITS HAVE BEEN SORTED AS A SIGMOIDAL WAVE AND THE PDF OF THIS ERRORS (RIGHT BELOW PICTURE) IS NOT IDEAL AS EXPECTED.</a:t>
            </a:r>
          </a:p>
          <a:p>
            <a:endParaRPr lang="en-US" baseline="0" dirty="0" smtClean="0"/>
          </a:p>
          <a:p>
            <a:r>
              <a:rPr lang="en-US" baseline="0" dirty="0" smtClean="0"/>
              <a:t>IF THE SIGNAL SOURCE THAT IS TO BE SAMPLED SOMEHOW IS UNIFORM THAN WE CAN GET PERFECTLY UNIFORM DISTRIBUTED SAMPLING ERRORS BUT THIS SPOILS THE RICHNESS OF THE RANDOMNESS IN WHICH PORCESS THAT WE USE THE SINE WAVE SOURCES AS ALSO THE SOURCE OF RANDOMNESS APART FROM THE RANDOMNESS THAT WE GET FROM THE RANDOM CONVERGING OF THE SAMPLING AND SOURCE SIGNAL</a:t>
            </a:r>
            <a:endParaRPr lang="en-US" dirty="0"/>
          </a:p>
        </p:txBody>
      </p:sp>
      <p:sp>
        <p:nvSpPr>
          <p:cNvPr id="4" name="Header Placeholder 3"/>
          <p:cNvSpPr>
            <a:spLocks noGrp="1"/>
          </p:cNvSpPr>
          <p:nvPr>
            <p:ph type="hdr" sz="quarter" idx="10"/>
          </p:nvPr>
        </p:nvSpPr>
        <p:spPr/>
        <p:txBody>
          <a:bodyPr/>
          <a:lstStyle/>
          <a:p>
            <a:r>
              <a:rPr lang="en-US" smtClean="0"/>
              <a:t>24th IEEE International Conference on Electronics, Circuits and Systems (ICECS)</a:t>
            </a:r>
            <a:endParaRPr lang="ar-EG"/>
          </a:p>
        </p:txBody>
      </p:sp>
      <p:sp>
        <p:nvSpPr>
          <p:cNvPr id="5" name="Slide Number Placeholder 4"/>
          <p:cNvSpPr>
            <a:spLocks noGrp="1"/>
          </p:cNvSpPr>
          <p:nvPr>
            <p:ph type="sldNum" sz="quarter" idx="11"/>
          </p:nvPr>
        </p:nvSpPr>
        <p:spPr/>
        <p:txBody>
          <a:bodyPr/>
          <a:lstStyle/>
          <a:p>
            <a:fld id="{9A320201-BA5E-4466-899B-0B594E09CA67}" type="slidenum">
              <a:rPr lang="ar-EG" smtClean="0"/>
              <a:t>9</a:t>
            </a:fld>
            <a:endParaRPr lang="ar-EG"/>
          </a:p>
        </p:txBody>
      </p:sp>
    </p:spTree>
    <p:extLst>
      <p:ext uri="{BB962C8B-B14F-4D97-AF65-F5344CB8AC3E}">
        <p14:creationId xmlns:p14="http://schemas.microsoft.com/office/powerpoint/2010/main" val="323249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5" name="Footer Placeholder 4"/>
          <p:cNvSpPr>
            <a:spLocks noGrp="1"/>
          </p:cNvSpPr>
          <p:nvPr>
            <p:ph type="ftr" sz="quarter" idx="11"/>
          </p:nvPr>
        </p:nvSpPr>
        <p:spPr/>
        <p:txBody>
          <a:bodyPr/>
          <a:lstStyle/>
          <a:p>
            <a:r>
              <a:rPr lang="en-US" b="1" smtClean="0"/>
              <a:t>24th IEEE International Conference on Electronics, Circuits and Systems (ICECS)</a:t>
            </a:r>
            <a:br>
              <a:rPr lang="en-US" b="1" smtClean="0"/>
            </a:br>
            <a:r>
              <a:rPr lang="en-US" b="1" smtClean="0"/>
              <a:t>5-8 December 2017</a:t>
            </a:r>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82946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2345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62060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b="1" dirty="0" smtClean="0"/>
          </a:p>
        </p:txBody>
      </p:sp>
    </p:spTree>
    <p:extLst>
      <p:ext uri="{BB962C8B-B14F-4D97-AF65-F5344CB8AC3E}">
        <p14:creationId xmlns:p14="http://schemas.microsoft.com/office/powerpoint/2010/main" val="3230592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754917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5" name="Footer Placeholder 4"/>
          <p:cNvSpPr>
            <a:spLocks noGrp="1"/>
          </p:cNvSpPr>
          <p:nvPr>
            <p:ph type="ftr" sz="quarter" idx="11"/>
          </p:nvPr>
        </p:nvSpPr>
        <p:spPr/>
        <p:txBody>
          <a:bodyPr/>
          <a:lstStyle/>
          <a:p>
            <a:r>
              <a:rPr lang="tr-TR" smtClean="0"/>
              <a:t>hjj</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29075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5595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1565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1699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4447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2663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3292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12/7/2017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b="1" smtClean="0"/>
              <a:t>24th IEEE International Conference on Electronics, Circuits and Systems (ICECS)</a:t>
            </a:r>
            <a:br>
              <a:rPr lang="en-US" b="1" smtClean="0"/>
            </a:br>
            <a:r>
              <a:rPr lang="en-US" b="1" smtClean="0"/>
              <a:t>5-8 December 2017</a:t>
            </a:r>
          </a:p>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907029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5984" y="2688108"/>
            <a:ext cx="4488216" cy="1667415"/>
          </a:xfrm>
        </p:spPr>
        <p:txBody>
          <a:bodyPr>
            <a:normAutofit/>
          </a:bodyPr>
          <a:lstStyle/>
          <a:p>
            <a:r>
              <a:rPr lang="en-US" dirty="0" err="1" smtClean="0"/>
              <a:t>M.Burak</a:t>
            </a:r>
            <a:r>
              <a:rPr lang="en-US" dirty="0" smtClean="0"/>
              <a:t> KARADENIZ</a:t>
            </a:r>
            <a:r>
              <a:rPr lang="tr-TR" dirty="0"/>
              <a:t> </a:t>
            </a:r>
            <a:r>
              <a:rPr lang="tr-TR" dirty="0" smtClean="0"/>
              <a:t>&amp; Mustafa ALTUN </a:t>
            </a:r>
          </a:p>
          <a:p>
            <a:r>
              <a:rPr lang="en-US" dirty="0" smtClean="0"/>
              <a:t>Emerging </a:t>
            </a:r>
            <a:r>
              <a:rPr lang="en-US" dirty="0"/>
              <a:t>Circuits and Computation </a:t>
            </a:r>
            <a:r>
              <a:rPr lang="en-US" dirty="0" smtClean="0"/>
              <a:t>(</a:t>
            </a:r>
            <a:r>
              <a:rPr lang="en-US" dirty="0"/>
              <a:t>ECC) Group</a:t>
            </a:r>
          </a:p>
          <a:p>
            <a:r>
              <a:rPr lang="en-US" dirty="0" smtClean="0"/>
              <a:t>Istanbul </a:t>
            </a:r>
            <a:r>
              <a:rPr lang="en-US" dirty="0"/>
              <a:t>Technical </a:t>
            </a:r>
            <a:r>
              <a:rPr lang="en-US" dirty="0" smtClean="0"/>
              <a:t>University</a:t>
            </a:r>
            <a:r>
              <a:rPr lang="en-US" dirty="0" smtClean="0">
                <a:solidFill>
                  <a:srgbClr val="FF0000"/>
                </a:solidFill>
              </a:rPr>
              <a:t>	</a:t>
            </a:r>
            <a:endParaRPr lang="ar-EG" dirty="0"/>
          </a:p>
        </p:txBody>
      </p:sp>
      <p:sp>
        <p:nvSpPr>
          <p:cNvPr id="2" name="Title 1"/>
          <p:cNvSpPr>
            <a:spLocks noGrp="1"/>
          </p:cNvSpPr>
          <p:nvPr>
            <p:ph type="ctrTitle" idx="4294967295"/>
          </p:nvPr>
        </p:nvSpPr>
        <p:spPr>
          <a:xfrm>
            <a:off x="704850" y="320675"/>
            <a:ext cx="8439150" cy="1470025"/>
          </a:xfrm>
        </p:spPr>
        <p:txBody>
          <a:bodyPr>
            <a:noAutofit/>
          </a:bodyPr>
          <a:lstStyle/>
          <a:p>
            <a:pPr algn="ctr"/>
            <a:r>
              <a:rPr lang="en-US" sz="3200" b="1" dirty="0" smtClean="0"/>
              <a:t>SAMPLING BASED RANDOM NUMBER GENERATOR (SBRNG) FOR STOCHASTIC COMPUTING</a:t>
            </a:r>
            <a:endParaRPr lang="ar-EG" sz="3200" b="1" dirty="0"/>
          </a:p>
        </p:txBody>
      </p:sp>
      <p:sp>
        <p:nvSpPr>
          <p:cNvPr id="5" name="Rectangle 4"/>
          <p:cNvSpPr/>
          <p:nvPr/>
        </p:nvSpPr>
        <p:spPr>
          <a:xfrm>
            <a:off x="3505200" y="5339090"/>
            <a:ext cx="2286000" cy="523220"/>
          </a:xfrm>
          <a:prstGeom prst="rect">
            <a:avLst/>
          </a:prstGeom>
        </p:spPr>
        <p:txBody>
          <a:bodyPr wrap="square">
            <a:spAutoFit/>
          </a:bodyPr>
          <a:lstStyle/>
          <a:p>
            <a:pPr algn="ctr"/>
            <a:r>
              <a:rPr lang="en-US" sz="2800">
                <a:solidFill>
                  <a:srgbClr val="444444"/>
                </a:solidFill>
                <a:latin typeface="Roboto"/>
              </a:rPr>
              <a:t>ICECS 2017</a:t>
            </a:r>
            <a:endParaRPr lang="en-US" sz="2800"/>
          </a:p>
        </p:txBody>
      </p:sp>
      <p:pic>
        <p:nvPicPr>
          <p:cNvPr id="6" name="Picture 5"/>
          <p:cNvPicPr>
            <a:picLocks noChangeAspect="1"/>
          </p:cNvPicPr>
          <p:nvPr/>
        </p:nvPicPr>
        <p:blipFill>
          <a:blip r:embed="rId3"/>
          <a:stretch>
            <a:fillRect/>
          </a:stretch>
        </p:blipFill>
        <p:spPr>
          <a:xfrm>
            <a:off x="6934200" y="2438400"/>
            <a:ext cx="1933575" cy="2166832"/>
          </a:xfrm>
          <a:prstGeom prst="rect">
            <a:avLst/>
          </a:prstGeom>
        </p:spPr>
      </p:pic>
      <p:pic>
        <p:nvPicPr>
          <p:cNvPr id="7" name="Picture 6"/>
          <p:cNvPicPr>
            <a:picLocks noChangeAspect="1"/>
          </p:cNvPicPr>
          <p:nvPr/>
        </p:nvPicPr>
        <p:blipFill>
          <a:blip r:embed="rId4"/>
          <a:stretch>
            <a:fillRect/>
          </a:stretch>
        </p:blipFill>
        <p:spPr>
          <a:xfrm>
            <a:off x="428625" y="2438401"/>
            <a:ext cx="2017359" cy="2166832"/>
          </a:xfrm>
          <a:prstGeom prst="rect">
            <a:avLst/>
          </a:prstGeom>
        </p:spPr>
      </p:pic>
    </p:spTree>
    <p:extLst>
      <p:ext uri="{BB962C8B-B14F-4D97-AF65-F5344CB8AC3E}">
        <p14:creationId xmlns:p14="http://schemas.microsoft.com/office/powerpoint/2010/main" val="1499974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rtl="0"/>
            <a:r>
              <a:rPr lang="tr-TR" sz="3200" b="1" dirty="0" smtClean="0"/>
              <a:t>UNIFORM DISTRIBUTION COMPATIBILITY</a:t>
            </a:r>
            <a:endParaRPr lang="ar-EG" sz="3200" b="1" dirty="0">
              <a:solidFill>
                <a:srgbClr val="FF0000"/>
              </a:solidFill>
            </a:endParaRPr>
          </a:p>
        </p:txBody>
      </p:sp>
      <mc:AlternateContent xmlns:mc="http://schemas.openxmlformats.org/markup-compatibility/2006" xmlns:a14="http://schemas.microsoft.com/office/drawing/2010/main">
        <mc:Choice Requires="a14">
          <p:sp>
            <p:nvSpPr>
              <p:cNvPr id="4" name="Rectangle 3"/>
              <p:cNvSpPr/>
              <p:nvPr/>
            </p:nvSpPr>
            <p:spPr>
              <a:xfrm>
                <a:off x="628650" y="1828800"/>
                <a:ext cx="8210550" cy="2270301"/>
              </a:xfrm>
              <a:prstGeom prst="rect">
                <a:avLst/>
              </a:prstGeom>
            </p:spPr>
            <p:txBody>
              <a:bodyPr wrap="square">
                <a:spAutoFit/>
              </a:bodyPr>
              <a:lstStyle/>
              <a:p>
                <a:pPr marL="285750" indent="-285750" algn="just">
                  <a:spcBef>
                    <a:spcPts val="600"/>
                  </a:spcBef>
                  <a:spcAft>
                    <a:spcPts val="600"/>
                  </a:spcAft>
                  <a:buFont typeface="Wingdings" pitchFamily="2" charset="2"/>
                  <a:buChar char="Ø"/>
                </a:pPr>
                <a:r>
                  <a:rPr lang="tr-TR" sz="2400" dirty="0"/>
                  <a:t>Sampling Errors Coctail from Multiple Sine </a:t>
                </a:r>
                <a:r>
                  <a:rPr lang="tr-TR" sz="2400" dirty="0" smtClean="0"/>
                  <a:t>Wave Sampling Based Random Number Generator (2SBRNG) is compensated </a:t>
                </a:r>
                <a:r>
                  <a:rPr lang="tr-TR" sz="2400" dirty="0"/>
                  <a:t>each other to form uniform </a:t>
                </a:r>
                <a:r>
                  <a:rPr lang="tr-TR" sz="2400" dirty="0" smtClean="0"/>
                  <a:t>distribution</a:t>
                </a:r>
              </a:p>
              <a:p>
                <a:pPr marL="285750" indent="-285750">
                  <a:spcBef>
                    <a:spcPts val="600"/>
                  </a:spcBef>
                  <a:spcAft>
                    <a:spcPts val="600"/>
                  </a:spcAft>
                  <a:buFont typeface="Wingdings" pitchFamily="2" charset="2"/>
                  <a:buChar char="Ø"/>
                </a:pPr>
                <a:r>
                  <a:rPr lang="tr-TR" sz="2400" dirty="0" smtClean="0"/>
                  <a:t>Gibbs Phonemonen is applied </a:t>
                </a:r>
              </a:p>
              <a:p>
                <a:pPr>
                  <a:spcBef>
                    <a:spcPts val="600"/>
                  </a:spcBef>
                  <a:spcAft>
                    <a:spcPts val="600"/>
                  </a:spcAft>
                </a:pPr>
                <a:r>
                  <a:rPr lang="tr-TR" dirty="0" smtClean="0"/>
                  <a: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x</m:t>
                        </m:r>
                      </m:e>
                      <m:sub>
                        <m:r>
                          <m:rPr>
                            <m:sty m:val="p"/>
                          </m:rPr>
                          <a:rPr lang="en-US">
                            <a:latin typeface="Cambria Math" panose="02040503050406030204" pitchFamily="18" charset="0"/>
                          </a:rPr>
                          <m:t>t</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m:t>
                        </m:r>
                      </m:num>
                      <m:den>
                        <m:r>
                          <m:rPr>
                            <m:sty m:val="p"/>
                          </m:rPr>
                          <a:rPr lang="en-US">
                            <a:latin typeface="Cambria Math" panose="02040503050406030204" pitchFamily="18" charset="0"/>
                          </a:rPr>
                          <m:t>π</m:t>
                        </m:r>
                      </m:den>
                    </m:f>
                    <m:func>
                      <m:funcPr>
                        <m:ctrlPr>
                          <a:rPr lang="en-US" i="1">
                            <a:latin typeface="Cambria Math" panose="02040503050406030204" pitchFamily="18" charset="0"/>
                          </a:rPr>
                        </m:ctrlPr>
                      </m:funcPr>
                      <m:fName>
                        <m:r>
                          <a:rPr lang="en-US">
                            <a:latin typeface="Cambria Math" panose="02040503050406030204" pitchFamily="18" charset="0"/>
                          </a:rPr>
                          <m:t>(</m:t>
                        </m:r>
                        <m:r>
                          <m:rPr>
                            <m:sty m:val="p"/>
                          </m:rPr>
                          <a:rPr lang="en-US">
                            <a:latin typeface="Cambria Math" panose="02040503050406030204" pitchFamily="18" charset="0"/>
                          </a:rPr>
                          <m:t>sin</m:t>
                        </m:r>
                      </m:fName>
                      <m:e>
                        <m:d>
                          <m:dPr>
                            <m:ctrlPr>
                              <a:rPr lang="en-US" i="1">
                                <a:latin typeface="Cambria Math" panose="02040503050406030204" pitchFamily="18" charset="0"/>
                              </a:rPr>
                            </m:ctrlPr>
                          </m:dPr>
                          <m:e>
                            <m:r>
                              <m:rPr>
                                <m:sty m:val="p"/>
                              </m:rPr>
                              <a:rPr lang="en-US">
                                <a:latin typeface="Cambria Math" panose="02040503050406030204" pitchFamily="18" charset="0"/>
                              </a:rPr>
                              <m:t>x</m:t>
                            </m:r>
                          </m:e>
                        </m:d>
                      </m:e>
                    </m:func>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3</m:t>
                        </m:r>
                      </m:den>
                    </m:f>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n-US">
                                <a:latin typeface="Cambria Math" panose="02040503050406030204" pitchFamily="18" charset="0"/>
                              </a:rPr>
                              <m:t>3</m:t>
                            </m:r>
                            <m:r>
                              <m:rPr>
                                <m:sty m:val="p"/>
                              </m:rPr>
                              <a:rPr lang="en-US">
                                <a:latin typeface="Cambria Math" panose="02040503050406030204" pitchFamily="18" charset="0"/>
                              </a:rPr>
                              <m:t>x</m:t>
                            </m:r>
                          </m:e>
                        </m:d>
                      </m:e>
                    </m:func>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5</m:t>
                        </m:r>
                      </m:den>
                    </m:f>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n-US">
                                <a:latin typeface="Cambria Math" panose="02040503050406030204" pitchFamily="18" charset="0"/>
                              </a:rPr>
                              <m:t>5</m:t>
                            </m:r>
                            <m:r>
                              <m:rPr>
                                <m:sty m:val="p"/>
                              </m:rPr>
                              <a:rPr lang="en-US">
                                <a:latin typeface="Cambria Math" panose="02040503050406030204" pitchFamily="18" charset="0"/>
                              </a:rPr>
                              <m:t>x</m:t>
                            </m:r>
                          </m:e>
                        </m:d>
                      </m:e>
                    </m:func>
                    <m:r>
                      <a:rPr lang="en-US">
                        <a:latin typeface="Cambria Math" panose="02040503050406030204" pitchFamily="18" charset="0"/>
                      </a:rPr>
                      <m:t>+…)</m:t>
                    </m:r>
                  </m:oMath>
                </a14:m>
                <a:r>
                  <a:rPr lang="en-US" dirty="0"/>
                  <a:t>	</a:t>
                </a:r>
                <a:endParaRPr lang="tr-TR" dirty="0" smtClean="0"/>
              </a:p>
            </p:txBody>
          </p:sp>
        </mc:Choice>
        <mc:Fallback xmlns="">
          <p:sp>
            <p:nvSpPr>
              <p:cNvPr id="4" name="Rectangle 3"/>
              <p:cNvSpPr>
                <a:spLocks noRot="1" noChangeAspect="1" noMove="1" noResize="1" noEditPoints="1" noAdjustHandles="1" noChangeArrowheads="1" noChangeShapeType="1" noTextEdit="1"/>
              </p:cNvSpPr>
              <p:nvPr/>
            </p:nvSpPr>
            <p:spPr>
              <a:xfrm>
                <a:off x="628650" y="1828800"/>
                <a:ext cx="8210550" cy="2270301"/>
              </a:xfrm>
              <a:prstGeom prst="rect">
                <a:avLst/>
              </a:prstGeom>
              <a:blipFill>
                <a:blip r:embed="rId3"/>
                <a:stretch>
                  <a:fillRect l="-965" t="-2151" r="-1188"/>
                </a:stretch>
              </a:blipFill>
            </p:spPr>
            <p:txBody>
              <a:bodyPr/>
              <a:lstStyle/>
              <a:p>
                <a:r>
                  <a:rPr lang="en-US">
                    <a:noFill/>
                  </a:rPr>
                  <a:t> </a:t>
                </a:r>
              </a:p>
            </p:txBody>
          </p:sp>
        </mc:Fallback>
      </mc:AlternateContent>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2338387" y="4419600"/>
            <a:ext cx="4467225" cy="2057400"/>
          </a:xfrm>
          <a:prstGeom prst="rect">
            <a:avLst/>
          </a:prstGeom>
          <a:noFill/>
          <a:ln>
            <a:noFill/>
          </a:ln>
        </p:spPr>
      </p:pic>
    </p:spTree>
    <p:extLst>
      <p:ext uri="{BB962C8B-B14F-4D97-AF65-F5344CB8AC3E}">
        <p14:creationId xmlns:p14="http://schemas.microsoft.com/office/powerpoint/2010/main" val="2481642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rtl="0"/>
            <a:r>
              <a:rPr lang="tr-TR" sz="3200" b="1" dirty="0" smtClean="0"/>
              <a:t>BİNOMİAL DİSTRİBUTİON COMPATIBILITY</a:t>
            </a:r>
            <a:endParaRPr lang="ar-EG" sz="3200" b="1" dirty="0">
              <a:solidFill>
                <a:srgbClr val="FF0000"/>
              </a:solidFill>
            </a:endParaRPr>
          </a:p>
        </p:txBody>
      </p:sp>
      <p:sp>
        <p:nvSpPr>
          <p:cNvPr id="4" name="Rectangle 3"/>
          <p:cNvSpPr/>
          <p:nvPr/>
        </p:nvSpPr>
        <p:spPr>
          <a:xfrm>
            <a:off x="628650" y="1828800"/>
            <a:ext cx="7886700" cy="984885"/>
          </a:xfrm>
          <a:prstGeom prst="rect">
            <a:avLst/>
          </a:prstGeom>
        </p:spPr>
        <p:txBody>
          <a:bodyPr wrap="square">
            <a:spAutoFit/>
          </a:bodyPr>
          <a:lstStyle/>
          <a:p>
            <a:pPr marL="285750" indent="-285750">
              <a:spcBef>
                <a:spcPts val="600"/>
              </a:spcBef>
              <a:spcAft>
                <a:spcPts val="600"/>
              </a:spcAft>
              <a:buFont typeface="Wingdings" pitchFamily="2" charset="2"/>
              <a:buChar char="Ø"/>
            </a:pPr>
            <a:r>
              <a:rPr lang="tr-TR" sz="2400" dirty="0" smtClean="0"/>
              <a:t>SBRNG generated bit streams are compared to MATLAB’ s.</a:t>
            </a:r>
          </a:p>
          <a:p>
            <a:pPr marL="285750" indent="-285750">
              <a:spcBef>
                <a:spcPts val="600"/>
              </a:spcBef>
              <a:spcAft>
                <a:spcPts val="600"/>
              </a:spcAft>
              <a:buFont typeface="Wingdings" pitchFamily="2" charset="2"/>
              <a:buChar char="Ø"/>
            </a:pPr>
            <a:r>
              <a:rPr lang="tr-TR" sz="2400" dirty="0" smtClean="0"/>
              <a:t>Probability Density Function (PDF) of SBRNG is binomial</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352800"/>
            <a:ext cx="4876800" cy="3263583"/>
          </a:xfrm>
          <a:prstGeom prst="rect">
            <a:avLst/>
          </a:prstGeom>
          <a:noFill/>
          <a:ln>
            <a:noFill/>
          </a:ln>
        </p:spPr>
      </p:pic>
    </p:spTree>
    <p:extLst>
      <p:ext uri="{BB962C8B-B14F-4D97-AF65-F5344CB8AC3E}">
        <p14:creationId xmlns:p14="http://schemas.microsoft.com/office/powerpoint/2010/main" val="410873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rtl="0"/>
            <a:r>
              <a:rPr lang="tr-TR" sz="3200" b="1" dirty="0" smtClean="0"/>
              <a:t>PERFORMANCE of SBRNG</a:t>
            </a:r>
            <a:endParaRPr lang="ar-EG" sz="3200" b="1"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40601459"/>
                  </p:ext>
                </p:extLst>
              </p:nvPr>
            </p:nvGraphicFramePr>
            <p:xfrm>
              <a:off x="381000" y="1981200"/>
              <a:ext cx="8381999" cy="4206240"/>
            </p:xfrm>
            <a:graphic>
              <a:graphicData uri="http://schemas.openxmlformats.org/drawingml/2006/table">
                <a:tbl>
                  <a:tblPr firstRow="1" firstCol="1" bandRow="1">
                    <a:tableStyleId>{5C22544A-7EE6-4342-B048-85BDC9FD1C3A}</a:tableStyleId>
                  </a:tblPr>
                  <a:tblGrid>
                    <a:gridCol w="1006957">
                      <a:extLst>
                        <a:ext uri="{9D8B030D-6E8A-4147-A177-3AD203B41FA5}">
                          <a16:colId xmlns:a16="http://schemas.microsoft.com/office/drawing/2014/main" xmlns="" val="2471194375"/>
                        </a:ext>
                      </a:extLst>
                    </a:gridCol>
                    <a:gridCol w="475846">
                      <a:extLst>
                        <a:ext uri="{9D8B030D-6E8A-4147-A177-3AD203B41FA5}">
                          <a16:colId xmlns:a16="http://schemas.microsoft.com/office/drawing/2014/main" xmlns="" val="2845790837"/>
                        </a:ext>
                      </a:extLst>
                    </a:gridCol>
                    <a:gridCol w="582533">
                      <a:extLst>
                        <a:ext uri="{9D8B030D-6E8A-4147-A177-3AD203B41FA5}">
                          <a16:colId xmlns:a16="http://schemas.microsoft.com/office/drawing/2014/main" xmlns="" val="1436194090"/>
                        </a:ext>
                      </a:extLst>
                    </a:gridCol>
                    <a:gridCol w="955394">
                      <a:extLst>
                        <a:ext uri="{9D8B030D-6E8A-4147-A177-3AD203B41FA5}">
                          <a16:colId xmlns:a16="http://schemas.microsoft.com/office/drawing/2014/main" xmlns="" val="693638444"/>
                        </a:ext>
                      </a:extLst>
                    </a:gridCol>
                    <a:gridCol w="702462">
                      <a:extLst>
                        <a:ext uri="{9D8B030D-6E8A-4147-A177-3AD203B41FA5}">
                          <a16:colId xmlns:a16="http://schemas.microsoft.com/office/drawing/2014/main" xmlns="" val="1053718433"/>
                        </a:ext>
                      </a:extLst>
                    </a:gridCol>
                    <a:gridCol w="727794">
                      <a:extLst>
                        <a:ext uri="{9D8B030D-6E8A-4147-A177-3AD203B41FA5}">
                          <a16:colId xmlns:a16="http://schemas.microsoft.com/office/drawing/2014/main" xmlns="" val="1416543908"/>
                        </a:ext>
                      </a:extLst>
                    </a:gridCol>
                    <a:gridCol w="727794">
                      <a:extLst>
                        <a:ext uri="{9D8B030D-6E8A-4147-A177-3AD203B41FA5}">
                          <a16:colId xmlns:a16="http://schemas.microsoft.com/office/drawing/2014/main" xmlns="" val="4006951096"/>
                        </a:ext>
                      </a:extLst>
                    </a:gridCol>
                    <a:gridCol w="910048">
                      <a:extLst>
                        <a:ext uri="{9D8B030D-6E8A-4147-A177-3AD203B41FA5}">
                          <a16:colId xmlns:a16="http://schemas.microsoft.com/office/drawing/2014/main" xmlns="" val="3609620119"/>
                        </a:ext>
                      </a:extLst>
                    </a:gridCol>
                    <a:gridCol w="681799">
                      <a:extLst>
                        <a:ext uri="{9D8B030D-6E8A-4147-A177-3AD203B41FA5}">
                          <a16:colId xmlns:a16="http://schemas.microsoft.com/office/drawing/2014/main" xmlns="" val="3973254211"/>
                        </a:ext>
                      </a:extLst>
                    </a:gridCol>
                    <a:gridCol w="613620">
                      <a:extLst>
                        <a:ext uri="{9D8B030D-6E8A-4147-A177-3AD203B41FA5}">
                          <a16:colId xmlns:a16="http://schemas.microsoft.com/office/drawing/2014/main" xmlns="" val="2665240767"/>
                        </a:ext>
                      </a:extLst>
                    </a:gridCol>
                    <a:gridCol w="997752">
                      <a:extLst>
                        <a:ext uri="{9D8B030D-6E8A-4147-A177-3AD203B41FA5}">
                          <a16:colId xmlns:a16="http://schemas.microsoft.com/office/drawing/2014/main" xmlns="" val="3054493948"/>
                        </a:ext>
                      </a:extLst>
                    </a:gridCol>
                  </a:tblGrid>
                  <a:tr h="874353">
                    <a:tc>
                      <a:txBody>
                        <a:bodyPr/>
                        <a:lstStyle/>
                        <a:p>
                          <a:pPr marL="0" marR="0" algn="ctr">
                            <a:spcBef>
                              <a:spcPts val="0"/>
                            </a:spcBef>
                            <a:spcAft>
                              <a:spcPts val="0"/>
                            </a:spcAft>
                          </a:pPr>
                          <a:r>
                            <a:rPr lang="en-US" sz="1200" dirty="0">
                              <a:solidFill>
                                <a:schemeClr val="bg1"/>
                              </a:solidFill>
                              <a:effectLst/>
                            </a:rPr>
                            <a:t> </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LFSR</a:t>
                          </a:r>
                        </a:p>
                        <a:p>
                          <a:pPr marL="0" marR="0" algn="ctr">
                            <a:spcBef>
                              <a:spcPts val="0"/>
                            </a:spcBef>
                            <a:spcAft>
                              <a:spcPts val="0"/>
                            </a:spcAft>
                          </a:pPr>
                          <a:r>
                            <a:rPr lang="en-US" sz="1200" dirty="0">
                              <a:solidFill>
                                <a:schemeClr val="bg1"/>
                              </a:solidFill>
                              <a:effectLst/>
                            </a:rPr>
                            <a:t>8</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LFSR</a:t>
                          </a:r>
                        </a:p>
                        <a:p>
                          <a:pPr marL="0" marR="0" algn="ctr">
                            <a:spcBef>
                              <a:spcPts val="0"/>
                            </a:spcBef>
                            <a:spcAft>
                              <a:spcPts val="0"/>
                            </a:spcAft>
                          </a:pPr>
                          <a:r>
                            <a:rPr lang="en-US" sz="1200" dirty="0">
                              <a:solidFill>
                                <a:schemeClr val="bg1"/>
                              </a:solidFill>
                              <a:effectLst/>
                            </a:rPr>
                            <a:t>13</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MATLAB</a:t>
                          </a:r>
                        </a:p>
                        <a:p>
                          <a:pPr marL="0" marR="0" algn="ctr">
                            <a:spcBef>
                              <a:spcPts val="0"/>
                            </a:spcBef>
                            <a:spcAft>
                              <a:spcPts val="0"/>
                            </a:spcAft>
                          </a:pPr>
                          <a:r>
                            <a:rPr lang="en-US" sz="1200" dirty="0" err="1">
                              <a:solidFill>
                                <a:schemeClr val="bg1"/>
                              </a:solidFill>
                              <a:effectLst/>
                            </a:rPr>
                            <a:t>Randn</a:t>
                          </a:r>
                          <a:endParaRPr lang="en-US" sz="1200" dirty="0">
                            <a:solidFill>
                              <a:schemeClr val="bg1"/>
                            </a:solidFill>
                            <a:effectLst/>
                          </a:endParaRPr>
                        </a:p>
                        <a:p>
                          <a:pPr marL="0" marR="0" algn="ctr">
                            <a:spcBef>
                              <a:spcPts val="0"/>
                            </a:spcBef>
                            <a:spcAft>
                              <a:spcPts val="0"/>
                            </a:spcAft>
                          </a:pPr>
                          <a:r>
                            <a:rPr lang="en-US" sz="1200" dirty="0">
                              <a:solidFill>
                                <a:schemeClr val="bg1"/>
                              </a:solidFill>
                              <a:effectLst/>
                            </a:rPr>
                            <a:t>(1,160000)</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GLFSR</a:t>
                          </a:r>
                        </a:p>
                        <a:p>
                          <a:pPr marL="0" marR="0" algn="ctr">
                            <a:spcBef>
                              <a:spcPts val="0"/>
                            </a:spcBef>
                            <a:spcAft>
                              <a:spcPts val="0"/>
                            </a:spcAft>
                          </a:pPr>
                          <a:r>
                            <a:rPr lang="en-US" sz="1200" dirty="0">
                              <a:solidFill>
                                <a:schemeClr val="bg1"/>
                              </a:solidFill>
                              <a:effectLst/>
                            </a:rPr>
                            <a:t>[3]</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STT-MTJ</a:t>
                          </a:r>
                        </a:p>
                        <a:p>
                          <a:pPr marL="0" marR="0" algn="ctr">
                            <a:spcBef>
                              <a:spcPts val="0"/>
                            </a:spcBef>
                            <a:spcAft>
                              <a:spcPts val="0"/>
                            </a:spcAft>
                          </a:pPr>
                          <a:r>
                            <a:rPr lang="en-US" sz="1200" dirty="0">
                              <a:solidFill>
                                <a:schemeClr val="bg1"/>
                              </a:solidFill>
                              <a:effectLst/>
                            </a:rPr>
                            <a:t>[4]</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SRAM Based</a:t>
                          </a:r>
                        </a:p>
                        <a:p>
                          <a:pPr marL="0" marR="0" algn="ctr">
                            <a:spcBef>
                              <a:spcPts val="0"/>
                            </a:spcBef>
                            <a:spcAft>
                              <a:spcPts val="0"/>
                            </a:spcAft>
                          </a:pPr>
                          <a:r>
                            <a:rPr lang="en-US" sz="1200" dirty="0">
                              <a:solidFill>
                                <a:schemeClr val="bg1"/>
                              </a:solidFill>
                              <a:effectLst/>
                            </a:rPr>
                            <a:t>[6]</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All- Digital PVT Variation Tolerant</a:t>
                          </a:r>
                        </a:p>
                        <a:p>
                          <a:pPr marL="0" marR="0" algn="ctr">
                            <a:spcBef>
                              <a:spcPts val="0"/>
                            </a:spcBef>
                            <a:spcAft>
                              <a:spcPts val="0"/>
                            </a:spcAft>
                          </a:pPr>
                          <a:r>
                            <a:rPr lang="en-US" sz="1200" dirty="0">
                              <a:solidFill>
                                <a:schemeClr val="bg1"/>
                              </a:solidFill>
                              <a:effectLst/>
                            </a:rPr>
                            <a:t>[5]</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SBRNG2</a:t>
                          </a:r>
                        </a:p>
                        <a:p>
                          <a:pPr marL="0" marR="0" algn="ctr">
                            <a:spcBef>
                              <a:spcPts val="0"/>
                            </a:spcBef>
                            <a:spcAft>
                              <a:spcPts val="0"/>
                            </a:spcAft>
                          </a:pPr>
                          <a:r>
                            <a:rPr lang="en-US" sz="1200" dirty="0">
                              <a:solidFill>
                                <a:schemeClr val="bg1"/>
                              </a:solidFill>
                              <a:effectLst/>
                            </a:rPr>
                            <a:t>(this work)</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SBRNG3 (this work)</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bg1"/>
                              </a:solidFill>
                              <a:effectLst/>
                            </a:rPr>
                            <a:t>SBRNG4</a:t>
                          </a:r>
                          <a:endParaRPr lang="tr-TR" sz="1200" dirty="0" smtClean="0">
                            <a:solidFill>
                              <a:schemeClr val="bg1"/>
                            </a:solidFill>
                            <a:effectLst/>
                          </a:endParaRPr>
                        </a:p>
                        <a:p>
                          <a:pPr marL="0" marR="0" algn="ctr">
                            <a:spcBef>
                              <a:spcPts val="0"/>
                            </a:spcBef>
                            <a:spcAft>
                              <a:spcPts val="0"/>
                            </a:spcAft>
                          </a:pPr>
                          <a:r>
                            <a:rPr lang="en-US" sz="1200" dirty="0" smtClean="0">
                              <a:solidFill>
                                <a:schemeClr val="bg1"/>
                              </a:solidFill>
                              <a:effectLst/>
                            </a:rPr>
                            <a:t> </a:t>
                          </a:r>
                          <a:r>
                            <a:rPr lang="en-US" sz="1200" dirty="0">
                              <a:solidFill>
                                <a:schemeClr val="bg1"/>
                              </a:solidFill>
                              <a:effectLst/>
                            </a:rPr>
                            <a:t>(this work)</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3027372333"/>
                      </a:ext>
                    </a:extLst>
                  </a:tr>
                  <a:tr h="471660">
                    <a:tc>
                      <a:txBody>
                        <a:bodyPr/>
                        <a:lstStyle/>
                        <a:p>
                          <a:pPr marL="0" marR="0" algn="ctr">
                            <a:spcBef>
                              <a:spcPts val="0"/>
                            </a:spcBef>
                            <a:spcAft>
                              <a:spcPts val="0"/>
                            </a:spcAft>
                          </a:pPr>
                          <a:r>
                            <a:rPr lang="en-US" sz="1200" dirty="0">
                              <a:effectLst/>
                            </a:rPr>
                            <a:t>Effective number of bits</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256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8192</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160000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256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256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256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1048576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8100</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60000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160000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2442557102"/>
                      </a:ext>
                    </a:extLst>
                  </a:tr>
                  <a:tr h="1088652">
                    <a:tc>
                      <a:txBody>
                        <a:bodyPr/>
                        <a:lstStyle/>
                        <a:p>
                          <a:pPr marL="0" marR="0" algn="ctr">
                            <a:spcBef>
                              <a:spcPts val="0"/>
                            </a:spcBef>
                            <a:spcAft>
                              <a:spcPts val="0"/>
                            </a:spcAft>
                          </a:pPr>
                          <a:r>
                            <a:rPr lang="en-US" sz="1200">
                              <a:effectLst/>
                            </a:rPr>
                            <a:t>Transistor count</a:t>
                          </a:r>
                        </a:p>
                        <a:p>
                          <a:pPr marL="0" marR="0" algn="ctr">
                            <a:spcBef>
                              <a:spcPts val="0"/>
                            </a:spcBef>
                            <a:spcAft>
                              <a:spcPts val="0"/>
                            </a:spcAft>
                          </a:pPr>
                          <a:r>
                            <a:rPr lang="en-US" sz="1200">
                              <a:effectLst/>
                            </a:rPr>
                            <a:t>with normalized%50 probability output</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114</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174</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NA</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9719</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1536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734693</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61</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81</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101</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750047356"/>
                      </a:ext>
                    </a:extLst>
                  </a:tr>
                  <a:tr h="907210">
                    <a:tc>
                      <a:txBody>
                        <a:bodyPr/>
                        <a:lstStyle/>
                        <a:p>
                          <a:pPr marL="0" marR="0" algn="ctr">
                            <a:spcBef>
                              <a:spcPts val="0"/>
                            </a:spcBef>
                            <a:spcAft>
                              <a:spcPts val="0"/>
                            </a:spcAft>
                          </a:pPr>
                          <a:r>
                            <a:rPr lang="en-US" sz="1200">
                              <a:effectLst/>
                            </a:rPr>
                            <a:t>Transistor count with desired probability</a:t>
                          </a:r>
                        </a:p>
                        <a:p>
                          <a:pPr marL="0" marR="0" algn="ctr">
                            <a:spcBef>
                              <a:spcPts val="0"/>
                            </a:spcBef>
                            <a:spcAft>
                              <a:spcPts val="0"/>
                            </a:spcAft>
                          </a:pPr>
                          <a:r>
                            <a:rPr lang="en-US" sz="1200">
                              <a:effectLst/>
                            </a:rPr>
                            <a:t>output</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290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460</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NA</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Not reported</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Not reported</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Not reported</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Not reported</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101</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121</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141</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xmlns="" val="242339897"/>
                      </a:ext>
                    </a:extLst>
                  </a:tr>
                  <a:tr h="544326">
                    <a:tc>
                      <a:txBody>
                        <a:bodyPr/>
                        <a:lstStyle/>
                        <a:p>
                          <a:pPr marL="0" marR="0" algn="ctr">
                            <a:spcBef>
                              <a:spcPts val="0"/>
                            </a:spcBef>
                            <a:spcAft>
                              <a:spcPts val="0"/>
                            </a:spcAft>
                          </a:pPr>
                          <a:r>
                            <a:rPr lang="en-US" sz="1200">
                              <a:effectLst/>
                            </a:rPr>
                            <a:t>Speed </a:t>
                          </a:r>
                          <a14:m>
                            <m:oMath xmlns:m="http://schemas.openxmlformats.org/officeDocument/2006/math">
                              <m:sSub>
                                <m:sSubPr>
                                  <m:ctrlPr>
                                    <a:rPr lang="en-US" sz="1200" i="1">
                                      <a:effectLst/>
                                      <a:latin typeface="Cambria Math" panose="02040503050406030204" pitchFamily="18" charset="0"/>
                                    </a:rPr>
                                  </m:ctrlPr>
                                </m:sSubPr>
                                <m:e>
                                  <m:r>
                                    <a:rPr lang="tr-TR" sz="1200">
                                      <a:effectLst/>
                                      <a:latin typeface="Cambria Math" panose="02040503050406030204" pitchFamily="18" charset="0"/>
                                    </a:rPr>
                                    <m:t>𝒇</m:t>
                                  </m:r>
                                </m:e>
                                <m:sub>
                                  <m:r>
                                    <a:rPr lang="tr-TR" sz="1200">
                                      <a:effectLst/>
                                      <a:latin typeface="Cambria Math" panose="02040503050406030204" pitchFamily="18" charset="0"/>
                                    </a:rPr>
                                    <m:t>𝒔𝒕𝒐</m:t>
                                  </m:r>
                                </m:sub>
                              </m:sSub>
                            </m:oMath>
                          </a14:m>
                          <a:endParaRPr lang="en-US" sz="1200">
                            <a:effectLst/>
                          </a:endParaRPr>
                        </a:p>
                        <a:p>
                          <a:pPr marL="0" marR="0" algn="ctr">
                            <a:spcBef>
                              <a:spcPts val="0"/>
                            </a:spcBef>
                            <a:spcAft>
                              <a:spcPts val="0"/>
                            </a:spcAft>
                          </a:pPr>
                          <a:r>
                            <a:rPr lang="tr-TR" sz="1200">
                              <a:effectLst/>
                            </a:rPr>
                            <a:t> </a:t>
                          </a:r>
                          <a:r>
                            <a:rPr lang="en-US" sz="1200">
                              <a:effectLst/>
                            </a:rPr>
                            <a:t>(GHz)</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200">
                              <a:effectLst/>
                            </a:rPr>
                            <a:t>Clock Frequency</a:t>
                          </a:r>
                        </a:p>
                        <a:p>
                          <a:pPr marL="0" marR="0" algn="ctr">
                            <a:spcBef>
                              <a:spcPts val="0"/>
                            </a:spcBef>
                            <a:spcAft>
                              <a:spcPts val="0"/>
                            </a:spcAft>
                          </a:pPr>
                          <a:r>
                            <a:rPr lang="en-US" sz="1200">
                              <a:effectLst/>
                            </a:rPr>
                            <a:t>(CLK)</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1200">
                              <a:effectLst/>
                            </a:rPr>
                            <a:t>Non-Available</a:t>
                          </a:r>
                        </a:p>
                        <a:p>
                          <a:pPr marL="0" marR="0" algn="ctr">
                            <a:spcBef>
                              <a:spcPts val="0"/>
                            </a:spcBef>
                            <a:spcAft>
                              <a:spcPts val="0"/>
                            </a:spcAft>
                          </a:pPr>
                          <a:r>
                            <a:rPr lang="en-US" sz="1200">
                              <a:effectLst/>
                            </a:rPr>
                            <a:t>(NA)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CLK</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0.177-0.2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0.1-2.9</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gridSpan="3">
                      <a:txBody>
                        <a:bodyPr/>
                        <a:lstStyle/>
                        <a:p>
                          <a:pPr marL="0" marR="0" algn="ctr">
                            <a:spcBef>
                              <a:spcPts val="0"/>
                            </a:spcBef>
                            <a:spcAft>
                              <a:spcPts val="0"/>
                            </a:spcAft>
                          </a:pPr>
                          <a:r>
                            <a:rPr lang="en-US" sz="1200" dirty="0">
                              <a:effectLst/>
                            </a:rPr>
                            <a:t>CLKx100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9452439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0601459"/>
                  </p:ext>
                </p:extLst>
              </p:nvPr>
            </p:nvGraphicFramePr>
            <p:xfrm>
              <a:off x="381000" y="1981200"/>
              <a:ext cx="8381999" cy="4206240"/>
            </p:xfrm>
            <a:graphic>
              <a:graphicData uri="http://schemas.openxmlformats.org/drawingml/2006/table">
                <a:tbl>
                  <a:tblPr firstRow="1" firstCol="1" bandRow="1">
                    <a:tableStyleId>{5C22544A-7EE6-4342-B048-85BDC9FD1C3A}</a:tableStyleId>
                  </a:tblPr>
                  <a:tblGrid>
                    <a:gridCol w="1006957">
                      <a:extLst>
                        <a:ext uri="{9D8B030D-6E8A-4147-A177-3AD203B41FA5}">
                          <a16:colId xmlns:a16="http://schemas.microsoft.com/office/drawing/2014/main" val="2471194375"/>
                        </a:ext>
                      </a:extLst>
                    </a:gridCol>
                    <a:gridCol w="475846">
                      <a:extLst>
                        <a:ext uri="{9D8B030D-6E8A-4147-A177-3AD203B41FA5}">
                          <a16:colId xmlns:a16="http://schemas.microsoft.com/office/drawing/2014/main" val="2845790837"/>
                        </a:ext>
                      </a:extLst>
                    </a:gridCol>
                    <a:gridCol w="582533">
                      <a:extLst>
                        <a:ext uri="{9D8B030D-6E8A-4147-A177-3AD203B41FA5}">
                          <a16:colId xmlns:a16="http://schemas.microsoft.com/office/drawing/2014/main" val="1436194090"/>
                        </a:ext>
                      </a:extLst>
                    </a:gridCol>
                    <a:gridCol w="955394">
                      <a:extLst>
                        <a:ext uri="{9D8B030D-6E8A-4147-A177-3AD203B41FA5}">
                          <a16:colId xmlns:a16="http://schemas.microsoft.com/office/drawing/2014/main" val="693638444"/>
                        </a:ext>
                      </a:extLst>
                    </a:gridCol>
                    <a:gridCol w="702462">
                      <a:extLst>
                        <a:ext uri="{9D8B030D-6E8A-4147-A177-3AD203B41FA5}">
                          <a16:colId xmlns:a16="http://schemas.microsoft.com/office/drawing/2014/main" val="1053718433"/>
                        </a:ext>
                      </a:extLst>
                    </a:gridCol>
                    <a:gridCol w="727794">
                      <a:extLst>
                        <a:ext uri="{9D8B030D-6E8A-4147-A177-3AD203B41FA5}">
                          <a16:colId xmlns:a16="http://schemas.microsoft.com/office/drawing/2014/main" val="1416543908"/>
                        </a:ext>
                      </a:extLst>
                    </a:gridCol>
                    <a:gridCol w="727794">
                      <a:extLst>
                        <a:ext uri="{9D8B030D-6E8A-4147-A177-3AD203B41FA5}">
                          <a16:colId xmlns:a16="http://schemas.microsoft.com/office/drawing/2014/main" val="4006951096"/>
                        </a:ext>
                      </a:extLst>
                    </a:gridCol>
                    <a:gridCol w="910048">
                      <a:extLst>
                        <a:ext uri="{9D8B030D-6E8A-4147-A177-3AD203B41FA5}">
                          <a16:colId xmlns:a16="http://schemas.microsoft.com/office/drawing/2014/main" val="3609620119"/>
                        </a:ext>
                      </a:extLst>
                    </a:gridCol>
                    <a:gridCol w="681799">
                      <a:extLst>
                        <a:ext uri="{9D8B030D-6E8A-4147-A177-3AD203B41FA5}">
                          <a16:colId xmlns:a16="http://schemas.microsoft.com/office/drawing/2014/main" val="3973254211"/>
                        </a:ext>
                      </a:extLst>
                    </a:gridCol>
                    <a:gridCol w="613620">
                      <a:extLst>
                        <a:ext uri="{9D8B030D-6E8A-4147-A177-3AD203B41FA5}">
                          <a16:colId xmlns:a16="http://schemas.microsoft.com/office/drawing/2014/main" val="2665240767"/>
                        </a:ext>
                      </a:extLst>
                    </a:gridCol>
                    <a:gridCol w="997752">
                      <a:extLst>
                        <a:ext uri="{9D8B030D-6E8A-4147-A177-3AD203B41FA5}">
                          <a16:colId xmlns:a16="http://schemas.microsoft.com/office/drawing/2014/main" val="3054493948"/>
                        </a:ext>
                      </a:extLst>
                    </a:gridCol>
                  </a:tblGrid>
                  <a:tr h="914400">
                    <a:tc>
                      <a:txBody>
                        <a:bodyPr/>
                        <a:lstStyle/>
                        <a:p>
                          <a:pPr marL="0" marR="0" algn="ctr">
                            <a:spcBef>
                              <a:spcPts val="0"/>
                            </a:spcBef>
                            <a:spcAft>
                              <a:spcPts val="0"/>
                            </a:spcAft>
                          </a:pPr>
                          <a:r>
                            <a:rPr lang="en-US" sz="1200" dirty="0">
                              <a:solidFill>
                                <a:schemeClr val="bg1"/>
                              </a:solidFill>
                              <a:effectLst/>
                            </a:rPr>
                            <a:t> </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LFSR</a:t>
                          </a:r>
                        </a:p>
                        <a:p>
                          <a:pPr marL="0" marR="0" algn="ctr">
                            <a:spcBef>
                              <a:spcPts val="0"/>
                            </a:spcBef>
                            <a:spcAft>
                              <a:spcPts val="0"/>
                            </a:spcAft>
                          </a:pPr>
                          <a:r>
                            <a:rPr lang="en-US" sz="1200" dirty="0">
                              <a:solidFill>
                                <a:schemeClr val="bg1"/>
                              </a:solidFill>
                              <a:effectLst/>
                            </a:rPr>
                            <a:t>8</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LFSR</a:t>
                          </a:r>
                        </a:p>
                        <a:p>
                          <a:pPr marL="0" marR="0" algn="ctr">
                            <a:spcBef>
                              <a:spcPts val="0"/>
                            </a:spcBef>
                            <a:spcAft>
                              <a:spcPts val="0"/>
                            </a:spcAft>
                          </a:pPr>
                          <a:r>
                            <a:rPr lang="en-US" sz="1200" dirty="0">
                              <a:solidFill>
                                <a:schemeClr val="bg1"/>
                              </a:solidFill>
                              <a:effectLst/>
                            </a:rPr>
                            <a:t>13</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MATLAB</a:t>
                          </a:r>
                        </a:p>
                        <a:p>
                          <a:pPr marL="0" marR="0" algn="ctr">
                            <a:spcBef>
                              <a:spcPts val="0"/>
                            </a:spcBef>
                            <a:spcAft>
                              <a:spcPts val="0"/>
                            </a:spcAft>
                          </a:pPr>
                          <a:r>
                            <a:rPr lang="en-US" sz="1200" dirty="0" err="1">
                              <a:solidFill>
                                <a:schemeClr val="bg1"/>
                              </a:solidFill>
                              <a:effectLst/>
                            </a:rPr>
                            <a:t>Randn</a:t>
                          </a:r>
                          <a:endParaRPr lang="en-US" sz="1200" dirty="0">
                            <a:solidFill>
                              <a:schemeClr val="bg1"/>
                            </a:solidFill>
                            <a:effectLst/>
                          </a:endParaRPr>
                        </a:p>
                        <a:p>
                          <a:pPr marL="0" marR="0" algn="ctr">
                            <a:spcBef>
                              <a:spcPts val="0"/>
                            </a:spcBef>
                            <a:spcAft>
                              <a:spcPts val="0"/>
                            </a:spcAft>
                          </a:pPr>
                          <a:r>
                            <a:rPr lang="en-US" sz="1200" dirty="0">
                              <a:solidFill>
                                <a:schemeClr val="bg1"/>
                              </a:solidFill>
                              <a:effectLst/>
                            </a:rPr>
                            <a:t>(1,160000)</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GLFSR</a:t>
                          </a:r>
                        </a:p>
                        <a:p>
                          <a:pPr marL="0" marR="0" algn="ctr">
                            <a:spcBef>
                              <a:spcPts val="0"/>
                            </a:spcBef>
                            <a:spcAft>
                              <a:spcPts val="0"/>
                            </a:spcAft>
                          </a:pPr>
                          <a:r>
                            <a:rPr lang="en-US" sz="1200" dirty="0">
                              <a:solidFill>
                                <a:schemeClr val="bg1"/>
                              </a:solidFill>
                              <a:effectLst/>
                            </a:rPr>
                            <a:t>[3]</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STT-MTJ</a:t>
                          </a:r>
                        </a:p>
                        <a:p>
                          <a:pPr marL="0" marR="0" algn="ctr">
                            <a:spcBef>
                              <a:spcPts val="0"/>
                            </a:spcBef>
                            <a:spcAft>
                              <a:spcPts val="0"/>
                            </a:spcAft>
                          </a:pPr>
                          <a:r>
                            <a:rPr lang="en-US" sz="1200" dirty="0">
                              <a:solidFill>
                                <a:schemeClr val="bg1"/>
                              </a:solidFill>
                              <a:effectLst/>
                            </a:rPr>
                            <a:t>[4]</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SRAM Based</a:t>
                          </a:r>
                        </a:p>
                        <a:p>
                          <a:pPr marL="0" marR="0" algn="ctr">
                            <a:spcBef>
                              <a:spcPts val="0"/>
                            </a:spcBef>
                            <a:spcAft>
                              <a:spcPts val="0"/>
                            </a:spcAft>
                          </a:pPr>
                          <a:r>
                            <a:rPr lang="en-US" sz="1200" dirty="0">
                              <a:solidFill>
                                <a:schemeClr val="bg1"/>
                              </a:solidFill>
                              <a:effectLst/>
                            </a:rPr>
                            <a:t>[6]</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All- Digital PVT Variation Tolerant</a:t>
                          </a:r>
                        </a:p>
                        <a:p>
                          <a:pPr marL="0" marR="0" algn="ctr">
                            <a:spcBef>
                              <a:spcPts val="0"/>
                            </a:spcBef>
                            <a:spcAft>
                              <a:spcPts val="0"/>
                            </a:spcAft>
                          </a:pPr>
                          <a:r>
                            <a:rPr lang="en-US" sz="1200" dirty="0">
                              <a:solidFill>
                                <a:schemeClr val="bg1"/>
                              </a:solidFill>
                              <a:effectLst/>
                            </a:rPr>
                            <a:t>[5]</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SBRNG2</a:t>
                          </a:r>
                        </a:p>
                        <a:p>
                          <a:pPr marL="0" marR="0" algn="ctr">
                            <a:spcBef>
                              <a:spcPts val="0"/>
                            </a:spcBef>
                            <a:spcAft>
                              <a:spcPts val="0"/>
                            </a:spcAft>
                          </a:pPr>
                          <a:r>
                            <a:rPr lang="en-US" sz="1200" dirty="0">
                              <a:solidFill>
                                <a:schemeClr val="bg1"/>
                              </a:solidFill>
                              <a:effectLst/>
                            </a:rPr>
                            <a:t>(this work)</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SBRNG3 (this work)</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bg1"/>
                              </a:solidFill>
                              <a:effectLst/>
                            </a:rPr>
                            <a:t>SBRNG4</a:t>
                          </a:r>
                          <a:endParaRPr lang="tr-TR" sz="1200" dirty="0" smtClean="0">
                            <a:solidFill>
                              <a:schemeClr val="bg1"/>
                            </a:solidFill>
                            <a:effectLst/>
                          </a:endParaRPr>
                        </a:p>
                        <a:p>
                          <a:pPr marL="0" marR="0" algn="ctr">
                            <a:spcBef>
                              <a:spcPts val="0"/>
                            </a:spcBef>
                            <a:spcAft>
                              <a:spcPts val="0"/>
                            </a:spcAft>
                          </a:pPr>
                          <a:r>
                            <a:rPr lang="en-US" sz="1200" dirty="0" smtClean="0">
                              <a:solidFill>
                                <a:schemeClr val="bg1"/>
                              </a:solidFill>
                              <a:effectLst/>
                            </a:rPr>
                            <a:t> </a:t>
                          </a:r>
                          <a:r>
                            <a:rPr lang="en-US" sz="1200" dirty="0">
                              <a:solidFill>
                                <a:schemeClr val="bg1"/>
                              </a:solidFill>
                              <a:effectLst/>
                            </a:rPr>
                            <a:t>(this work)</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27372333"/>
                      </a:ext>
                    </a:extLst>
                  </a:tr>
                  <a:tr h="548640">
                    <a:tc>
                      <a:txBody>
                        <a:bodyPr/>
                        <a:lstStyle/>
                        <a:p>
                          <a:pPr marL="0" marR="0" algn="ctr">
                            <a:spcBef>
                              <a:spcPts val="0"/>
                            </a:spcBef>
                            <a:spcAft>
                              <a:spcPts val="0"/>
                            </a:spcAft>
                          </a:pPr>
                          <a:r>
                            <a:rPr lang="en-US" sz="1200" dirty="0">
                              <a:effectLst/>
                            </a:rPr>
                            <a:t>Effective number of bits</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256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8192</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160000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256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256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256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1048576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8100</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60000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160000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42557102"/>
                      </a:ext>
                    </a:extLst>
                  </a:tr>
                  <a:tr h="1280160">
                    <a:tc>
                      <a:txBody>
                        <a:bodyPr/>
                        <a:lstStyle/>
                        <a:p>
                          <a:pPr marL="0" marR="0" algn="ctr">
                            <a:spcBef>
                              <a:spcPts val="0"/>
                            </a:spcBef>
                            <a:spcAft>
                              <a:spcPts val="0"/>
                            </a:spcAft>
                          </a:pPr>
                          <a:r>
                            <a:rPr lang="en-US" sz="1200">
                              <a:effectLst/>
                            </a:rPr>
                            <a:t>Transistor count</a:t>
                          </a:r>
                        </a:p>
                        <a:p>
                          <a:pPr marL="0" marR="0" algn="ctr">
                            <a:spcBef>
                              <a:spcPts val="0"/>
                            </a:spcBef>
                            <a:spcAft>
                              <a:spcPts val="0"/>
                            </a:spcAft>
                          </a:pPr>
                          <a:r>
                            <a:rPr lang="en-US" sz="1200">
                              <a:effectLst/>
                            </a:rPr>
                            <a:t>with normalized%50 probability output</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114</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174</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NA</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108</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9719</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1536</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734693</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61</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81</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101</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50047356"/>
                      </a:ext>
                    </a:extLst>
                  </a:tr>
                  <a:tr h="914400">
                    <a:tc>
                      <a:txBody>
                        <a:bodyPr/>
                        <a:lstStyle/>
                        <a:p>
                          <a:pPr marL="0" marR="0" algn="ctr">
                            <a:spcBef>
                              <a:spcPts val="0"/>
                            </a:spcBef>
                            <a:spcAft>
                              <a:spcPts val="0"/>
                            </a:spcAft>
                          </a:pPr>
                          <a:r>
                            <a:rPr lang="en-US" sz="1200">
                              <a:effectLst/>
                            </a:rPr>
                            <a:t>Transistor count with desired probability</a:t>
                          </a:r>
                        </a:p>
                        <a:p>
                          <a:pPr marL="0" marR="0" algn="ctr">
                            <a:spcBef>
                              <a:spcPts val="0"/>
                            </a:spcBef>
                            <a:spcAft>
                              <a:spcPts val="0"/>
                            </a:spcAft>
                          </a:pPr>
                          <a:r>
                            <a:rPr lang="en-US" sz="1200">
                              <a:effectLst/>
                            </a:rPr>
                            <a:t>output</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290</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460</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NA</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Not reported</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Not reported</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Not reported</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Not reported</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101</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121</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141</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2339897"/>
                      </a:ext>
                    </a:extLst>
                  </a:tr>
                  <a:tr h="548640">
                    <a:tc>
                      <a:txBody>
                        <a:bodyPr/>
                        <a:lstStyle/>
                        <a:p>
                          <a:endParaRPr lang="en-US"/>
                        </a:p>
                      </a:txBody>
                      <a:tcPr marL="68580" marR="68580" marT="0" marB="0" anchor="ctr">
                        <a:blipFill>
                          <a:blip r:embed="rId3"/>
                          <a:stretch>
                            <a:fillRect l="-606" t="-675556" r="-736364" b="-17778"/>
                          </a:stretch>
                        </a:blipFill>
                      </a:tcPr>
                    </a:tc>
                    <a:tc gridSpan="2">
                      <a:txBody>
                        <a:bodyPr/>
                        <a:lstStyle/>
                        <a:p>
                          <a:pPr marL="0" marR="0" algn="ctr">
                            <a:spcBef>
                              <a:spcPts val="0"/>
                            </a:spcBef>
                            <a:spcAft>
                              <a:spcPts val="0"/>
                            </a:spcAft>
                          </a:pPr>
                          <a:r>
                            <a:rPr lang="en-US" sz="1200">
                              <a:effectLst/>
                            </a:rPr>
                            <a:t>Clock Frequency</a:t>
                          </a:r>
                        </a:p>
                        <a:p>
                          <a:pPr marL="0" marR="0" algn="ctr">
                            <a:spcBef>
                              <a:spcPts val="0"/>
                            </a:spcBef>
                            <a:spcAft>
                              <a:spcPts val="0"/>
                            </a:spcAft>
                          </a:pPr>
                          <a:r>
                            <a:rPr lang="en-US" sz="1200">
                              <a:effectLst/>
                            </a:rPr>
                            <a:t>(CLK)</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1200">
                              <a:effectLst/>
                            </a:rPr>
                            <a:t>Non-Available</a:t>
                          </a:r>
                        </a:p>
                        <a:p>
                          <a:pPr marL="0" marR="0" algn="ctr">
                            <a:spcBef>
                              <a:spcPts val="0"/>
                            </a:spcBef>
                            <a:spcAft>
                              <a:spcPts val="0"/>
                            </a:spcAft>
                          </a:pPr>
                          <a:r>
                            <a:rPr lang="en-US" sz="1200">
                              <a:effectLst/>
                            </a:rPr>
                            <a:t>(NA)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CLK</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0.177-0.2</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NA</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0.1-2.9</a:t>
                          </a:r>
                          <a:endParaRPr lang="en-US"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gridSpan="3">
                      <a:txBody>
                        <a:bodyPr/>
                        <a:lstStyle/>
                        <a:p>
                          <a:pPr marL="0" marR="0" algn="ctr">
                            <a:spcBef>
                              <a:spcPts val="0"/>
                            </a:spcBef>
                            <a:spcAft>
                              <a:spcPts val="0"/>
                            </a:spcAft>
                          </a:pPr>
                          <a:r>
                            <a:rPr lang="en-US" sz="1200" dirty="0">
                              <a:effectLst/>
                            </a:rPr>
                            <a:t>CLKx100 </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4524393"/>
                      </a:ext>
                    </a:extLst>
                  </a:tr>
                </a:tbl>
              </a:graphicData>
            </a:graphic>
          </p:graphicFrame>
        </mc:Fallback>
      </mc:AlternateContent>
    </p:spTree>
    <p:extLst>
      <p:ext uri="{BB962C8B-B14F-4D97-AF65-F5344CB8AC3E}">
        <p14:creationId xmlns:p14="http://schemas.microsoft.com/office/powerpoint/2010/main" val="618157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sz="3200" b="1" dirty="0" smtClean="0"/>
              <a:t>CONCLUSION</a:t>
            </a:r>
            <a:endParaRPr lang="ar-EG" sz="3200" b="1" dirty="0"/>
          </a:p>
        </p:txBody>
      </p:sp>
      <p:sp>
        <p:nvSpPr>
          <p:cNvPr id="7" name="Rectangle 6"/>
          <p:cNvSpPr/>
          <p:nvPr/>
        </p:nvSpPr>
        <p:spPr>
          <a:xfrm>
            <a:off x="228600" y="2895600"/>
            <a:ext cx="8686800" cy="2616101"/>
          </a:xfrm>
          <a:prstGeom prst="rect">
            <a:avLst/>
          </a:prstGeom>
        </p:spPr>
        <p:txBody>
          <a:bodyPr wrap="square">
            <a:spAutoFit/>
          </a:bodyPr>
          <a:lstStyle/>
          <a:p>
            <a:pPr marL="285750" indent="-285750">
              <a:spcBef>
                <a:spcPts val="600"/>
              </a:spcBef>
              <a:spcAft>
                <a:spcPts val="600"/>
              </a:spcAft>
              <a:buFont typeface="Wingdings" pitchFamily="2" charset="2"/>
              <a:buChar char="Ø"/>
            </a:pPr>
            <a:r>
              <a:rPr lang="en-US" sz="2400" dirty="0"/>
              <a:t>Proposed </a:t>
            </a:r>
            <a:r>
              <a:rPr lang="en-US" sz="2400" dirty="0" smtClean="0"/>
              <a:t>design give</a:t>
            </a:r>
            <a:r>
              <a:rPr lang="tr-TR" sz="2400" dirty="0" smtClean="0"/>
              <a:t>s</a:t>
            </a:r>
            <a:r>
              <a:rPr lang="en-US" sz="2400" dirty="0" smtClean="0"/>
              <a:t> </a:t>
            </a:r>
            <a:r>
              <a:rPr lang="en-US" sz="2400" dirty="0"/>
              <a:t>640x higher throughput over conventional </a:t>
            </a:r>
            <a:r>
              <a:rPr lang="en-US" sz="2400" dirty="0" smtClean="0"/>
              <a:t>methods</a:t>
            </a:r>
            <a:r>
              <a:rPr lang="tr-TR" sz="2400" dirty="0" smtClean="0"/>
              <a:t> with enhanced simplicity of SBRNG network</a:t>
            </a:r>
            <a:r>
              <a:rPr lang="en-US" sz="2400" dirty="0" smtClean="0"/>
              <a:t>. </a:t>
            </a:r>
            <a:endParaRPr lang="tr-TR" sz="2400" dirty="0" smtClean="0"/>
          </a:p>
          <a:p>
            <a:pPr marL="285750" indent="-285750">
              <a:spcBef>
                <a:spcPts val="600"/>
              </a:spcBef>
              <a:spcAft>
                <a:spcPts val="600"/>
              </a:spcAft>
              <a:buFont typeface="Wingdings" pitchFamily="2" charset="2"/>
              <a:buChar char="Ø"/>
            </a:pPr>
            <a:r>
              <a:rPr lang="tr-TR" sz="2400" dirty="0" smtClean="0"/>
              <a:t>Speed of SBRNG is 100x better compared to traditional LFSR   (RNG speed is critical for security issues)</a:t>
            </a:r>
          </a:p>
          <a:p>
            <a:pPr marL="285750" indent="-285750">
              <a:spcBef>
                <a:spcPts val="600"/>
              </a:spcBef>
              <a:spcAft>
                <a:spcPts val="600"/>
              </a:spcAft>
              <a:buFont typeface="Wingdings" pitchFamily="2" charset="2"/>
              <a:buChar char="Ø"/>
            </a:pPr>
            <a:r>
              <a:rPr lang="tr-TR" sz="2400" dirty="0" smtClean="0"/>
              <a:t>RNG stream probability can be controlled in SBRNG                   (very handful in Stochastic Applications)</a:t>
            </a:r>
            <a:endParaRPr lang="en-US" sz="2400" dirty="0" smtClean="0"/>
          </a:p>
        </p:txBody>
      </p:sp>
      <p:sp>
        <p:nvSpPr>
          <p:cNvPr id="2" name="Rectangle 1"/>
          <p:cNvSpPr/>
          <p:nvPr/>
        </p:nvSpPr>
        <p:spPr>
          <a:xfrm>
            <a:off x="628650" y="1655199"/>
            <a:ext cx="8058150" cy="954107"/>
          </a:xfrm>
          <a:prstGeom prst="rect">
            <a:avLst/>
          </a:prstGeom>
        </p:spPr>
        <p:txBody>
          <a:bodyPr wrap="square">
            <a:spAutoFit/>
          </a:bodyPr>
          <a:lstStyle/>
          <a:p>
            <a:pPr>
              <a:spcBef>
                <a:spcPts val="600"/>
              </a:spcBef>
              <a:spcAft>
                <a:spcPts val="600"/>
              </a:spcAft>
            </a:pPr>
            <a:r>
              <a:rPr lang="en-US" sz="2800" dirty="0" smtClean="0">
                <a:solidFill>
                  <a:srgbClr val="FF0000"/>
                </a:solidFill>
              </a:rPr>
              <a:t>PROPOSED SBRNG’S HAVE A REAL POTENTIAL TO REPLACE LFSR BASED TECHNIQUES. </a:t>
            </a:r>
            <a:endParaRPr lang="en-US" sz="2800" dirty="0">
              <a:solidFill>
                <a:srgbClr val="FF0000"/>
              </a:solidFill>
            </a:endParaRPr>
          </a:p>
        </p:txBody>
      </p:sp>
    </p:spTree>
    <p:extLst>
      <p:ext uri="{BB962C8B-B14F-4D97-AF65-F5344CB8AC3E}">
        <p14:creationId xmlns:p14="http://schemas.microsoft.com/office/powerpoint/2010/main" val="1803144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tr-TR" sz="3200" b="1" dirty="0" smtClean="0"/>
              <a:t>FUTURE WORK</a:t>
            </a:r>
            <a:endParaRPr lang="ar-EG" sz="3200" b="1" dirty="0"/>
          </a:p>
        </p:txBody>
      </p:sp>
      <p:sp>
        <p:nvSpPr>
          <p:cNvPr id="2" name="Rectangle 1"/>
          <p:cNvSpPr/>
          <p:nvPr/>
        </p:nvSpPr>
        <p:spPr>
          <a:xfrm>
            <a:off x="628650" y="2362200"/>
            <a:ext cx="7753350" cy="2246769"/>
          </a:xfrm>
          <a:prstGeom prst="rect">
            <a:avLst/>
          </a:prstGeom>
        </p:spPr>
        <p:txBody>
          <a:bodyPr wrap="square">
            <a:spAutoFit/>
          </a:bodyPr>
          <a:lstStyle/>
          <a:p>
            <a:pPr marL="742950" lvl="1" indent="-285750">
              <a:spcBef>
                <a:spcPts val="600"/>
              </a:spcBef>
              <a:spcAft>
                <a:spcPts val="600"/>
              </a:spcAft>
              <a:buFont typeface="Wingdings" pitchFamily="2" charset="2"/>
              <a:buChar char="Ø"/>
            </a:pPr>
            <a:r>
              <a:rPr lang="tr-TR" sz="2800" dirty="0" smtClean="0"/>
              <a:t>Very Fast Highly Random Probability Controllable Sampling Based Random Number Generator will be Tape-out based on theoratical assumptions and simulations on this work. </a:t>
            </a:r>
            <a:endParaRPr lang="tr-TR" sz="2800" dirty="0"/>
          </a:p>
        </p:txBody>
      </p:sp>
    </p:spTree>
    <p:extLst>
      <p:ext uri="{BB962C8B-B14F-4D97-AF65-F5344CB8AC3E}">
        <p14:creationId xmlns:p14="http://schemas.microsoft.com/office/powerpoint/2010/main" val="1557598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smtClean="0"/>
              <a:t>THANK YOU FOR LISTENING.</a:t>
            </a:r>
            <a:endParaRPr lang="en-US" sz="3200" b="1" dirty="0"/>
          </a:p>
        </p:txBody>
      </p:sp>
      <p:sp>
        <p:nvSpPr>
          <p:cNvPr id="3" name="Content Placeholder 2"/>
          <p:cNvSpPr>
            <a:spLocks noGrp="1"/>
          </p:cNvSpPr>
          <p:nvPr>
            <p:ph idx="1"/>
          </p:nvPr>
        </p:nvSpPr>
        <p:spPr>
          <a:xfrm>
            <a:off x="628650" y="1825625"/>
            <a:ext cx="7448550" cy="993775"/>
          </a:xfrm>
        </p:spPr>
        <p:txBody>
          <a:bodyPr>
            <a:normAutofit/>
          </a:bodyPr>
          <a:lstStyle/>
          <a:p>
            <a:r>
              <a:rPr lang="en-US" sz="2800" dirty="0"/>
              <a:t>This work is supported by the TUBITAK 1001 project # 116E250. </a:t>
            </a:r>
          </a:p>
        </p:txBody>
      </p:sp>
      <p:pic>
        <p:nvPicPr>
          <p:cNvPr id="4" name="Picture 3"/>
          <p:cNvPicPr>
            <a:picLocks noChangeAspect="1"/>
          </p:cNvPicPr>
          <p:nvPr/>
        </p:nvPicPr>
        <p:blipFill>
          <a:blip r:embed="rId2"/>
          <a:stretch>
            <a:fillRect/>
          </a:stretch>
        </p:blipFill>
        <p:spPr>
          <a:xfrm>
            <a:off x="5029200" y="3581400"/>
            <a:ext cx="1800632" cy="1769042"/>
          </a:xfrm>
          <a:prstGeom prst="rect">
            <a:avLst/>
          </a:prstGeom>
        </p:spPr>
      </p:pic>
      <p:pic>
        <p:nvPicPr>
          <p:cNvPr id="7" name="Picture 6"/>
          <p:cNvPicPr>
            <a:picLocks noChangeAspect="1"/>
          </p:cNvPicPr>
          <p:nvPr/>
        </p:nvPicPr>
        <p:blipFill>
          <a:blip r:embed="rId3"/>
          <a:stretch>
            <a:fillRect/>
          </a:stretch>
        </p:blipFill>
        <p:spPr>
          <a:xfrm>
            <a:off x="2057400" y="3581400"/>
            <a:ext cx="1738767" cy="1769042"/>
          </a:xfrm>
          <a:prstGeom prst="rect">
            <a:avLst/>
          </a:prstGeom>
        </p:spPr>
      </p:pic>
    </p:spTree>
    <p:extLst>
      <p:ext uri="{BB962C8B-B14F-4D97-AF65-F5344CB8AC3E}">
        <p14:creationId xmlns:p14="http://schemas.microsoft.com/office/powerpoint/2010/main" val="98807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3200" b="1" dirty="0" smtClean="0"/>
              <a:t>LITERATURE</a:t>
            </a:r>
            <a:endParaRPr lang="ar-EG" sz="3200" b="1" dirty="0"/>
          </a:p>
        </p:txBody>
      </p:sp>
      <p:sp>
        <p:nvSpPr>
          <p:cNvPr id="3" name="Content Placeholder 2"/>
          <p:cNvSpPr>
            <a:spLocks noGrp="1"/>
          </p:cNvSpPr>
          <p:nvPr>
            <p:ph idx="1"/>
          </p:nvPr>
        </p:nvSpPr>
        <p:spPr>
          <a:xfrm>
            <a:off x="5105400" y="1690690"/>
            <a:ext cx="3867150" cy="2576510"/>
          </a:xfrm>
        </p:spPr>
        <p:txBody>
          <a:bodyPr>
            <a:normAutofit/>
          </a:bodyPr>
          <a:lstStyle/>
          <a:p>
            <a:pPr algn="ctr" rtl="0"/>
            <a:r>
              <a:rPr lang="tr-TR" b="1" dirty="0" smtClean="0"/>
              <a:t>TRNG</a:t>
            </a:r>
            <a:endParaRPr lang="tr-TR" u="sng" dirty="0" smtClean="0"/>
          </a:p>
          <a:p>
            <a:pPr marL="0" indent="0" algn="ctr" rtl="0">
              <a:buNone/>
            </a:pPr>
            <a:r>
              <a:rPr lang="en-US" u="sng" dirty="0" smtClean="0"/>
              <a:t>Problems</a:t>
            </a:r>
          </a:p>
          <a:p>
            <a:pPr algn="ctr" rtl="0"/>
            <a:r>
              <a:rPr lang="tr-TR" sz="2400" dirty="0" smtClean="0"/>
              <a:t>Speed</a:t>
            </a:r>
          </a:p>
          <a:p>
            <a:pPr algn="ctr" rtl="0"/>
            <a:r>
              <a:rPr lang="tr-TR" sz="2400" dirty="0" smtClean="0"/>
              <a:t>Feasibility</a:t>
            </a:r>
          </a:p>
          <a:p>
            <a:pPr algn="ctr" rtl="0"/>
            <a:r>
              <a:rPr lang="tr-TR" sz="2400" dirty="0" smtClean="0"/>
              <a:t>Uncontrollability </a:t>
            </a:r>
            <a:endParaRPr lang="en-US"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4529797"/>
            <a:ext cx="3867150" cy="173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838200" y="1690689"/>
            <a:ext cx="3810000" cy="25765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b="1" dirty="0" smtClean="0"/>
              <a:t>LFSR</a:t>
            </a:r>
          </a:p>
          <a:p>
            <a:pPr marL="0" indent="0" algn="ctr">
              <a:buFont typeface="Arial" panose="020B0604020202020204" pitchFamily="34" charset="0"/>
              <a:buNone/>
            </a:pPr>
            <a:endParaRPr lang="tr-TR" u="sng" dirty="0" smtClean="0"/>
          </a:p>
          <a:p>
            <a:pPr marL="0" indent="0" algn="ctr">
              <a:buFont typeface="Arial" panose="020B0604020202020204" pitchFamily="34" charset="0"/>
              <a:buNone/>
            </a:pPr>
            <a:r>
              <a:rPr lang="en-US" u="sng" dirty="0" smtClean="0"/>
              <a:t>Problems</a:t>
            </a:r>
          </a:p>
          <a:p>
            <a:pPr algn="ctr"/>
            <a:r>
              <a:rPr lang="en-US" sz="2400" dirty="0" smtClean="0"/>
              <a:t>Lack in Randomness</a:t>
            </a:r>
          </a:p>
          <a:p>
            <a:pPr algn="ctr"/>
            <a:r>
              <a:rPr lang="en-US" sz="2400" dirty="0" smtClean="0"/>
              <a:t>Area </a:t>
            </a:r>
            <a:r>
              <a:rPr lang="tr-TR" sz="2400" dirty="0" smtClean="0"/>
              <a:t>Consumption</a:t>
            </a:r>
            <a:endParaRPr lang="en-US" sz="2400" dirty="0" smtClean="0"/>
          </a:p>
        </p:txBody>
      </p:sp>
      <p:pic>
        <p:nvPicPr>
          <p:cNvPr id="4" name="Picture 3"/>
          <p:cNvPicPr>
            <a:picLocks noChangeAspect="1"/>
          </p:cNvPicPr>
          <p:nvPr/>
        </p:nvPicPr>
        <p:blipFill>
          <a:blip r:embed="rId4"/>
          <a:stretch>
            <a:fillRect/>
          </a:stretch>
        </p:blipFill>
        <p:spPr>
          <a:xfrm>
            <a:off x="6184106" y="4114800"/>
            <a:ext cx="1709737" cy="2568306"/>
          </a:xfrm>
          <a:prstGeom prst="rect">
            <a:avLst/>
          </a:prstGeom>
        </p:spPr>
      </p:pic>
    </p:spTree>
    <p:extLst>
      <p:ext uri="{BB962C8B-B14F-4D97-AF65-F5344CB8AC3E}">
        <p14:creationId xmlns:p14="http://schemas.microsoft.com/office/powerpoint/2010/main" val="2839012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SAMPLING BASED RANDOM NUMBER GENERATOR (SBRNG)</a:t>
            </a:r>
            <a:endParaRPr lang="ar-EG" sz="3200" dirty="0">
              <a:solidFill>
                <a:srgbClr val="FF0000"/>
              </a:solidFill>
            </a:endParaRPr>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28600" y="3733800"/>
            <a:ext cx="3067050" cy="222336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660400" y="1905000"/>
                <a:ext cx="7721600" cy="1775743"/>
              </a:xfrm>
              <a:prstGeom prst="rect">
                <a:avLst/>
              </a:prstGeom>
              <a:noFill/>
            </p:spPr>
            <p:txBody>
              <a:bodyPr wrap="square" rtlCol="1">
                <a:spAutoFit/>
              </a:bodyPr>
              <a:lstStyle/>
              <a:p>
                <a:pPr marL="285750" indent="-285750">
                  <a:spcBef>
                    <a:spcPts val="600"/>
                  </a:spcBef>
                  <a:spcAft>
                    <a:spcPts val="600"/>
                  </a:spcAft>
                  <a:buFont typeface="Wingdings" pitchFamily="2" charset="2"/>
                  <a:buChar char="Ø"/>
                </a:pPr>
                <a:r>
                  <a:rPr lang="tr-TR" sz="2400" dirty="0" smtClean="0"/>
                  <a:t>Quantization Error (</a:t>
                </a:r>
                <a14:m>
                  <m:oMath xmlns:m="http://schemas.openxmlformats.org/officeDocument/2006/math">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𝐸</m:t>
                        </m:r>
                      </m:e>
                      <m:sub>
                        <m:r>
                          <a:rPr lang="tr-TR" sz="2400" b="0" i="1" smtClean="0">
                            <a:latin typeface="Cambria Math" panose="02040503050406030204" pitchFamily="18" charset="0"/>
                          </a:rPr>
                          <m:t>𝑄</m:t>
                        </m:r>
                      </m:sub>
                    </m:sSub>
                  </m:oMath>
                </a14:m>
                <a:r>
                  <a:rPr lang="tr-TR" sz="2400" dirty="0" smtClean="0"/>
                  <a:t>) is random but process is complex and slow</a:t>
                </a:r>
              </a:p>
              <a:p>
                <a:pPr marL="285750" indent="-285750">
                  <a:spcBef>
                    <a:spcPts val="600"/>
                  </a:spcBef>
                  <a:spcAft>
                    <a:spcPts val="600"/>
                  </a:spcAft>
                  <a:buFont typeface="Wingdings" pitchFamily="2" charset="2"/>
                  <a:buChar char="Ø"/>
                </a:pPr>
                <a:r>
                  <a:rPr lang="tr-TR" sz="2400" dirty="0" smtClean="0"/>
                  <a:t>Sampling Error </a:t>
                </a:r>
                <a:r>
                  <a:rPr lang="tr-TR" sz="2400" dirty="0"/>
                  <a:t>(</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𝐸</m:t>
                        </m:r>
                      </m:e>
                      <m:sub>
                        <m:r>
                          <a:rPr lang="tr-TR" sz="2400" b="0" i="1" smtClean="0">
                            <a:latin typeface="Cambria Math" panose="02040503050406030204" pitchFamily="18" charset="0"/>
                          </a:rPr>
                          <m:t>𝐴</m:t>
                        </m:r>
                      </m:sub>
                    </m:sSub>
                  </m:oMath>
                </a14:m>
                <a:r>
                  <a:rPr lang="tr-TR" sz="2400" dirty="0"/>
                  <a:t>)</a:t>
                </a:r>
                <a:r>
                  <a:rPr lang="tr-TR" sz="2400" dirty="0" smtClean="0"/>
                  <a:t> is random also process is simple and fast </a:t>
                </a:r>
                <a:endParaRPr lang="en-US" sz="24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660400" y="1905000"/>
                <a:ext cx="7721600" cy="1775743"/>
              </a:xfrm>
              <a:prstGeom prst="rect">
                <a:avLst/>
              </a:prstGeom>
              <a:blipFill>
                <a:blip r:embed="rId4"/>
                <a:stretch>
                  <a:fillRect l="-1026" t="-2405" b="-5155"/>
                </a:stretch>
              </a:blipFill>
            </p:spPr>
            <p:txBody>
              <a:bodyPr/>
              <a:lstStyle/>
              <a:p>
                <a:r>
                  <a:rPr lang="en-US">
                    <a:noFill/>
                  </a:rPr>
                  <a:t> </a:t>
                </a:r>
              </a:p>
            </p:txBody>
          </p:sp>
        </mc:Fallback>
      </mc:AlternateContent>
      <p:pic>
        <p:nvPicPr>
          <p:cNvPr id="6" name="Picture 5"/>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810000" y="3733800"/>
            <a:ext cx="5105400" cy="2223362"/>
          </a:xfrm>
          <a:prstGeom prst="rect">
            <a:avLst/>
          </a:prstGeom>
          <a:noFill/>
          <a:ln>
            <a:noFill/>
          </a:ln>
        </p:spPr>
      </p:pic>
    </p:spTree>
    <p:extLst>
      <p:ext uri="{BB962C8B-B14F-4D97-AF65-F5344CB8AC3E}">
        <p14:creationId xmlns:p14="http://schemas.microsoft.com/office/powerpoint/2010/main" val="3618578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rtl="0"/>
            <a:r>
              <a:rPr lang="en-US" sz="3200" b="1" dirty="0" smtClean="0">
                <a:effectLst/>
              </a:rPr>
              <a:t>BLOCK DIAGRAM</a:t>
            </a:r>
            <a:endParaRPr lang="ar-EG" sz="3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3581400"/>
            <a:ext cx="8014229"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676536" y="1690689"/>
                <a:ext cx="8331201" cy="1508105"/>
              </a:xfrm>
              <a:prstGeom prst="rect">
                <a:avLst/>
              </a:prstGeom>
              <a:noFill/>
            </p:spPr>
            <p:txBody>
              <a:bodyPr wrap="square" rtlCol="1">
                <a:spAutoFit/>
              </a:bodyPr>
              <a:lstStyle/>
              <a:p>
                <a:pPr marL="285750" indent="-285750">
                  <a:spcBef>
                    <a:spcPts val="600"/>
                  </a:spcBef>
                  <a:spcAft>
                    <a:spcPts val="600"/>
                  </a:spcAft>
                  <a:buFont typeface="Wingdings" pitchFamily="2" charset="2"/>
                  <a:buChar char="Ø"/>
                </a:pPr>
                <a:r>
                  <a:rPr lang="tr-TR" sz="2400" dirty="0" smtClean="0"/>
                  <a:t>Source can be any periodic signal (Sine, Square, Triangular etc.)</a:t>
                </a:r>
              </a:p>
              <a:p>
                <a:pPr marL="285750" indent="-285750">
                  <a:spcBef>
                    <a:spcPts val="600"/>
                  </a:spcBef>
                  <a:spcAft>
                    <a:spcPts val="600"/>
                  </a:spcAft>
                  <a:buFont typeface="Wingdings" pitchFamily="2" charset="2"/>
                  <a:buChar char="Ø"/>
                </a:pPr>
                <a:r>
                  <a:rPr lang="tr-TR" sz="2400" dirty="0" smtClean="0"/>
                  <a:t>Probability of Random Bit Stream </a:t>
                </a:r>
                <a14:m>
                  <m:oMath xmlns:m="http://schemas.openxmlformats.org/officeDocument/2006/math">
                    <m:sSub>
                      <m:sSubPr>
                        <m:ctrlPr>
                          <a:rPr lang="en-US" sz="2400" i="1">
                            <a:latin typeface="Cambria Math" panose="02040503050406030204" pitchFamily="18" charset="0"/>
                          </a:rPr>
                        </m:ctrlPr>
                      </m:sSubPr>
                      <m:e>
                        <m:r>
                          <a:rPr lang="tr-TR" sz="2400" b="0" i="1" smtClean="0">
                            <a:latin typeface="Cambria Math" panose="02040503050406030204" pitchFamily="18" charset="0"/>
                          </a:rPr>
                          <m:t>(</m:t>
                        </m:r>
                        <m:r>
                          <a:rPr lang="en-US" sz="2400" b="0" i="1">
                            <a:latin typeface="Cambria Math" panose="02040503050406030204" pitchFamily="18" charset="0"/>
                          </a:rPr>
                          <m:t>𝑃</m:t>
                        </m:r>
                      </m:e>
                      <m:sub>
                        <m:r>
                          <a:rPr lang="en-US" sz="2400" b="0" i="1">
                            <a:latin typeface="Cambria Math" panose="02040503050406030204" pitchFamily="18" charset="0"/>
                          </a:rPr>
                          <m:t>𝑋</m:t>
                        </m:r>
                      </m:sub>
                    </m:sSub>
                    <m:r>
                      <a:rPr lang="tr-TR" sz="2400" b="0" i="1" smtClean="0">
                        <a:latin typeface="Cambria Math" panose="02040503050406030204" pitchFamily="18" charset="0"/>
                      </a:rPr>
                      <m:t>)</m:t>
                    </m:r>
                  </m:oMath>
                </a14:m>
                <a:r>
                  <a:rPr lang="tr-TR" sz="2400" i="1" dirty="0" smtClean="0"/>
                  <a:t> is can be set</a:t>
                </a:r>
                <a:endParaRPr lang="tr-TR" sz="2400" dirty="0" smtClean="0"/>
              </a:p>
              <a:p>
                <a:pPr marL="285750" indent="-285750">
                  <a:spcBef>
                    <a:spcPts val="600"/>
                  </a:spcBef>
                  <a:spcAft>
                    <a:spcPts val="600"/>
                  </a:spcAft>
                  <a:buFont typeface="Wingdings" pitchFamily="2" charset="2"/>
                  <a:buChar char="Ø"/>
                </a:pPr>
                <a14:m>
                  <m:oMath xmlns:m="http://schemas.openxmlformats.org/officeDocument/2006/math">
                    <m:sSub>
                      <m:sSubPr>
                        <m:ctrlPr>
                          <a:rPr lang="en-US" sz="2400" i="1" smtClean="0">
                            <a:latin typeface="Cambria Math" panose="02040503050406030204" pitchFamily="18" charset="0"/>
                          </a:rPr>
                        </m:ctrlPr>
                      </m:sSubPr>
                      <m:e>
                        <m:r>
                          <a:rPr lang="tr-TR" sz="2400" b="0" i="1" smtClean="0">
                            <a:latin typeface="Cambria Math" panose="02040503050406030204" pitchFamily="18" charset="0"/>
                          </a:rPr>
                          <m:t>𝑓</m:t>
                        </m:r>
                      </m:e>
                      <m:sub>
                        <m:r>
                          <a:rPr lang="tr-TR" sz="2400" b="0" i="1" smtClean="0">
                            <a:latin typeface="Cambria Math" panose="02040503050406030204" pitchFamily="18" charset="0"/>
                          </a:rPr>
                          <m:t>𝑠𝑡𝑜</m:t>
                        </m:r>
                      </m:sub>
                    </m:sSub>
                    <m:r>
                      <a:rPr lang="en-US" sz="2400" i="1" smtClean="0">
                        <a:latin typeface="Cambria Math" panose="02040503050406030204" pitchFamily="18" charset="0"/>
                        <a:ea typeface="Cambria Math" panose="02040503050406030204" pitchFamily="18" charset="0"/>
                      </a:rPr>
                      <m:t>&gt;</m:t>
                    </m:r>
                    <m:sSub>
                      <m:sSubPr>
                        <m:ctrlPr>
                          <a:rPr lang="en-US" sz="2400" i="1">
                            <a:latin typeface="Cambria Math" panose="02040503050406030204" pitchFamily="18" charset="0"/>
                          </a:rPr>
                        </m:ctrlPr>
                      </m:sSubPr>
                      <m:e>
                        <m:r>
                          <a:rPr lang="tr-TR" sz="2400" i="1">
                            <a:latin typeface="Cambria Math" panose="02040503050406030204" pitchFamily="18" charset="0"/>
                          </a:rPr>
                          <m:t>𝑓</m:t>
                        </m:r>
                      </m:e>
                      <m:sub>
                        <m:r>
                          <a:rPr lang="tr-TR" sz="2400" b="0" i="1" smtClean="0">
                            <a:latin typeface="Cambria Math" panose="02040503050406030204" pitchFamily="18" charset="0"/>
                          </a:rPr>
                          <m:t>𝐶𝐿𝐾</m:t>
                        </m:r>
                      </m:sub>
                    </m:sSub>
                  </m:oMath>
                </a14:m>
                <a:endParaRPr lang="en-US" sz="24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676536" y="1690689"/>
                <a:ext cx="8331201" cy="1508105"/>
              </a:xfrm>
              <a:prstGeom prst="rect">
                <a:avLst/>
              </a:prstGeom>
              <a:blipFill>
                <a:blip r:embed="rId4"/>
                <a:stretch>
                  <a:fillRect l="-1024" t="-3226" b="-6452"/>
                </a:stretch>
              </a:blipFill>
            </p:spPr>
            <p:txBody>
              <a:bodyPr/>
              <a:lstStyle/>
              <a:p>
                <a:r>
                  <a:rPr lang="en-US">
                    <a:noFill/>
                  </a:rPr>
                  <a:t> </a:t>
                </a:r>
              </a:p>
            </p:txBody>
          </p:sp>
        </mc:Fallback>
      </mc:AlternateContent>
    </p:spTree>
    <p:extLst>
      <p:ext uri="{BB962C8B-B14F-4D97-AF65-F5344CB8AC3E}">
        <p14:creationId xmlns:p14="http://schemas.microsoft.com/office/powerpoint/2010/main" val="3466559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rtl="0"/>
            <a:r>
              <a:rPr lang="tr-TR" sz="3200" b="1" dirty="0" smtClean="0">
                <a:effectLst/>
              </a:rPr>
              <a:t>THEORY</a:t>
            </a:r>
            <a:endParaRPr lang="ar-EG" sz="3200" b="1" dirty="0"/>
          </a:p>
        </p:txBody>
      </p:sp>
      <mc:AlternateContent xmlns:mc="http://schemas.openxmlformats.org/markup-compatibility/2006" xmlns:a14="http://schemas.microsoft.com/office/drawing/2010/main">
        <mc:Choice Requires="a14">
          <p:sp>
            <p:nvSpPr>
              <p:cNvPr id="4" name="TextBox 3"/>
              <p:cNvSpPr txBox="1"/>
              <p:nvPr/>
            </p:nvSpPr>
            <p:spPr>
              <a:xfrm>
                <a:off x="660399" y="1905000"/>
                <a:ext cx="8331201" cy="2092881"/>
              </a:xfrm>
              <a:prstGeom prst="rect">
                <a:avLst/>
              </a:prstGeom>
              <a:noFill/>
            </p:spPr>
            <p:txBody>
              <a:bodyPr wrap="square" rtlCol="1">
                <a:spAutoFit/>
              </a:bodyPr>
              <a:lstStyle/>
              <a:p>
                <a:pPr marL="285750" indent="-285750">
                  <a:spcBef>
                    <a:spcPts val="600"/>
                  </a:spcBef>
                  <a:spcAft>
                    <a:spcPts val="600"/>
                  </a:spcAft>
                  <a:buFont typeface="Wingdings" pitchFamily="2" charset="2"/>
                  <a:buChar char="Ø"/>
                </a:pPr>
                <a:r>
                  <a:rPr lang="en-US" sz="2400" dirty="0" smtClean="0"/>
                  <a:t>Sampling </a:t>
                </a:r>
                <a:r>
                  <a:rPr lang="en-US" sz="2400" dirty="0"/>
                  <a:t>frequency and the source frequency are co-prime (no common divider</a:t>
                </a:r>
                <a:r>
                  <a:rPr lang="en-US" sz="2400" dirty="0" smtClean="0"/>
                  <a:t>),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𝐸</m:t>
                        </m:r>
                      </m:e>
                      <m:sub>
                        <m:r>
                          <a:rPr lang="tr-TR" sz="2400" i="1">
                            <a:latin typeface="Cambria Math" panose="02040503050406030204" pitchFamily="18" charset="0"/>
                          </a:rPr>
                          <m:t>𝐴</m:t>
                        </m:r>
                      </m:sub>
                    </m:sSub>
                  </m:oMath>
                </a14:m>
                <a:r>
                  <a:rPr lang="en-US" sz="2400" dirty="0"/>
                  <a:t>) has maximum randomness or stochastic behavior. </a:t>
                </a:r>
                <a:endParaRPr lang="en-US" sz="2400" dirty="0" smtClean="0"/>
              </a:p>
              <a:p>
                <a:pPr marL="285750" indent="-285750">
                  <a:spcBef>
                    <a:spcPts val="600"/>
                  </a:spcBef>
                  <a:spcAft>
                    <a:spcPts val="600"/>
                  </a:spcAft>
                  <a:buFont typeface="Wingdings" pitchFamily="2" charset="2"/>
                  <a:buChar char="Ø"/>
                </a:pPr>
                <a:r>
                  <a:rPr lang="tr-TR" sz="2400" dirty="0" smtClean="0"/>
                  <a:t>Sampling Errors </a:t>
                </a:r>
                <a:r>
                  <a:rPr lang="tr-TR" sz="2400" dirty="0"/>
                  <a:t>(</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𝐸</m:t>
                        </m:r>
                      </m:e>
                      <m:sub>
                        <m:r>
                          <a:rPr lang="tr-TR" sz="2400" i="1">
                            <a:latin typeface="Cambria Math" panose="02040503050406030204" pitchFamily="18" charset="0"/>
                          </a:rPr>
                          <m:t>𝐴</m:t>
                        </m:r>
                      </m:sub>
                    </m:sSub>
                  </m:oMath>
                </a14:m>
                <a:r>
                  <a:rPr lang="tr-TR" sz="2400" dirty="0" smtClean="0"/>
                  <a:t>) are accumulated in uniform distribution between positive and negative maximum values</a:t>
                </a:r>
                <a:endParaRPr lang="en-US" sz="24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660399" y="1905000"/>
                <a:ext cx="8331201" cy="2092881"/>
              </a:xfrm>
              <a:prstGeom prst="rect">
                <a:avLst/>
              </a:prstGeom>
              <a:blipFill>
                <a:blip r:embed="rId3"/>
                <a:stretch>
                  <a:fillRect l="-951" t="-2332" r="-1244" b="-5539"/>
                </a:stretch>
              </a:blipFill>
            </p:spPr>
            <p:txBody>
              <a:bodyPr/>
              <a:lstStyle/>
              <a:p>
                <a:r>
                  <a:rPr lang="en-US">
                    <a:noFill/>
                  </a:rPr>
                  <a:t> </a:t>
                </a:r>
              </a:p>
            </p:txBody>
          </p:sp>
        </mc:Fallback>
      </mc:AlternateContent>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208115"/>
            <a:ext cx="2466975" cy="1691551"/>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3108235" y="6086936"/>
                <a:ext cx="26513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𝒙</m:t>
                          </m:r>
                        </m:sub>
                      </m:sSub>
                      <m:r>
                        <a:rPr lang="en-US" b="1" i="0">
                          <a:latin typeface="Cambria Math" panose="02040503050406030204" pitchFamily="18" charset="0"/>
                        </a:rPr>
                        <m:t>=(</m:t>
                      </m:r>
                      <m:r>
                        <a:rPr lang="en-US" b="1" i="1">
                          <a:latin typeface="Cambria Math" panose="02040503050406030204" pitchFamily="18" charset="0"/>
                        </a:rPr>
                        <m:t>𝒃</m:t>
                      </m:r>
                      <m:r>
                        <a:rPr lang="en-US" b="1" i="0">
                          <a:latin typeface="Cambria Math" panose="02040503050406030204" pitchFamily="18" charset="0"/>
                        </a:rPr>
                        <m:t>−</m:t>
                      </m:r>
                      <m:r>
                        <a:rPr lang="en-US" b="1" i="1">
                          <a:latin typeface="Cambria Math" panose="02040503050406030204" pitchFamily="18" charset="0"/>
                        </a:rPr>
                        <m:t>𝒂</m:t>
                      </m:r>
                      <m:f>
                        <m:fPr>
                          <m:type m:val="lin"/>
                          <m:ctrlPr>
                            <a:rPr lang="en-US" b="1" i="1">
                              <a:latin typeface="Cambria Math" panose="02040503050406030204" pitchFamily="18" charset="0"/>
                            </a:rPr>
                          </m:ctrlPr>
                        </m:fPr>
                        <m:num>
                          <m:r>
                            <a:rPr lang="en-US" b="1" i="0">
                              <a:latin typeface="Cambria Math" panose="02040503050406030204" pitchFamily="18" charset="0"/>
                            </a:rPr>
                            <m:t>)</m:t>
                          </m:r>
                        </m:num>
                        <m:den>
                          <m:d>
                            <m:dPr>
                              <m:begChr m:val="|"/>
                              <m:endChr m:val="|"/>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0">
                                      <a:latin typeface="Cambria Math" panose="02040503050406030204" pitchFamily="18" charset="0"/>
                                    </a:rPr>
                                    <m:t>𝟐</m:t>
                                  </m:r>
                                  <m:r>
                                    <a:rPr lang="en-US" b="1" i="1">
                                      <a:latin typeface="Cambria Math" panose="02040503050406030204" pitchFamily="18" charset="0"/>
                                    </a:rPr>
                                    <m:t>𝒆𝑨</m:t>
                                  </m:r>
                                </m:e>
                                <m:sub>
                                  <m:r>
                                    <a:rPr lang="en-US" b="1" i="1">
                                      <a:latin typeface="Cambria Math" panose="02040503050406030204" pitchFamily="18" charset="0"/>
                                    </a:rPr>
                                    <m:t>𝒎𝒂𝒙</m:t>
                                  </m:r>
                                </m:sub>
                              </m:sSub>
                            </m:e>
                          </m:d>
                        </m:den>
                      </m:f>
                    </m:oMath>
                  </m:oMathPara>
                </a14:m>
                <a:endParaRPr lang="en-US" b="1" dirty="0"/>
              </a:p>
            </p:txBody>
          </p:sp>
        </mc:Choice>
        <mc:Fallback xmlns="">
          <p:sp>
            <p:nvSpPr>
              <p:cNvPr id="2" name="Rectangle 1"/>
              <p:cNvSpPr>
                <a:spLocks noRot="1" noChangeAspect="1" noMove="1" noResize="1" noEditPoints="1" noAdjustHandles="1" noChangeArrowheads="1" noChangeShapeType="1" noTextEdit="1"/>
              </p:cNvSpPr>
              <p:nvPr/>
            </p:nvSpPr>
            <p:spPr>
              <a:xfrm>
                <a:off x="3108235" y="6086936"/>
                <a:ext cx="2651303" cy="369332"/>
              </a:xfrm>
              <a:prstGeom prst="rect">
                <a:avLst/>
              </a:prstGeom>
              <a:blipFill>
                <a:blip r:embed="rId5"/>
                <a:stretch>
                  <a:fillRect t="-118333" b="-180000"/>
                </a:stretch>
              </a:blipFill>
            </p:spPr>
            <p:txBody>
              <a:bodyPr/>
              <a:lstStyle/>
              <a:p>
                <a:r>
                  <a:rPr lang="en-US">
                    <a:noFill/>
                  </a:rPr>
                  <a:t> </a:t>
                </a:r>
              </a:p>
            </p:txBody>
          </p:sp>
        </mc:Fallback>
      </mc:AlternateContent>
    </p:spTree>
    <p:extLst>
      <p:ext uri="{BB962C8B-B14F-4D97-AF65-F5344CB8AC3E}">
        <p14:creationId xmlns:p14="http://schemas.microsoft.com/office/powerpoint/2010/main" val="323273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PROPOSED CIRCUIT DIAGRAM</a:t>
            </a:r>
            <a:endParaRPr lang="ar-EG" sz="3200" b="1"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99353" y="2514600"/>
            <a:ext cx="7791450" cy="3810000"/>
          </a:xfrm>
          <a:prstGeom prst="rect">
            <a:avLst/>
          </a:prstGeom>
          <a:noFill/>
          <a:ln>
            <a:noFill/>
          </a:ln>
        </p:spPr>
      </p:pic>
      <p:sp>
        <p:nvSpPr>
          <p:cNvPr id="4" name="TextBox 3"/>
          <p:cNvSpPr txBox="1"/>
          <p:nvPr/>
        </p:nvSpPr>
        <p:spPr>
          <a:xfrm>
            <a:off x="762598" y="1685310"/>
            <a:ext cx="7906498" cy="461665"/>
          </a:xfrm>
          <a:prstGeom prst="rect">
            <a:avLst/>
          </a:prstGeom>
          <a:noFill/>
        </p:spPr>
        <p:txBody>
          <a:bodyPr wrap="square" rtlCol="1">
            <a:spAutoFit/>
          </a:bodyPr>
          <a:lstStyle/>
          <a:p>
            <a:pPr marL="285750" indent="-285750">
              <a:spcBef>
                <a:spcPts val="600"/>
              </a:spcBef>
              <a:spcAft>
                <a:spcPts val="600"/>
              </a:spcAft>
              <a:buFont typeface="Wingdings" pitchFamily="2" charset="2"/>
              <a:buChar char="Ø"/>
            </a:pPr>
            <a:r>
              <a:rPr lang="tr-TR" sz="2400" dirty="0" smtClean="0"/>
              <a:t>Signal Frequency and Amplitude are set by R1, R2, C1, C2</a:t>
            </a:r>
            <a:endParaRPr lang="tr-TR" sz="2400" b="0" i="0" dirty="0" smtClean="0">
              <a:latin typeface="Cambria Math" panose="02040503050406030204" pitchFamily="18" charset="0"/>
            </a:endParaRPr>
          </a:p>
        </p:txBody>
      </p:sp>
    </p:spTree>
    <p:extLst>
      <p:ext uri="{BB962C8B-B14F-4D97-AF65-F5344CB8AC3E}">
        <p14:creationId xmlns:p14="http://schemas.microsoft.com/office/powerpoint/2010/main" val="1204716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200" b="1" dirty="0" smtClean="0"/>
              <a:t>DESIGN FLOWCHART</a:t>
            </a:r>
            <a:endParaRPr lang="ar-EG" sz="3200" b="1" dirty="0"/>
          </a:p>
        </p:txBody>
      </p:sp>
      <p:pic>
        <p:nvPicPr>
          <p:cNvPr id="4" name="Picture 3"/>
          <p:cNvPicPr>
            <a:picLocks noChangeAspect="1"/>
          </p:cNvPicPr>
          <p:nvPr/>
        </p:nvPicPr>
        <p:blipFill>
          <a:blip r:embed="rId3"/>
          <a:stretch>
            <a:fillRect/>
          </a:stretch>
        </p:blipFill>
        <p:spPr>
          <a:xfrm>
            <a:off x="1447800" y="2819400"/>
            <a:ext cx="6248400" cy="3763241"/>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762000" y="1447800"/>
                <a:ext cx="7906498" cy="1016497"/>
              </a:xfrm>
              <a:prstGeom prst="rect">
                <a:avLst/>
              </a:prstGeom>
              <a:noFill/>
            </p:spPr>
            <p:txBody>
              <a:bodyPr wrap="square" rtlCol="1">
                <a:spAutoFit/>
              </a:bodyPr>
              <a:lstStyle/>
              <a:p>
                <a:pPr marL="285750" indent="-285750">
                  <a:spcBef>
                    <a:spcPts val="600"/>
                  </a:spcBef>
                  <a:spcAft>
                    <a:spcPts val="600"/>
                  </a:spcAft>
                  <a:buFont typeface="Wingdings" pitchFamily="2" charset="2"/>
                  <a:buChar char="Ø"/>
                </a:pPr>
                <a:r>
                  <a:rPr lang="tr-TR" sz="2400" dirty="0" smtClean="0"/>
                  <a:t>Stochastic Bit Stream Speed and Resolution are Specs</a:t>
                </a:r>
              </a:p>
              <a:p>
                <a:pPr marL="285750" indent="-285750">
                  <a:spcBef>
                    <a:spcPts val="600"/>
                  </a:spcBef>
                  <a:spcAft>
                    <a:spcPts val="600"/>
                  </a:spcAft>
                  <a:buFont typeface="Wingdings" pitchFamily="2" charset="2"/>
                  <a:buChar char="Ø"/>
                </a:pPr>
                <a14:m>
                  <m:oMath xmlns:m="http://schemas.openxmlformats.org/officeDocument/2006/math">
                    <m:sSub>
                      <m:sSubPr>
                        <m:ctrlPr>
                          <a:rPr lang="en-US" sz="2400" i="1">
                            <a:latin typeface="Cambria Math" panose="02040503050406030204" pitchFamily="18" charset="0"/>
                          </a:rPr>
                        </m:ctrlPr>
                      </m:sSubPr>
                      <m:e>
                        <m:r>
                          <a:rPr lang="en-US" sz="2400" b="0" i="1">
                            <a:latin typeface="Cambria Math" panose="02040503050406030204" pitchFamily="18" charset="0"/>
                          </a:rPr>
                          <m:t>𝑓</m:t>
                        </m:r>
                      </m:e>
                      <m:sub>
                        <m:r>
                          <a:rPr lang="en-US" sz="2400" b="0" i="1">
                            <a:latin typeface="Cambria Math" panose="02040503050406030204" pitchFamily="18" charset="0"/>
                          </a:rPr>
                          <m:t>𝑠</m:t>
                        </m:r>
                      </m:sub>
                    </m:sSub>
                    <m:r>
                      <a:rPr lang="en-US" sz="2400" b="0" i="1">
                        <a:latin typeface="Cambria Math" panose="02040503050406030204" pitchFamily="18" charset="0"/>
                      </a:rPr>
                      <m:t>=</m:t>
                    </m:r>
                    <m:sSub>
                      <m:sSubPr>
                        <m:ctrlPr>
                          <a:rPr lang="en-US" sz="2400" i="1">
                            <a:latin typeface="Cambria Math" panose="02040503050406030204" pitchFamily="18" charset="0"/>
                          </a:rPr>
                        </m:ctrlPr>
                      </m:sSubPr>
                      <m:e>
                        <m:r>
                          <a:rPr lang="en-US" sz="2400" b="0" i="1">
                            <a:latin typeface="Cambria Math" panose="02040503050406030204" pitchFamily="18" charset="0"/>
                          </a:rPr>
                          <m:t>𝑓</m:t>
                        </m:r>
                      </m:e>
                      <m:sub>
                        <m:r>
                          <a:rPr lang="en-US" sz="2400" b="0" i="1">
                            <a:latin typeface="Cambria Math" panose="02040503050406030204" pitchFamily="18" charset="0"/>
                          </a:rPr>
                          <m:t>𝑠𝑡𝑜</m:t>
                        </m:r>
                      </m:sub>
                    </m:sSub>
                    <m:r>
                      <a:rPr lang="tr-TR" sz="2400" b="0" i="1" smtClean="0">
                        <a:latin typeface="Cambria Math" panose="02040503050406030204" pitchFamily="18" charset="0"/>
                      </a:rPr>
                      <m:t> </m:t>
                    </m:r>
                    <m:r>
                      <a:rPr lang="en-US" sz="2400" b="0" i="1">
                        <a:latin typeface="Cambria Math" panose="02040503050406030204" pitchFamily="18" charset="0"/>
                      </a:rPr>
                      <m:t>𝑥</m:t>
                    </m:r>
                    <m:r>
                      <a:rPr lang="tr-TR" sz="2400" b="0" i="1" smtClean="0">
                        <a:latin typeface="Cambria Math" panose="02040503050406030204" pitchFamily="18" charset="0"/>
                      </a:rPr>
                      <m:t> </m:t>
                    </m:r>
                    <m:r>
                      <a:rPr lang="en-US" sz="2400" b="0" i="1">
                        <a:latin typeface="Cambria Math" panose="02040503050406030204" pitchFamily="18" charset="0"/>
                      </a:rPr>
                      <m:t>𝑆</m:t>
                    </m:r>
                    <m:r>
                      <a:rPr lang="tr-TR" sz="2400" b="0" i="1" smtClean="0">
                        <a:latin typeface="Cambria Math" panose="02040503050406030204" pitchFamily="18" charset="0"/>
                      </a:rPr>
                      <m:t>𝑎𝑚𝑝𝑙𝑖𝑛𝑔</m:t>
                    </m:r>
                    <m:r>
                      <a:rPr lang="tr-TR" sz="2400" b="0" i="1" smtClean="0">
                        <a:latin typeface="Cambria Math" panose="02040503050406030204" pitchFamily="18" charset="0"/>
                      </a:rPr>
                      <m:t> </m:t>
                    </m:r>
                    <m:r>
                      <a:rPr lang="tr-TR" sz="2400" b="0" i="1" smtClean="0">
                        <a:latin typeface="Cambria Math" panose="02040503050406030204" pitchFamily="18" charset="0"/>
                      </a:rPr>
                      <m:t>𝑅𝑎𝑡𝑒</m:t>
                    </m:r>
                    <m:r>
                      <a:rPr lang="tr-TR" sz="2400" b="0" i="1" smtClean="0">
                        <a:latin typeface="Cambria Math" panose="02040503050406030204" pitchFamily="18" charset="0"/>
                      </a:rPr>
                      <m:t> </m:t>
                    </m:r>
                    <m:sSup>
                      <m:sSupPr>
                        <m:ctrlPr>
                          <a:rPr lang="tr-TR" sz="2400" i="1" dirty="0" smtClean="0">
                            <a:latin typeface="Cambria Math" panose="02040503050406030204" pitchFamily="18" charset="0"/>
                          </a:rPr>
                        </m:ctrlPr>
                      </m:sSupPr>
                      <m:e>
                        <m:r>
                          <a:rPr lang="tr-TR" sz="2400" b="0" i="1" dirty="0" smtClean="0">
                            <a:latin typeface="Cambria Math" panose="02040503050406030204" pitchFamily="18" charset="0"/>
                          </a:rPr>
                          <m:t>(</m:t>
                        </m:r>
                        <m:r>
                          <a:rPr lang="tr-TR" sz="2400" b="0" i="1" dirty="0" smtClean="0">
                            <a:latin typeface="Cambria Math" panose="02040503050406030204" pitchFamily="18" charset="0"/>
                          </a:rPr>
                          <m:t>𝑆𝑅</m:t>
                        </m:r>
                      </m:e>
                      <m:sup>
                        <m:r>
                          <a:rPr lang="tr-TR" sz="2400" b="0" i="1" dirty="0" smtClean="0">
                            <a:latin typeface="Cambria Math" panose="02040503050406030204" pitchFamily="18" charset="0"/>
                          </a:rPr>
                          <m:t>−</m:t>
                        </m:r>
                        <m:r>
                          <a:rPr lang="tr-TR" sz="2400" b="0" i="1" dirty="0" smtClean="0">
                            <a:latin typeface="Cambria Math" panose="02040503050406030204" pitchFamily="18" charset="0"/>
                          </a:rPr>
                          <m:t>1</m:t>
                        </m:r>
                      </m:sup>
                    </m:sSup>
                    <m:r>
                      <a:rPr lang="tr-TR" sz="2400" b="0" i="1" dirty="0" smtClean="0">
                        <a:latin typeface="Cambria Math" panose="02040503050406030204" pitchFamily="18" charset="0"/>
                      </a:rPr>
                      <m:t>)</m:t>
                    </m:r>
                    <m:r>
                      <a:rPr lang="tr-TR" sz="2400" b="0" i="1" smtClean="0">
                        <a:latin typeface="Cambria Math" panose="02040503050406030204" pitchFamily="18" charset="0"/>
                      </a:rPr>
                      <m:t>  </m:t>
                    </m:r>
                    <m:r>
                      <a:rPr lang="en-US" sz="2400" b="0" i="1">
                        <a:latin typeface="Cambria Math" panose="02040503050406030204" pitchFamily="18" charset="0"/>
                      </a:rPr>
                      <m:t>𝑥</m:t>
                    </m:r>
                    <m:r>
                      <a:rPr lang="tr-TR" sz="2400" b="0" i="1" smtClean="0">
                        <a:latin typeface="Cambria Math" panose="02040503050406030204" pitchFamily="18" charset="0"/>
                      </a:rPr>
                      <m:t> </m:t>
                    </m:r>
                    <m:r>
                      <a:rPr lang="en-US" sz="2400" b="0" i="1">
                        <a:latin typeface="Cambria Math" panose="02040503050406030204" pitchFamily="18" charset="0"/>
                      </a:rPr>
                      <m:t>𝑅𝑒𝑠</m:t>
                    </m:r>
                    <m:r>
                      <a:rPr lang="tr-TR" sz="2400" b="0" i="1" smtClean="0">
                        <a:latin typeface="Cambria Math" panose="02040503050406030204" pitchFamily="18" charset="0"/>
                      </a:rPr>
                      <m:t>𝑜𝑙𝑢𝑡𝑖𝑜𝑛</m:t>
                    </m:r>
                  </m:oMath>
                </a14:m>
                <a:endParaRPr lang="tr-TR" sz="2400" i="1" dirty="0" smtClean="0">
                  <a:latin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62000" y="1447800"/>
                <a:ext cx="7906498" cy="1016497"/>
              </a:xfrm>
              <a:prstGeom prst="rect">
                <a:avLst/>
              </a:prstGeom>
              <a:blipFill>
                <a:blip r:embed="rId4"/>
                <a:stretch>
                  <a:fillRect l="-1002" t="-4819" b="-8434"/>
                </a:stretch>
              </a:blipFill>
            </p:spPr>
            <p:txBody>
              <a:bodyPr/>
              <a:lstStyle/>
              <a:p>
                <a:r>
                  <a:rPr lang="en-US">
                    <a:noFill/>
                  </a:rPr>
                  <a:t> </a:t>
                </a:r>
              </a:p>
            </p:txBody>
          </p:sp>
        </mc:Fallback>
      </mc:AlternateContent>
    </p:spTree>
    <p:extLst>
      <p:ext uri="{BB962C8B-B14F-4D97-AF65-F5344CB8AC3E}">
        <p14:creationId xmlns:p14="http://schemas.microsoft.com/office/powerpoint/2010/main" val="239825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tr-TR" sz="3200" b="1" dirty="0" smtClean="0"/>
              <a:t>ANALYSIS </a:t>
            </a:r>
            <a:r>
              <a:rPr lang="en-US" sz="3200" b="1" dirty="0" smtClean="0"/>
              <a:t>OF BIT STREAM COMPATIBILITY</a:t>
            </a:r>
            <a:r>
              <a:rPr lang="en-US" sz="3200" b="1" cap="small" dirty="0" smtClean="0"/>
              <a:t/>
            </a:r>
            <a:br>
              <a:rPr lang="en-US" sz="3200" b="1" cap="small" dirty="0" smtClean="0"/>
            </a:br>
            <a:endParaRPr lang="ar-EG" sz="3200" b="1" dirty="0">
              <a:solidFill>
                <a:srgbClr val="FF0000"/>
              </a:solidFill>
            </a:endParaRPr>
          </a:p>
        </p:txBody>
      </p:sp>
      <p:sp>
        <p:nvSpPr>
          <p:cNvPr id="5" name="TextBox 4"/>
          <p:cNvSpPr txBox="1"/>
          <p:nvPr/>
        </p:nvSpPr>
        <p:spPr>
          <a:xfrm>
            <a:off x="762000" y="1727444"/>
            <a:ext cx="7906498" cy="461665"/>
          </a:xfrm>
          <a:prstGeom prst="rect">
            <a:avLst/>
          </a:prstGeom>
          <a:noFill/>
        </p:spPr>
        <p:txBody>
          <a:bodyPr wrap="square" rtlCol="1">
            <a:spAutoFit/>
          </a:bodyPr>
          <a:lstStyle/>
          <a:p>
            <a:pPr marL="285750" indent="-285750">
              <a:spcBef>
                <a:spcPts val="600"/>
              </a:spcBef>
              <a:spcAft>
                <a:spcPts val="600"/>
              </a:spcAft>
              <a:buFont typeface="Wingdings" pitchFamily="2" charset="2"/>
              <a:buChar char="Ø"/>
            </a:pPr>
            <a:r>
              <a:rPr lang="tr-TR" sz="2400" dirty="0" smtClean="0"/>
              <a:t>HSPICE simulation is set and embedded into MATLAB code</a:t>
            </a:r>
          </a:p>
        </p:txBody>
      </p:sp>
      <p:pic>
        <p:nvPicPr>
          <p:cNvPr id="6" name="Picture 5"/>
          <p:cNvPicPr/>
          <p:nvPr/>
        </p:nvPicPr>
        <p:blipFill>
          <a:blip r:embed="rId3"/>
          <a:stretch>
            <a:fillRect/>
          </a:stretch>
        </p:blipFill>
        <p:spPr>
          <a:xfrm>
            <a:off x="1409700" y="2667000"/>
            <a:ext cx="6324600" cy="3719511"/>
          </a:xfrm>
          <a:prstGeom prst="rect">
            <a:avLst/>
          </a:prstGeom>
        </p:spPr>
      </p:pic>
    </p:spTree>
    <p:extLst>
      <p:ext uri="{BB962C8B-B14F-4D97-AF65-F5344CB8AC3E}">
        <p14:creationId xmlns:p14="http://schemas.microsoft.com/office/powerpoint/2010/main" val="4180692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rtl="0"/>
            <a:r>
              <a:rPr lang="tr-TR" sz="3200" b="1" dirty="0" smtClean="0"/>
              <a:t>UNIFORM DISTRIBUTION COMPATIBILITY</a:t>
            </a:r>
            <a:endParaRPr lang="ar-EG" sz="3200" b="1" dirty="0">
              <a:solidFill>
                <a:srgbClr val="FF0000"/>
              </a:solidFill>
            </a:endParaRPr>
          </a:p>
        </p:txBody>
      </p:sp>
      <p:sp>
        <p:nvSpPr>
          <p:cNvPr id="4" name="Rectangle 3"/>
          <p:cNvSpPr/>
          <p:nvPr/>
        </p:nvSpPr>
        <p:spPr>
          <a:xfrm>
            <a:off x="628650" y="1981200"/>
            <a:ext cx="7886700" cy="2092881"/>
          </a:xfrm>
          <a:prstGeom prst="rect">
            <a:avLst/>
          </a:prstGeom>
        </p:spPr>
        <p:txBody>
          <a:bodyPr wrap="square">
            <a:spAutoFit/>
          </a:bodyPr>
          <a:lstStyle/>
          <a:p>
            <a:pPr marL="285750" indent="-285750">
              <a:spcBef>
                <a:spcPts val="600"/>
              </a:spcBef>
              <a:spcAft>
                <a:spcPts val="600"/>
              </a:spcAft>
              <a:buFont typeface="Wingdings" pitchFamily="2" charset="2"/>
              <a:buChar char="Ø"/>
            </a:pPr>
            <a:r>
              <a:rPr lang="tr-TR" sz="2400" dirty="0" smtClean="0"/>
              <a:t>Sampling Errors from Single Sine Wave</a:t>
            </a:r>
            <a:r>
              <a:rPr lang="tr-TR" sz="2400" dirty="0"/>
              <a:t> Sampling Based Random Number Generator</a:t>
            </a:r>
            <a:r>
              <a:rPr lang="tr-TR" sz="2400" dirty="0" smtClean="0"/>
              <a:t> (SBRNG) is not perfectly uniform distributed</a:t>
            </a:r>
          </a:p>
          <a:p>
            <a:pPr marL="285750" indent="-285750">
              <a:spcBef>
                <a:spcPts val="600"/>
              </a:spcBef>
              <a:spcAft>
                <a:spcPts val="600"/>
              </a:spcAft>
              <a:buFont typeface="Wingdings" pitchFamily="2" charset="2"/>
              <a:buChar char="Ø"/>
            </a:pPr>
            <a:r>
              <a:rPr lang="tr-TR" sz="2400" dirty="0" smtClean="0"/>
              <a:t>Uniform Signals </a:t>
            </a:r>
            <a:r>
              <a:rPr lang="tr-TR" sz="2400" dirty="0"/>
              <a:t>(such as Triangular Wave)</a:t>
            </a:r>
            <a:r>
              <a:rPr lang="tr-TR" sz="2400" dirty="0" smtClean="0"/>
              <a:t> can be used but yields poor randomness</a:t>
            </a:r>
            <a:endParaRPr lang="tr-TR" sz="2400" dirty="0"/>
          </a:p>
        </p:txBody>
      </p:sp>
      <p:pic>
        <p:nvPicPr>
          <p:cNvPr id="7" name="Picture 6"/>
          <p:cNvPicPr/>
          <p:nvPr/>
        </p:nvPicPr>
        <p:blipFill>
          <a:blip r:embed="rId3"/>
          <a:stretch>
            <a:fillRect/>
          </a:stretch>
        </p:blipFill>
        <p:spPr>
          <a:xfrm>
            <a:off x="628650" y="4267199"/>
            <a:ext cx="3771900" cy="1916289"/>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800601" y="4267199"/>
            <a:ext cx="3886200" cy="1916290"/>
          </a:xfrm>
          <a:prstGeom prst="rect">
            <a:avLst/>
          </a:prstGeom>
          <a:noFill/>
          <a:ln>
            <a:noFill/>
          </a:ln>
        </p:spPr>
      </p:pic>
    </p:spTree>
    <p:extLst>
      <p:ext uri="{BB962C8B-B14F-4D97-AF65-F5344CB8AC3E}">
        <p14:creationId xmlns:p14="http://schemas.microsoft.com/office/powerpoint/2010/main" val="1874619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1681</TotalTime>
  <Words>1588</Words>
  <Application>Microsoft Office PowerPoint</Application>
  <PresentationFormat>On-screen Show (4:3)</PresentationFormat>
  <Paragraphs>160</Paragraphs>
  <Slides>15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Cambria Math</vt:lpstr>
      <vt:lpstr>MS Mincho</vt:lpstr>
      <vt:lpstr>Roboto</vt:lpstr>
      <vt:lpstr>Times New Roman</vt:lpstr>
      <vt:lpstr>Wingdings</vt:lpstr>
      <vt:lpstr>Office Theme</vt:lpstr>
      <vt:lpstr>SAMPLING BASED RANDOM NUMBER GENERATOR (SBRNG) FOR STOCHASTIC COMPUTING</vt:lpstr>
      <vt:lpstr>LITERATURE</vt:lpstr>
      <vt:lpstr>SAMPLING BASED RANDOM NUMBER GENERATOR (SBRNG)</vt:lpstr>
      <vt:lpstr>BLOCK DIAGRAM</vt:lpstr>
      <vt:lpstr>THEORY</vt:lpstr>
      <vt:lpstr>PROPOSED CIRCUIT DIAGRAM</vt:lpstr>
      <vt:lpstr>DESIGN FLOWCHART</vt:lpstr>
      <vt:lpstr>ANALYSIS OF BIT STREAM COMPATIBILITY </vt:lpstr>
      <vt:lpstr>UNIFORM DISTRIBUTION COMPATIBILITY</vt:lpstr>
      <vt:lpstr>UNIFORM DISTRIBUTION COMPATIBILITY</vt:lpstr>
      <vt:lpstr>BİNOMİAL DİSTRİBUTİON COMPATIBILITY</vt:lpstr>
      <vt:lpstr>PERFORMANCE of SBRNG</vt:lpstr>
      <vt:lpstr>CONCLUSION</vt:lpstr>
      <vt:lpstr>FUTURE WORK</vt:lpstr>
      <vt:lpstr>THANK YOU FOR LISTENING.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STOCHASTIC BIT STREAMS /w Desired Probabilty</dc:title>
  <dc:creator>MAHMUT BURAK</dc:creator>
  <cp:lastModifiedBy>ECC-Lab</cp:lastModifiedBy>
  <cp:revision>103</cp:revision>
  <dcterms:created xsi:type="dcterms:W3CDTF">2006-08-16T00:00:00Z</dcterms:created>
  <dcterms:modified xsi:type="dcterms:W3CDTF">2017-12-07T11:02:12Z</dcterms:modified>
</cp:coreProperties>
</file>