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  <p:sldMasterId id="2147483667" r:id="rId2"/>
  </p:sldMasterIdLst>
  <p:notesMasterIdLst>
    <p:notesMasterId r:id="rId19"/>
  </p:notesMasterIdLst>
  <p:sldIdLst>
    <p:sldId id="277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9" r:id="rId11"/>
    <p:sldId id="287" r:id="rId12"/>
    <p:sldId id="291" r:id="rId13"/>
    <p:sldId id="293" r:id="rId14"/>
    <p:sldId id="294" r:id="rId15"/>
    <p:sldId id="295" r:id="rId16"/>
    <p:sldId id="296" r:id="rId17"/>
    <p:sldId id="297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7" autoAdjust="0"/>
    <p:restoredTop sz="68082" autoAdjust="0"/>
  </p:normalViewPr>
  <p:slideViewPr>
    <p:cSldViewPr snapToGrid="0">
      <p:cViewPr varScale="1">
        <p:scale>
          <a:sx n="55" d="100"/>
          <a:sy n="55" d="100"/>
        </p:scale>
        <p:origin x="11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5F210-1F4F-4955-A598-810BABA03C08}" type="datetimeFigureOut">
              <a:rPr lang="tr-TR" smtClean="0"/>
              <a:t>5.7.2018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B6736-3D8A-4E2A-BE0A-312E959CC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40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B6736-3D8A-4E2A-BE0A-312E959CC528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9593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B6736-3D8A-4E2A-BE0A-312E959CC528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61478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B6736-3D8A-4E2A-BE0A-312E959CC528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60933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B6736-3D8A-4E2A-BE0A-312E959CC528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08149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B6736-3D8A-4E2A-BE0A-312E959CC528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0002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B6736-3D8A-4E2A-BE0A-312E959CC528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562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B6736-3D8A-4E2A-BE0A-312E959CC528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898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B6736-3D8A-4E2A-BE0A-312E959CC52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8343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B6736-3D8A-4E2A-BE0A-312E959CC528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4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B6736-3D8A-4E2A-BE0A-312E959CC528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382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B6736-3D8A-4E2A-BE0A-312E959CC528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270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B6736-3D8A-4E2A-BE0A-312E959CC528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256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B6736-3D8A-4E2A-BE0A-312E959CC528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07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B6736-3D8A-4E2A-BE0A-312E959CC528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695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B6736-3D8A-4E2A-BE0A-312E959CC528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29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0">
            <a:extLst>
              <a:ext uri="{FF2B5EF4-FFF2-40B4-BE49-F238E27FC236}">
                <a16:creationId xmlns:a16="http://schemas.microsoft.com/office/drawing/2014/main" xmlns="" id="{32A6BCB9-7B2E-3341-8797-920EFA21D74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007911"/>
            <a:ext cx="12192000" cy="57400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667" b="1">
                <a:solidFill>
                  <a:srgbClr val="FF0000"/>
                </a:solidFill>
                <a:latin typeface="+mn-lt"/>
              </a:defRPr>
            </a:lvl1pPr>
          </a:lstStyle>
          <a:p>
            <a:pPr lvl="0"/>
            <a:r>
              <a:rPr lang="en-US" noProof="0" dirty="0"/>
              <a:t>Logos are allowed on this page only!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xmlns="" id="{DACB258D-658C-9747-B51F-52A433058E2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" y="4242124"/>
            <a:ext cx="12192000" cy="15901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667" b="1" baseline="0">
                <a:latin typeface="+mn-lt"/>
              </a:defRPr>
            </a:lvl1pPr>
          </a:lstStyle>
          <a:p>
            <a:pPr lvl="0"/>
            <a:r>
              <a:rPr lang="en-US" noProof="0" dirty="0"/>
              <a:t>Name(s) and Affiliation(s)</a:t>
            </a:r>
          </a:p>
        </p:txBody>
      </p:sp>
      <p:sp>
        <p:nvSpPr>
          <p:cNvPr id="9" name="Title 16">
            <a:extLst>
              <a:ext uri="{FF2B5EF4-FFF2-40B4-BE49-F238E27FC236}">
                <a16:creationId xmlns:a16="http://schemas.microsoft.com/office/drawing/2014/main" xmlns="" id="{BCA1EF1C-8750-AE43-A041-13BF0019D0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" y="2379312"/>
            <a:ext cx="12191999" cy="179204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5333" b="1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 dirty="0"/>
              <a:t>Presentation 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8613168-7A32-8841-92F1-FBDAA70B35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87" y="183323"/>
            <a:ext cx="2751340" cy="171958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1903A66-4ABA-D74A-B01F-E9206C471B2A}"/>
              </a:ext>
            </a:extLst>
          </p:cNvPr>
          <p:cNvSpPr txBox="1"/>
          <p:nvPr userDrawn="1"/>
        </p:nvSpPr>
        <p:spPr>
          <a:xfrm>
            <a:off x="3078226" y="324971"/>
            <a:ext cx="87922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87000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  <a:r>
              <a:rPr kumimoji="0" lang="en-GB" sz="2400" b="1" i="0" u="none" strike="noStrike" kern="1200" cap="none" spc="0" normalizeH="0" baseline="30000" noProof="0" dirty="0">
                <a:ln>
                  <a:noFill/>
                </a:ln>
                <a:solidFill>
                  <a:srgbClr val="87000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87000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International Conference on Synthesis,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87000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Modeling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87000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Analysis</a:t>
            </a:r>
            <a:b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87000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87000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Simulation Methods and Applications to Circuit Design</a:t>
            </a:r>
          </a:p>
          <a:p>
            <a:pPr marL="0" marR="0" lvl="0" indent="0" algn="l" defTabSz="91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July 2</a:t>
            </a:r>
            <a:r>
              <a:rPr kumimoji="0" lang="en-GB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July 5</a:t>
            </a:r>
            <a:r>
              <a:rPr kumimoji="0" lang="en-GB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2018</a:t>
            </a:r>
          </a:p>
          <a:p>
            <a:pPr marL="0" marR="0" lvl="0" indent="0" algn="l" defTabSz="91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Prague, Czech Republic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4430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15BF40F8-3FBF-4549-830D-53DAB244354C}"/>
              </a:ext>
            </a:extLst>
          </p:cNvPr>
          <p:cNvSpPr txBox="1">
            <a:spLocks/>
          </p:cNvSpPr>
          <p:nvPr/>
        </p:nvSpPr>
        <p:spPr>
          <a:xfrm>
            <a:off x="448666" y="1355751"/>
            <a:ext cx="11294669" cy="4821213"/>
          </a:xfrm>
          <a:prstGeom prst="rect">
            <a:avLst/>
          </a:prstGeom>
        </p:spPr>
        <p:txBody>
          <a:bodyPr wrap="square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marR="0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667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3" name="Title 24">
            <a:extLst>
              <a:ext uri="{FF2B5EF4-FFF2-40B4-BE49-F238E27FC236}">
                <a16:creationId xmlns:a16="http://schemas.microsoft.com/office/drawing/2014/main" xmlns="" id="{1D5B1CC0-3BA8-DA48-9501-482A8CA098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1583" y="0"/>
            <a:ext cx="11827200" cy="720000"/>
          </a:xfrm>
          <a:prstGeom prst="rect">
            <a:avLst/>
          </a:prstGeom>
        </p:spPr>
        <p:txBody>
          <a:bodyPr wrap="none" anchor="ctr" anchorCtr="0">
            <a:noAutofit/>
          </a:bodyPr>
          <a:lstStyle>
            <a:lvl1pPr>
              <a:defRPr sz="48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noProof="0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1881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0">
            <a:extLst>
              <a:ext uri="{FF2B5EF4-FFF2-40B4-BE49-F238E27FC236}">
                <a16:creationId xmlns:a16="http://schemas.microsoft.com/office/drawing/2014/main" xmlns="" id="{32A6BCB9-7B2E-3341-8797-920EFA21D74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007911"/>
            <a:ext cx="12192000" cy="57400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667" b="1">
                <a:solidFill>
                  <a:srgbClr val="FF0000"/>
                </a:solidFill>
                <a:latin typeface="+mn-lt"/>
              </a:defRPr>
            </a:lvl1pPr>
          </a:lstStyle>
          <a:p>
            <a:pPr lvl="0"/>
            <a:r>
              <a:rPr lang="en-US" noProof="0" dirty="0"/>
              <a:t>Logos are allowed on this page only!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xmlns="" id="{DACB258D-658C-9747-B51F-52A433058E2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" y="4242124"/>
            <a:ext cx="12192000" cy="15901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667" b="1" baseline="0">
                <a:latin typeface="+mn-lt"/>
              </a:defRPr>
            </a:lvl1pPr>
          </a:lstStyle>
          <a:p>
            <a:pPr lvl="0"/>
            <a:r>
              <a:rPr lang="en-US" noProof="0" dirty="0"/>
              <a:t>Name(s) and Affiliation(s)</a:t>
            </a:r>
          </a:p>
        </p:txBody>
      </p:sp>
      <p:sp>
        <p:nvSpPr>
          <p:cNvPr id="9" name="Title 16">
            <a:extLst>
              <a:ext uri="{FF2B5EF4-FFF2-40B4-BE49-F238E27FC236}">
                <a16:creationId xmlns:a16="http://schemas.microsoft.com/office/drawing/2014/main" xmlns="" id="{BCA1EF1C-8750-AE43-A041-13BF0019D0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" y="2379312"/>
            <a:ext cx="12191999" cy="179204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5333" b="1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 dirty="0"/>
              <a:t>Presentation 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8613168-7A32-8841-92F1-FBDAA70B35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87" y="183323"/>
            <a:ext cx="2751340" cy="171958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1903A66-4ABA-D74A-B01F-E9206C471B2A}"/>
              </a:ext>
            </a:extLst>
          </p:cNvPr>
          <p:cNvSpPr txBox="1"/>
          <p:nvPr userDrawn="1"/>
        </p:nvSpPr>
        <p:spPr>
          <a:xfrm>
            <a:off x="3078226" y="324971"/>
            <a:ext cx="87922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en-GB" sz="2400" b="1" i="0" kern="1200" baseline="300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 International Conference on Synthesis, </a:t>
            </a:r>
            <a:r>
              <a:rPr lang="en-GB" sz="2400" b="1" i="0" kern="1200" dirty="0" err="1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Modeling</a:t>
            </a:r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, Analysis</a:t>
            </a:r>
            <a:b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and Simulation Methods and Applications to Circuit Design</a:t>
            </a:r>
          </a:p>
          <a:p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July 2</a:t>
            </a:r>
            <a:r>
              <a:rPr lang="en-GB" sz="2400" b="1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July 5</a:t>
            </a:r>
            <a:r>
              <a:rPr lang="en-GB" sz="2400" b="1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2018</a:t>
            </a:r>
          </a:p>
          <a:p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Prague, Czech Republic</a:t>
            </a:r>
            <a:endParaRPr lang="en-GB" sz="2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9906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/ Foot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4">
            <a:extLst>
              <a:ext uri="{FF2B5EF4-FFF2-40B4-BE49-F238E27FC236}">
                <a16:creationId xmlns:a16="http://schemas.microsoft.com/office/drawing/2014/main" xmlns="" id="{123C7E71-D5D1-C846-9FA1-53768E186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1583" y="0"/>
            <a:ext cx="11827200" cy="720000"/>
          </a:xfrm>
          <a:prstGeom prst="rect">
            <a:avLst/>
          </a:prstGeom>
        </p:spPr>
        <p:txBody>
          <a:bodyPr wrap="none" anchor="ctr" anchorCtr="0">
            <a:noAutofit/>
          </a:bodyPr>
          <a:lstStyle>
            <a:lvl1pPr>
              <a:defRPr sz="48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noProof="0" dirty="0"/>
              <a:t>Slide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774C11A-DC35-AF44-9637-7E8017CACE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034" y="980017"/>
            <a:ext cx="11825817" cy="518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  <a:lvl6pPr>
              <a:defRPr b="1"/>
            </a:lvl6pPr>
            <a:lvl7pPr>
              <a:defRPr b="1"/>
            </a:lvl7pPr>
            <a:lvl8pPr>
              <a:defRPr b="1"/>
            </a:lvl8pPr>
            <a:lvl9pPr marL="5257669" indent="-380990">
              <a:buFont typeface="Arial" panose="020B0604020202020204" pitchFamily="34" charset="0"/>
              <a:buChar char="•"/>
              <a:defRPr b="1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Ninth</a:t>
            </a:r>
          </a:p>
          <a:p>
            <a:pPr lvl="6"/>
            <a:endParaRPr lang="en-US" dirty="0"/>
          </a:p>
        </p:txBody>
      </p:sp>
      <p:sp>
        <p:nvSpPr>
          <p:cNvPr id="12" name="Date Placeholder 14">
            <a:extLst>
              <a:ext uri="{FF2B5EF4-FFF2-40B4-BE49-F238E27FC236}">
                <a16:creationId xmlns:a16="http://schemas.microsoft.com/office/drawing/2014/main" xmlns="" id="{22074021-6922-874D-B61E-03A5A94D6D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1583" y="6356351"/>
            <a:ext cx="3132735" cy="365125"/>
          </a:xfrm>
          <a:prstGeom prst="rect">
            <a:avLst/>
          </a:prstGeom>
        </p:spPr>
        <p:txBody>
          <a:bodyPr anchor="b"/>
          <a:lstStyle>
            <a:lvl1pPr>
              <a:defRPr sz="1600" b="1"/>
            </a:lvl1pPr>
          </a:lstStyle>
          <a:p>
            <a:pPr defTabSz="912061"/>
            <a:fld id="{C892CF71-10B0-4D8B-833F-0FFE55EB6B09}" type="datetime1">
              <a:rPr lang="tr-TR" noProof="1" smtClean="0">
                <a:solidFill>
                  <a:prstClr val="black"/>
                </a:solidFill>
              </a:rPr>
              <a:t>5.7.2018</a:t>
            </a:fld>
            <a:endParaRPr lang="en-US" noProof="1">
              <a:solidFill>
                <a:prstClr val="black"/>
              </a:solidFill>
            </a:endParaRPr>
          </a:p>
        </p:txBody>
      </p:sp>
      <p:sp>
        <p:nvSpPr>
          <p:cNvPr id="13" name="Footer Placeholder 15">
            <a:extLst>
              <a:ext uri="{FF2B5EF4-FFF2-40B4-BE49-F238E27FC236}">
                <a16:creationId xmlns:a16="http://schemas.microsoft.com/office/drawing/2014/main" xmlns="" id="{997F489A-BF8A-EA4C-ABA2-96F107F15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67936"/>
            <a:ext cx="4114800" cy="365125"/>
          </a:xfrm>
          <a:prstGeom prst="rect">
            <a:avLst/>
          </a:prstGeom>
        </p:spPr>
        <p:txBody>
          <a:bodyPr anchor="b"/>
          <a:lstStyle>
            <a:lvl1pPr algn="ctr">
              <a:defRPr sz="1600" b="1"/>
            </a:lvl1pPr>
          </a:lstStyle>
          <a:p>
            <a:pPr defTabSz="912061"/>
            <a:r>
              <a:rPr lang="en-US" noProof="1">
                <a:solidFill>
                  <a:prstClr val="black"/>
                </a:solidFill>
              </a:rPr>
              <a:t>Approximate FCNN Generation        tuba.ayhan@itu.edu.tr</a:t>
            </a:r>
          </a:p>
        </p:txBody>
      </p:sp>
      <p:sp>
        <p:nvSpPr>
          <p:cNvPr id="14" name="Slide Number Placeholder 16">
            <a:extLst>
              <a:ext uri="{FF2B5EF4-FFF2-40B4-BE49-F238E27FC236}">
                <a16:creationId xmlns:a16="http://schemas.microsoft.com/office/drawing/2014/main" xmlns="" id="{55A4D1BB-4496-FC45-B30F-89CD7AEC4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77683" y="6375542"/>
            <a:ext cx="3132735" cy="365125"/>
          </a:xfrm>
          <a:prstGeom prst="rect">
            <a:avLst/>
          </a:prstGeom>
        </p:spPr>
        <p:txBody>
          <a:bodyPr anchor="b"/>
          <a:lstStyle>
            <a:lvl1pPr algn="r">
              <a:defRPr sz="1600" b="1"/>
            </a:lvl1pPr>
          </a:lstStyle>
          <a:p>
            <a:pPr defTabSz="912061"/>
            <a:fld id="{22DECF6A-13F7-418C-BBFC-95033FFCD5F1}" type="slidenum">
              <a:rPr lang="en-US" noProof="1" smtClean="0">
                <a:solidFill>
                  <a:prstClr val="black"/>
                </a:solidFill>
              </a:rPr>
              <a:pPr defTabSz="912061"/>
              <a:t>‹#›</a:t>
            </a:fld>
            <a:endParaRPr lang="en-US" noProof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349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xmlns="" id="{E44975A4-CE6E-604F-AC70-997932201C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034" y="980017"/>
            <a:ext cx="11825817" cy="518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  <a:lvl6pPr>
              <a:defRPr b="1"/>
            </a:lvl6pPr>
            <a:lvl7pPr>
              <a:defRPr b="1"/>
            </a:lvl7pPr>
            <a:lvl8pPr>
              <a:defRPr b="1"/>
            </a:lvl8pPr>
            <a:lvl9pPr marL="5257669" indent="-380990">
              <a:buFont typeface="Arial" panose="020B0604020202020204" pitchFamily="34" charset="0"/>
              <a:buChar char="•"/>
              <a:defRPr b="1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Ninth</a:t>
            </a:r>
          </a:p>
          <a:p>
            <a:pPr lvl="6"/>
            <a:endParaRPr lang="en-US" dirty="0"/>
          </a:p>
        </p:txBody>
      </p:sp>
      <p:sp>
        <p:nvSpPr>
          <p:cNvPr id="6" name="Title 24">
            <a:extLst>
              <a:ext uri="{FF2B5EF4-FFF2-40B4-BE49-F238E27FC236}">
                <a16:creationId xmlns:a16="http://schemas.microsoft.com/office/drawing/2014/main" xmlns="" id="{6C9EB1C0-F2EC-B945-9A16-10C43DBA0E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1583" y="0"/>
            <a:ext cx="11827200" cy="720000"/>
          </a:xfrm>
          <a:prstGeom prst="rect">
            <a:avLst/>
          </a:prstGeom>
        </p:spPr>
        <p:txBody>
          <a:bodyPr wrap="none" anchor="ctr" anchorCtr="0">
            <a:noAutofit/>
          </a:bodyPr>
          <a:lstStyle>
            <a:lvl1pPr>
              <a:defRPr sz="48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noProof="0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20674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4">
            <a:extLst>
              <a:ext uri="{FF2B5EF4-FFF2-40B4-BE49-F238E27FC236}">
                <a16:creationId xmlns:a16="http://schemas.microsoft.com/office/drawing/2014/main" xmlns="" id="{1A260B26-CDCA-1647-AFBA-78945F477E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1583" y="0"/>
            <a:ext cx="11827200" cy="720000"/>
          </a:xfrm>
          <a:prstGeom prst="rect">
            <a:avLst/>
          </a:prstGeom>
        </p:spPr>
        <p:txBody>
          <a:bodyPr wrap="none" anchor="ctr" anchorCtr="0">
            <a:noAutofit/>
          </a:bodyPr>
          <a:lstStyle>
            <a:lvl1pPr>
              <a:defRPr sz="48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noProof="0" dirty="0"/>
              <a:t>Slide Title</a:t>
            </a:r>
          </a:p>
        </p:txBody>
      </p:sp>
      <p:sp>
        <p:nvSpPr>
          <p:cNvPr id="3" name="Date Placeholder 14">
            <a:extLst>
              <a:ext uri="{FF2B5EF4-FFF2-40B4-BE49-F238E27FC236}">
                <a16:creationId xmlns:a16="http://schemas.microsoft.com/office/drawing/2014/main" xmlns="" id="{619C5CAF-0111-CE46-BDDA-E5C410AFF9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1583" y="6356351"/>
            <a:ext cx="3132735" cy="365125"/>
          </a:xfrm>
          <a:prstGeom prst="rect">
            <a:avLst/>
          </a:prstGeom>
        </p:spPr>
        <p:txBody>
          <a:bodyPr anchor="b"/>
          <a:lstStyle>
            <a:lvl1pPr>
              <a:defRPr sz="1600" b="1"/>
            </a:lvl1pPr>
          </a:lstStyle>
          <a:p>
            <a:pPr defTabSz="912061"/>
            <a:fld id="{A1045D11-287D-4992-B793-BE39AFD53BAE}" type="datetime1">
              <a:rPr lang="tr-TR" noProof="1" smtClean="0">
                <a:solidFill>
                  <a:prstClr val="black"/>
                </a:solidFill>
              </a:rPr>
              <a:t>5.7.2018</a:t>
            </a:fld>
            <a:endParaRPr lang="en-US" noProof="1">
              <a:solidFill>
                <a:prstClr val="black"/>
              </a:solidFill>
            </a:endParaRPr>
          </a:p>
        </p:txBody>
      </p:sp>
      <p:sp>
        <p:nvSpPr>
          <p:cNvPr id="4" name="Footer Placeholder 15">
            <a:extLst>
              <a:ext uri="{FF2B5EF4-FFF2-40B4-BE49-F238E27FC236}">
                <a16:creationId xmlns:a16="http://schemas.microsoft.com/office/drawing/2014/main" xmlns="" id="{48FDBD28-A013-9F4F-8ED9-976058A17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67936"/>
            <a:ext cx="4114800" cy="365125"/>
          </a:xfrm>
          <a:prstGeom prst="rect">
            <a:avLst/>
          </a:prstGeom>
        </p:spPr>
        <p:txBody>
          <a:bodyPr anchor="b"/>
          <a:lstStyle>
            <a:lvl1pPr algn="ctr">
              <a:defRPr sz="1600" b="1"/>
            </a:lvl1pPr>
          </a:lstStyle>
          <a:p>
            <a:pPr defTabSz="912061"/>
            <a:r>
              <a:rPr lang="en-US" noProof="1">
                <a:solidFill>
                  <a:prstClr val="black"/>
                </a:solidFill>
              </a:rPr>
              <a:t>Approximate FCNN Generation        tuba.ayhan@itu.edu.tr</a:t>
            </a:r>
          </a:p>
        </p:txBody>
      </p:sp>
      <p:sp>
        <p:nvSpPr>
          <p:cNvPr id="5" name="Slide Number Placeholder 16">
            <a:extLst>
              <a:ext uri="{FF2B5EF4-FFF2-40B4-BE49-F238E27FC236}">
                <a16:creationId xmlns:a16="http://schemas.microsoft.com/office/drawing/2014/main" xmlns="" id="{272ACCCD-1D97-2B45-869E-63C17604D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77683" y="6375542"/>
            <a:ext cx="3132735" cy="365125"/>
          </a:xfrm>
          <a:prstGeom prst="rect">
            <a:avLst/>
          </a:prstGeom>
        </p:spPr>
        <p:txBody>
          <a:bodyPr anchor="b"/>
          <a:lstStyle>
            <a:lvl1pPr algn="r">
              <a:defRPr sz="1600" b="1"/>
            </a:lvl1pPr>
          </a:lstStyle>
          <a:p>
            <a:pPr defTabSz="912061"/>
            <a:fld id="{22DECF6A-13F7-418C-BBFC-95033FFCD5F1}" type="slidenum">
              <a:rPr lang="en-US" noProof="1" smtClean="0">
                <a:solidFill>
                  <a:prstClr val="black"/>
                </a:solidFill>
              </a:rPr>
              <a:pPr defTabSz="912061"/>
              <a:t>‹#›</a:t>
            </a:fld>
            <a:endParaRPr lang="en-US" noProof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186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15BF40F8-3FBF-4549-830D-53DAB244354C}"/>
              </a:ext>
            </a:extLst>
          </p:cNvPr>
          <p:cNvSpPr txBox="1">
            <a:spLocks/>
          </p:cNvSpPr>
          <p:nvPr userDrawn="1"/>
        </p:nvSpPr>
        <p:spPr>
          <a:xfrm>
            <a:off x="448666" y="1355751"/>
            <a:ext cx="11294669" cy="4821213"/>
          </a:xfrm>
          <a:prstGeom prst="rect">
            <a:avLst/>
          </a:prstGeom>
        </p:spPr>
        <p:txBody>
          <a:bodyPr wrap="square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marR="0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667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3" name="Title 24">
            <a:extLst>
              <a:ext uri="{FF2B5EF4-FFF2-40B4-BE49-F238E27FC236}">
                <a16:creationId xmlns:a16="http://schemas.microsoft.com/office/drawing/2014/main" xmlns="" id="{1D5B1CC0-3BA8-DA48-9501-482A8CA098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1583" y="0"/>
            <a:ext cx="11827200" cy="720000"/>
          </a:xfrm>
          <a:prstGeom prst="rect">
            <a:avLst/>
          </a:prstGeom>
        </p:spPr>
        <p:txBody>
          <a:bodyPr wrap="none" anchor="ctr" anchorCtr="0">
            <a:noAutofit/>
          </a:bodyPr>
          <a:lstStyle>
            <a:lvl1pPr>
              <a:defRPr sz="48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noProof="0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67313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0">
            <a:extLst>
              <a:ext uri="{FF2B5EF4-FFF2-40B4-BE49-F238E27FC236}">
                <a16:creationId xmlns:a16="http://schemas.microsoft.com/office/drawing/2014/main" xmlns="" id="{32A6BCB9-7B2E-3341-8797-920EFA21D74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007911"/>
            <a:ext cx="12192000" cy="57400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667" b="1">
                <a:solidFill>
                  <a:srgbClr val="FF0000"/>
                </a:solidFill>
                <a:latin typeface="+mn-lt"/>
              </a:defRPr>
            </a:lvl1pPr>
          </a:lstStyle>
          <a:p>
            <a:pPr lvl="0"/>
            <a:r>
              <a:rPr lang="en-US" noProof="0" dirty="0"/>
              <a:t>Logos are allowed on this page only!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xmlns="" id="{DACB258D-658C-9747-B51F-52A433058E2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" y="4242124"/>
            <a:ext cx="12192000" cy="15901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667" b="1" baseline="0">
                <a:latin typeface="+mn-lt"/>
              </a:defRPr>
            </a:lvl1pPr>
          </a:lstStyle>
          <a:p>
            <a:pPr lvl="0"/>
            <a:r>
              <a:rPr lang="en-US" noProof="0" dirty="0"/>
              <a:t>Name(s) and Affiliation(s)</a:t>
            </a:r>
          </a:p>
        </p:txBody>
      </p:sp>
      <p:sp>
        <p:nvSpPr>
          <p:cNvPr id="9" name="Title 16">
            <a:extLst>
              <a:ext uri="{FF2B5EF4-FFF2-40B4-BE49-F238E27FC236}">
                <a16:creationId xmlns:a16="http://schemas.microsoft.com/office/drawing/2014/main" xmlns="" id="{BCA1EF1C-8750-AE43-A041-13BF0019D0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" y="2379312"/>
            <a:ext cx="12191999" cy="179204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5333" b="1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 dirty="0"/>
              <a:t>Presentation 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8613168-7A32-8841-92F1-FBDAA70B35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87" y="183323"/>
            <a:ext cx="2751340" cy="171958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1903A66-4ABA-D74A-B01F-E9206C471B2A}"/>
              </a:ext>
            </a:extLst>
          </p:cNvPr>
          <p:cNvSpPr txBox="1"/>
          <p:nvPr/>
        </p:nvSpPr>
        <p:spPr>
          <a:xfrm>
            <a:off x="3078226" y="324971"/>
            <a:ext cx="87922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en-GB" sz="2400" b="1" i="0" kern="1200" baseline="300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 International Conference on Synthesis, </a:t>
            </a:r>
            <a:r>
              <a:rPr lang="en-GB" sz="2400" b="1" i="0" kern="1200" dirty="0" err="1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Modeling</a:t>
            </a:r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, Analysis</a:t>
            </a:r>
            <a:b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and Simulation Methods and Applications to Circuit Design</a:t>
            </a:r>
          </a:p>
          <a:p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July 2</a:t>
            </a:r>
            <a:r>
              <a:rPr lang="en-GB" sz="2400" b="1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July 5</a:t>
            </a:r>
            <a:r>
              <a:rPr lang="en-GB" sz="2400" b="1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2018</a:t>
            </a:r>
          </a:p>
          <a:p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Prague, Czech Republic</a:t>
            </a:r>
            <a:endParaRPr lang="en-GB" sz="2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8613168-7A32-8841-92F1-FBDAA70B35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87" y="183323"/>
            <a:ext cx="2751340" cy="17195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1903A66-4ABA-D74A-B01F-E9206C471B2A}"/>
              </a:ext>
            </a:extLst>
          </p:cNvPr>
          <p:cNvSpPr txBox="1"/>
          <p:nvPr userDrawn="1"/>
        </p:nvSpPr>
        <p:spPr>
          <a:xfrm>
            <a:off x="3078226" y="324971"/>
            <a:ext cx="87922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en-GB" sz="2400" b="1" i="0" kern="1200" baseline="300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 International Conference on Synthesis, </a:t>
            </a:r>
            <a:r>
              <a:rPr lang="en-GB" sz="2400" b="1" i="0" kern="1200" dirty="0" err="1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Modeling</a:t>
            </a:r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, Analysis</a:t>
            </a:r>
            <a:b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and Simulation Methods and Applications to Circuit Design</a:t>
            </a:r>
          </a:p>
          <a:p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July 2</a:t>
            </a:r>
            <a:r>
              <a:rPr lang="en-GB" sz="2400" b="1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July 5</a:t>
            </a:r>
            <a:r>
              <a:rPr lang="en-GB" sz="2400" b="1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2018</a:t>
            </a:r>
          </a:p>
          <a:p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Prague, Czech Republic</a:t>
            </a:r>
            <a:endParaRPr lang="en-GB" sz="2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0269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/ Foot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4">
            <a:extLst>
              <a:ext uri="{FF2B5EF4-FFF2-40B4-BE49-F238E27FC236}">
                <a16:creationId xmlns:a16="http://schemas.microsoft.com/office/drawing/2014/main" xmlns="" id="{123C7E71-D5D1-C846-9FA1-53768E186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1583" y="0"/>
            <a:ext cx="11827200" cy="720000"/>
          </a:xfrm>
          <a:prstGeom prst="rect">
            <a:avLst/>
          </a:prstGeom>
        </p:spPr>
        <p:txBody>
          <a:bodyPr wrap="none" anchor="ctr" anchorCtr="0">
            <a:noAutofit/>
          </a:bodyPr>
          <a:lstStyle>
            <a:lvl1pPr>
              <a:defRPr sz="48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noProof="0" dirty="0"/>
              <a:t>Slide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774C11A-DC35-AF44-9637-7E8017CACE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034" y="980017"/>
            <a:ext cx="11825817" cy="518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  <a:lvl6pPr>
              <a:defRPr b="1"/>
            </a:lvl6pPr>
            <a:lvl7pPr>
              <a:defRPr b="1"/>
            </a:lvl7pPr>
            <a:lvl8pPr>
              <a:defRPr b="1"/>
            </a:lvl8pPr>
            <a:lvl9pPr marL="5257669" indent="-380990">
              <a:buFont typeface="Arial" panose="020B0604020202020204" pitchFamily="34" charset="0"/>
              <a:buChar char="•"/>
              <a:defRPr b="1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4">
            <a:extLst>
              <a:ext uri="{FF2B5EF4-FFF2-40B4-BE49-F238E27FC236}">
                <a16:creationId xmlns:a16="http://schemas.microsoft.com/office/drawing/2014/main" xmlns="" id="{22074021-6922-874D-B61E-03A5A94D6D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1583" y="6356351"/>
            <a:ext cx="3132735" cy="365125"/>
          </a:xfrm>
          <a:prstGeom prst="rect">
            <a:avLst/>
          </a:prstGeom>
        </p:spPr>
        <p:txBody>
          <a:bodyPr anchor="b"/>
          <a:lstStyle>
            <a:lvl1pPr>
              <a:defRPr sz="1600" b="1"/>
            </a:lvl1pPr>
          </a:lstStyle>
          <a:p>
            <a:fld id="{DC132B55-8132-4C1B-A9F4-156FDED50F64}" type="datetime1">
              <a:rPr lang="tr-TR" smtClean="0"/>
              <a:t>5.7.2018</a:t>
            </a:fld>
            <a:endParaRPr lang="tr-TR"/>
          </a:p>
        </p:txBody>
      </p:sp>
      <p:sp>
        <p:nvSpPr>
          <p:cNvPr id="13" name="Footer Placeholder 15">
            <a:extLst>
              <a:ext uri="{FF2B5EF4-FFF2-40B4-BE49-F238E27FC236}">
                <a16:creationId xmlns:a16="http://schemas.microsoft.com/office/drawing/2014/main" xmlns="" id="{997F489A-BF8A-EA4C-ABA2-96F107F15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67936"/>
            <a:ext cx="4114800" cy="365125"/>
          </a:xfrm>
          <a:prstGeom prst="rect">
            <a:avLst/>
          </a:prstGeom>
        </p:spPr>
        <p:txBody>
          <a:bodyPr anchor="b"/>
          <a:lstStyle>
            <a:lvl1pPr algn="ctr">
              <a:defRPr sz="1600" b="1"/>
            </a:lvl1pPr>
          </a:lstStyle>
          <a:p>
            <a:r>
              <a:rPr lang="tr-TR"/>
              <a:t>Approximate FCNN Generation        tuba.ayhan@itu.edu.tr</a:t>
            </a:r>
          </a:p>
        </p:txBody>
      </p:sp>
      <p:sp>
        <p:nvSpPr>
          <p:cNvPr id="14" name="Slide Number Placeholder 16">
            <a:extLst>
              <a:ext uri="{FF2B5EF4-FFF2-40B4-BE49-F238E27FC236}">
                <a16:creationId xmlns:a16="http://schemas.microsoft.com/office/drawing/2014/main" xmlns="" id="{55A4D1BB-4496-FC45-B30F-89CD7AEC4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77683" y="6375542"/>
            <a:ext cx="3132735" cy="365125"/>
          </a:xfrm>
          <a:prstGeom prst="rect">
            <a:avLst/>
          </a:prstGeom>
        </p:spPr>
        <p:txBody>
          <a:bodyPr anchor="b"/>
          <a:lstStyle>
            <a:lvl1pPr algn="r">
              <a:defRPr sz="1600" b="1"/>
            </a:lvl1pPr>
          </a:lstStyle>
          <a:p>
            <a:fld id="{706D3001-94F2-45A6-A4FE-7A3C96A0FB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10366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xmlns="" id="{E44975A4-CE6E-604F-AC70-997932201C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034" y="980017"/>
            <a:ext cx="11825817" cy="518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  <a:lvl6pPr>
              <a:defRPr b="1"/>
            </a:lvl6pPr>
            <a:lvl7pPr>
              <a:defRPr b="1"/>
            </a:lvl7pPr>
            <a:lvl8pPr>
              <a:defRPr b="1"/>
            </a:lvl8pPr>
            <a:lvl9pPr marL="5257669" indent="-380990">
              <a:buFont typeface="Arial" panose="020B0604020202020204" pitchFamily="34" charset="0"/>
              <a:buChar char="•"/>
              <a:defRPr b="1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24">
            <a:extLst>
              <a:ext uri="{FF2B5EF4-FFF2-40B4-BE49-F238E27FC236}">
                <a16:creationId xmlns:a16="http://schemas.microsoft.com/office/drawing/2014/main" xmlns="" id="{6C9EB1C0-F2EC-B945-9A16-10C43DBA0E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1583" y="0"/>
            <a:ext cx="11827200" cy="720000"/>
          </a:xfrm>
          <a:prstGeom prst="rect">
            <a:avLst/>
          </a:prstGeom>
        </p:spPr>
        <p:txBody>
          <a:bodyPr wrap="none" anchor="ctr" anchorCtr="0">
            <a:noAutofit/>
          </a:bodyPr>
          <a:lstStyle>
            <a:lvl1pPr>
              <a:defRPr sz="48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noProof="0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38328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4">
            <a:extLst>
              <a:ext uri="{FF2B5EF4-FFF2-40B4-BE49-F238E27FC236}">
                <a16:creationId xmlns:a16="http://schemas.microsoft.com/office/drawing/2014/main" xmlns="" id="{1A260B26-CDCA-1647-AFBA-78945F477E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1583" y="0"/>
            <a:ext cx="11827200" cy="720000"/>
          </a:xfrm>
          <a:prstGeom prst="rect">
            <a:avLst/>
          </a:prstGeom>
        </p:spPr>
        <p:txBody>
          <a:bodyPr wrap="none" anchor="ctr" anchorCtr="0">
            <a:noAutofit/>
          </a:bodyPr>
          <a:lstStyle>
            <a:lvl1pPr>
              <a:defRPr sz="48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noProof="0" dirty="0"/>
              <a:t>Slide Title</a:t>
            </a:r>
          </a:p>
        </p:txBody>
      </p:sp>
      <p:sp>
        <p:nvSpPr>
          <p:cNvPr id="3" name="Date Placeholder 14">
            <a:extLst>
              <a:ext uri="{FF2B5EF4-FFF2-40B4-BE49-F238E27FC236}">
                <a16:creationId xmlns:a16="http://schemas.microsoft.com/office/drawing/2014/main" xmlns="" id="{619C5CAF-0111-CE46-BDDA-E5C410AFF9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1583" y="6356351"/>
            <a:ext cx="3132735" cy="365125"/>
          </a:xfrm>
          <a:prstGeom prst="rect">
            <a:avLst/>
          </a:prstGeom>
        </p:spPr>
        <p:txBody>
          <a:bodyPr anchor="b"/>
          <a:lstStyle>
            <a:lvl1pPr>
              <a:defRPr sz="1600" b="1"/>
            </a:lvl1pPr>
          </a:lstStyle>
          <a:p>
            <a:fld id="{AF42D760-8BC3-4355-A652-477B7AAA37D6}" type="datetime1">
              <a:rPr lang="tr-TR" smtClean="0"/>
              <a:t>5.7.2018</a:t>
            </a:fld>
            <a:endParaRPr lang="tr-TR"/>
          </a:p>
        </p:txBody>
      </p:sp>
      <p:sp>
        <p:nvSpPr>
          <p:cNvPr id="4" name="Footer Placeholder 15">
            <a:extLst>
              <a:ext uri="{FF2B5EF4-FFF2-40B4-BE49-F238E27FC236}">
                <a16:creationId xmlns:a16="http://schemas.microsoft.com/office/drawing/2014/main" xmlns="" id="{48FDBD28-A013-9F4F-8ED9-976058A17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67936"/>
            <a:ext cx="4114800" cy="365125"/>
          </a:xfrm>
          <a:prstGeom prst="rect">
            <a:avLst/>
          </a:prstGeom>
        </p:spPr>
        <p:txBody>
          <a:bodyPr anchor="b"/>
          <a:lstStyle>
            <a:lvl1pPr algn="ctr">
              <a:defRPr sz="1600" b="1"/>
            </a:lvl1pPr>
          </a:lstStyle>
          <a:p>
            <a:r>
              <a:rPr lang="tr-TR"/>
              <a:t>Approximate FCNN Generation        tuba.ayhan@itu.edu.tr</a:t>
            </a:r>
          </a:p>
        </p:txBody>
      </p:sp>
      <p:sp>
        <p:nvSpPr>
          <p:cNvPr id="5" name="Slide Number Placeholder 16">
            <a:extLst>
              <a:ext uri="{FF2B5EF4-FFF2-40B4-BE49-F238E27FC236}">
                <a16:creationId xmlns:a16="http://schemas.microsoft.com/office/drawing/2014/main" xmlns="" id="{272ACCCD-1D97-2B45-869E-63C17604D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77683" y="6375542"/>
            <a:ext cx="3132735" cy="365125"/>
          </a:xfrm>
          <a:prstGeom prst="rect">
            <a:avLst/>
          </a:prstGeom>
        </p:spPr>
        <p:txBody>
          <a:bodyPr anchor="b"/>
          <a:lstStyle>
            <a:lvl1pPr algn="r">
              <a:defRPr sz="1600" b="1"/>
            </a:lvl1pPr>
          </a:lstStyle>
          <a:p>
            <a:fld id="{706D3001-94F2-45A6-A4FE-7A3C96A0FB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937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43E6E2B-6845-214C-A511-EE40F38824BD}"/>
              </a:ext>
            </a:extLst>
          </p:cNvPr>
          <p:cNvSpPr/>
          <p:nvPr userDrawn="1"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rgbClr val="870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9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3634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43E6E2B-6845-214C-A511-EE40F38824BD}"/>
              </a:ext>
            </a:extLst>
          </p:cNvPr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rgbClr val="870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en-US" sz="2400" noProof="0" dirty="0"/>
          </a:p>
        </p:txBody>
      </p:sp>
    </p:spTree>
    <p:extLst>
      <p:ext uri="{BB962C8B-B14F-4D97-AF65-F5344CB8AC3E}">
        <p14:creationId xmlns:p14="http://schemas.microsoft.com/office/powerpoint/2010/main" val="416935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0" r:id="rId6"/>
  </p:sldLayoutIdLst>
  <p:hf hd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uba.ayhan@itu.edu.t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98F2251-5B57-ED4C-BCFD-D2B1490D92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" y="4122652"/>
            <a:ext cx="12192000" cy="1590169"/>
          </a:xfrm>
        </p:spPr>
        <p:txBody>
          <a:bodyPr>
            <a:noAutofit/>
          </a:bodyPr>
          <a:lstStyle/>
          <a:p>
            <a:r>
              <a:rPr lang="tr-TR" sz="3200" dirty="0">
                <a:solidFill>
                  <a:schemeClr val="tx1"/>
                </a:solidFill>
              </a:rPr>
              <a:t>Tuba Ayhan, Mustafa Altun</a:t>
            </a:r>
          </a:p>
          <a:p>
            <a:r>
              <a:rPr lang="tr-TR" sz="2800" dirty="0">
                <a:solidFill>
                  <a:schemeClr val="tx1"/>
                </a:solidFill>
                <a:hlinkClick r:id="rId3"/>
              </a:rPr>
              <a:t>tuba.ayhan@itu.edu.tr</a:t>
            </a:r>
            <a:endParaRPr lang="tr-TR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Istanbul Technical University</a:t>
            </a:r>
            <a:endParaRPr lang="tr-TR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Electronics and Communication Engineering Department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839C1AB4-F2F2-6B4D-880D-37F7A9BA0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" y="2211140"/>
            <a:ext cx="12191999" cy="1792041"/>
          </a:xfrm>
        </p:spPr>
        <p:txBody>
          <a:bodyPr/>
          <a:lstStyle/>
          <a:p>
            <a:r>
              <a:rPr lang="en-US" dirty="0"/>
              <a:t>Approximate Fully Connected Neural Network Generation</a:t>
            </a:r>
          </a:p>
        </p:txBody>
      </p:sp>
      <p:pic>
        <p:nvPicPr>
          <p:cNvPr id="5" name="Resi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645" y="3891717"/>
            <a:ext cx="2068055" cy="2068055"/>
          </a:xfrm>
          <a:prstGeom prst="rect">
            <a:avLst/>
          </a:prstGeom>
        </p:spPr>
      </p:pic>
      <p:sp>
        <p:nvSpPr>
          <p:cNvPr id="6" name="Dikdörtgen 10"/>
          <p:cNvSpPr/>
          <p:nvPr/>
        </p:nvSpPr>
        <p:spPr>
          <a:xfrm>
            <a:off x="6648869" y="6263758"/>
            <a:ext cx="5352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effectLst/>
              </a:rPr>
              <a:t>Emerging Circuits and Computation (ECC) Group</a:t>
            </a:r>
            <a:r>
              <a:rPr lang="tr-TR" b="1" dirty="0">
                <a:effectLst/>
              </a:rPr>
              <a:t> – ITU </a:t>
            </a:r>
            <a:endParaRPr lang="en-US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23257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Network architecture – Constant multiplier block 1/2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82034" y="4772617"/>
            <a:ext cx="6591901" cy="13889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/>
              <a:t>Constant multiplier block for layer 1:</a:t>
            </a:r>
          </a:p>
          <a:p>
            <a:pPr marL="0" indent="0">
              <a:buNone/>
            </a:pPr>
            <a:r>
              <a:rPr lang="tr-TR" dirty="0"/>
              <a:t>5 outputs </a:t>
            </a:r>
            <a:r>
              <a:rPr lang="tr-TR" dirty="0">
                <a:sym typeface="Wingdings" panose="05000000000000000000" pitchFamily="2" charset="2"/>
              </a:rPr>
              <a:t> 5 adders</a:t>
            </a:r>
          </a:p>
          <a:p>
            <a:pPr marL="0" indent="0">
              <a:buNone/>
            </a:pPr>
            <a:r>
              <a:rPr lang="tr-TR" dirty="0">
                <a:sym typeface="Wingdings" panose="05000000000000000000" pitchFamily="2" charset="2"/>
              </a:rPr>
              <a:t>8 bit input  8 shifted versions and a 0.</a:t>
            </a:r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061"/>
            <a:r>
              <a:rPr lang="en-US" noProof="1">
                <a:solidFill>
                  <a:prstClr val="black"/>
                </a:solidFill>
              </a:rPr>
              <a:t>Approximate FCNN Generation        tuba.ayhan@itu.edu.tr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061"/>
            <a:fld id="{22DECF6A-13F7-418C-BBFC-95033FFCD5F1}" type="slidenum">
              <a:rPr lang="en-US" noProof="1" smtClean="0">
                <a:solidFill>
                  <a:prstClr val="black"/>
                </a:solidFill>
              </a:rPr>
              <a:pPr defTabSz="912061"/>
              <a:t>10</a:t>
            </a:fld>
            <a:endParaRPr lang="en-US" noProof="1">
              <a:solidFill>
                <a:prstClr val="black"/>
              </a:solidFill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1192569" y="1246743"/>
            <a:ext cx="9804745" cy="3384679"/>
            <a:chOff x="1192569" y="1246743"/>
            <a:chExt cx="9804745" cy="3384679"/>
          </a:xfrm>
        </p:grpSpPr>
        <p:sp>
          <p:nvSpPr>
            <p:cNvPr id="7" name="Dikdörtgen 299"/>
            <p:cNvSpPr/>
            <p:nvPr/>
          </p:nvSpPr>
          <p:spPr>
            <a:xfrm>
              <a:off x="2147186" y="1470193"/>
              <a:ext cx="641016" cy="452984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&lt;&lt;0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" name="Düz Ok Bağlayıcısı 300"/>
            <p:cNvCxnSpPr/>
            <p:nvPr/>
          </p:nvCxnSpPr>
          <p:spPr>
            <a:xfrm>
              <a:off x="3618052" y="3468172"/>
              <a:ext cx="0" cy="807059"/>
            </a:xfrm>
            <a:prstGeom prst="straightConnector1">
              <a:avLst/>
            </a:prstGeom>
            <a:noFill/>
            <a:ln w="38100" cap="flat" cmpd="sng" algn="ctr">
              <a:solidFill>
                <a:srgbClr val="0F6FC6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9" name="Düz Ok Bağlayıcısı 301"/>
            <p:cNvCxnSpPr/>
            <p:nvPr/>
          </p:nvCxnSpPr>
          <p:spPr>
            <a:xfrm>
              <a:off x="4824581" y="3470021"/>
              <a:ext cx="0" cy="807059"/>
            </a:xfrm>
            <a:prstGeom prst="straightConnector1">
              <a:avLst/>
            </a:prstGeom>
            <a:noFill/>
            <a:ln w="38100" cap="flat" cmpd="sng" algn="ctr">
              <a:solidFill>
                <a:srgbClr val="009DD9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0" name="Düz Ok Bağlayıcısı 302"/>
            <p:cNvCxnSpPr/>
            <p:nvPr/>
          </p:nvCxnSpPr>
          <p:spPr>
            <a:xfrm>
              <a:off x="6024389" y="3468172"/>
              <a:ext cx="0" cy="807059"/>
            </a:xfrm>
            <a:prstGeom prst="straightConnector1">
              <a:avLst/>
            </a:prstGeom>
            <a:noFill/>
            <a:ln w="38100" cap="flat" cmpd="sng" algn="ctr">
              <a:solidFill>
                <a:srgbClr val="0BD0D9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1" name="Düz Ok Bağlayıcısı 303"/>
            <p:cNvCxnSpPr/>
            <p:nvPr/>
          </p:nvCxnSpPr>
          <p:spPr>
            <a:xfrm>
              <a:off x="7204145" y="3468172"/>
              <a:ext cx="0" cy="807059"/>
            </a:xfrm>
            <a:prstGeom prst="straightConnector1">
              <a:avLst/>
            </a:prstGeom>
            <a:noFill/>
            <a:ln w="38100" cap="flat" cmpd="sng" algn="ctr">
              <a:solidFill>
                <a:srgbClr val="10CF9B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2" name="Düz Ok Bağlayıcısı 304"/>
            <p:cNvCxnSpPr/>
            <p:nvPr/>
          </p:nvCxnSpPr>
          <p:spPr>
            <a:xfrm>
              <a:off x="8386193" y="3468172"/>
              <a:ext cx="0" cy="807059"/>
            </a:xfrm>
            <a:prstGeom prst="straightConnector1">
              <a:avLst/>
            </a:prstGeom>
            <a:noFill/>
            <a:ln w="38100" cap="flat" cmpd="sng" algn="ctr">
              <a:solidFill>
                <a:srgbClr val="7CCA62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3" name="Düz Ok Bağlayıcısı 305"/>
            <p:cNvCxnSpPr>
              <a:stCxn id="45" idx="3"/>
              <a:endCxn id="7" idx="1"/>
            </p:cNvCxnSpPr>
            <p:nvPr/>
          </p:nvCxnSpPr>
          <p:spPr>
            <a:xfrm>
              <a:off x="1605141" y="1685210"/>
              <a:ext cx="542045" cy="11475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sp>
          <p:nvSpPr>
            <p:cNvPr id="14" name="Yamuk 306"/>
            <p:cNvSpPr/>
            <p:nvPr/>
          </p:nvSpPr>
          <p:spPr>
            <a:xfrm rot="10800000">
              <a:off x="3193321" y="3132346"/>
              <a:ext cx="868016" cy="337673"/>
            </a:xfrm>
            <a:prstGeom prst="trapezoid">
              <a:avLst/>
            </a:prstGeom>
            <a:solidFill>
              <a:srgbClr val="0F6FC6"/>
            </a:solidFill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4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+</a:t>
              </a:r>
              <a:endPara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Yamuk 307"/>
            <p:cNvSpPr/>
            <p:nvPr/>
          </p:nvSpPr>
          <p:spPr>
            <a:xfrm rot="10800000">
              <a:off x="4403757" y="3132346"/>
              <a:ext cx="868016" cy="337673"/>
            </a:xfrm>
            <a:prstGeom prst="trapezoid">
              <a:avLst/>
            </a:prstGeom>
            <a:solidFill>
              <a:srgbClr val="009DD9"/>
            </a:solidFill>
            <a:ln w="12700" cap="flat" cmpd="sng" algn="ctr">
              <a:solidFill>
                <a:srgbClr val="009D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4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+</a:t>
              </a:r>
              <a:endPara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Yamuk 308"/>
            <p:cNvSpPr/>
            <p:nvPr/>
          </p:nvSpPr>
          <p:spPr>
            <a:xfrm rot="10800000">
              <a:off x="5588847" y="3132349"/>
              <a:ext cx="868016" cy="337673"/>
            </a:xfrm>
            <a:prstGeom prst="trapezoid">
              <a:avLst/>
            </a:prstGeom>
            <a:solidFill>
              <a:srgbClr val="0BD0D9"/>
            </a:solidFill>
            <a:ln w="12700" cap="flat" cmpd="sng" algn="ctr">
              <a:solidFill>
                <a:srgbClr val="0BD0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4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+</a:t>
              </a:r>
              <a:endPara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Yamuk 309"/>
            <p:cNvSpPr/>
            <p:nvPr/>
          </p:nvSpPr>
          <p:spPr>
            <a:xfrm rot="10800000">
              <a:off x="6773935" y="3132349"/>
              <a:ext cx="868016" cy="337673"/>
            </a:xfrm>
            <a:prstGeom prst="trapezoid">
              <a:avLst/>
            </a:prstGeom>
            <a:solidFill>
              <a:srgbClr val="10CF9B"/>
            </a:solidFill>
            <a:ln w="12700" cap="flat" cmpd="sng" algn="ctr">
              <a:solidFill>
                <a:srgbClr val="10CF9B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4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+</a:t>
              </a:r>
              <a:endPara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Yamuk 310"/>
            <p:cNvSpPr/>
            <p:nvPr/>
          </p:nvSpPr>
          <p:spPr>
            <a:xfrm rot="10800000">
              <a:off x="7959020" y="3132349"/>
              <a:ext cx="868016" cy="337673"/>
            </a:xfrm>
            <a:prstGeom prst="trapezoid">
              <a:avLst/>
            </a:prstGeom>
            <a:solidFill>
              <a:srgbClr val="7CCA62"/>
            </a:solidFill>
            <a:ln w="12700" cap="flat" cmpd="sng" algn="ctr">
              <a:solidFill>
                <a:srgbClr val="7CCA62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4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+</a:t>
              </a:r>
              <a:endPara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Dikdörtgen 311"/>
            <p:cNvSpPr/>
            <p:nvPr/>
          </p:nvSpPr>
          <p:spPr>
            <a:xfrm>
              <a:off x="3111345" y="1470193"/>
              <a:ext cx="641016" cy="452984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&lt;&lt;1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Dikdörtgen 312"/>
            <p:cNvSpPr/>
            <p:nvPr/>
          </p:nvSpPr>
          <p:spPr>
            <a:xfrm>
              <a:off x="4071383" y="1473024"/>
              <a:ext cx="641016" cy="452984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&lt;&lt;2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Dikdörtgen 313"/>
            <p:cNvSpPr/>
            <p:nvPr/>
          </p:nvSpPr>
          <p:spPr>
            <a:xfrm>
              <a:off x="5035541" y="1470193"/>
              <a:ext cx="641016" cy="452984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&lt;&lt;3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Dikdörtgen 314"/>
            <p:cNvSpPr/>
            <p:nvPr/>
          </p:nvSpPr>
          <p:spPr>
            <a:xfrm>
              <a:off x="5995579" y="1467359"/>
              <a:ext cx="641016" cy="452984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&lt;&lt;4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Dikdörtgen 315"/>
            <p:cNvSpPr/>
            <p:nvPr/>
          </p:nvSpPr>
          <p:spPr>
            <a:xfrm>
              <a:off x="6959738" y="1467359"/>
              <a:ext cx="641016" cy="452984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&lt;&lt;5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Dikdörtgen 316"/>
            <p:cNvSpPr/>
            <p:nvPr/>
          </p:nvSpPr>
          <p:spPr>
            <a:xfrm>
              <a:off x="7919775" y="1470190"/>
              <a:ext cx="641016" cy="452984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&lt;&lt;6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Dikdörtgen 317"/>
            <p:cNvSpPr/>
            <p:nvPr/>
          </p:nvSpPr>
          <p:spPr>
            <a:xfrm>
              <a:off x="8883934" y="1467359"/>
              <a:ext cx="641016" cy="452984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&lt;&lt;7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Dikdörtgen 318"/>
            <p:cNvSpPr/>
            <p:nvPr/>
          </p:nvSpPr>
          <p:spPr>
            <a:xfrm>
              <a:off x="9843972" y="1467357"/>
              <a:ext cx="641016" cy="452984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7" name="Dirsek Bağlayıcısı 319"/>
            <p:cNvCxnSpPr>
              <a:stCxn id="7" idx="2"/>
              <a:endCxn id="28" idx="0"/>
            </p:cNvCxnSpPr>
            <p:nvPr/>
          </p:nvCxnSpPr>
          <p:spPr>
            <a:xfrm rot="16200000" flipH="1">
              <a:off x="2340610" y="2050258"/>
              <a:ext cx="1184765" cy="930599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rgbClr val="0F6FC6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8" name="Dikdörtgen 320"/>
            <p:cNvSpPr/>
            <p:nvPr/>
          </p:nvSpPr>
          <p:spPr>
            <a:xfrm>
              <a:off x="3320438" y="3107942"/>
              <a:ext cx="155708" cy="116296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Dikdörtgen 321"/>
            <p:cNvSpPr/>
            <p:nvPr/>
          </p:nvSpPr>
          <p:spPr>
            <a:xfrm>
              <a:off x="3759289" y="3107942"/>
              <a:ext cx="155708" cy="116296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30" name="Dirsek Bağlayıcısı 322"/>
            <p:cNvCxnSpPr>
              <a:stCxn id="24" idx="2"/>
              <a:endCxn id="29" idx="0"/>
            </p:cNvCxnSpPr>
            <p:nvPr/>
          </p:nvCxnSpPr>
          <p:spPr>
            <a:xfrm rot="5400000">
              <a:off x="5446333" y="313989"/>
              <a:ext cx="1184767" cy="440313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rgbClr val="0F6FC6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31" name="Dikdörtgen 323"/>
            <p:cNvSpPr/>
            <p:nvPr/>
          </p:nvSpPr>
          <p:spPr>
            <a:xfrm>
              <a:off x="4518834" y="3107942"/>
              <a:ext cx="155708" cy="116296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Dikdörtgen 324"/>
            <p:cNvSpPr/>
            <p:nvPr/>
          </p:nvSpPr>
          <p:spPr>
            <a:xfrm>
              <a:off x="4957686" y="3107942"/>
              <a:ext cx="155708" cy="116296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Dikdörtgen 325"/>
            <p:cNvSpPr/>
            <p:nvPr/>
          </p:nvSpPr>
          <p:spPr>
            <a:xfrm>
              <a:off x="5716943" y="3107942"/>
              <a:ext cx="155708" cy="116296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Dikdörtgen 326"/>
            <p:cNvSpPr/>
            <p:nvPr/>
          </p:nvSpPr>
          <p:spPr>
            <a:xfrm>
              <a:off x="6155795" y="3107942"/>
              <a:ext cx="155708" cy="116296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Dikdörtgen 327"/>
            <p:cNvSpPr/>
            <p:nvPr/>
          </p:nvSpPr>
          <p:spPr>
            <a:xfrm>
              <a:off x="6931680" y="3107942"/>
              <a:ext cx="155708" cy="116296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Dikdörtgen 328"/>
            <p:cNvSpPr/>
            <p:nvPr/>
          </p:nvSpPr>
          <p:spPr>
            <a:xfrm>
              <a:off x="7370532" y="3107942"/>
              <a:ext cx="155708" cy="116296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Dikdörtgen 329"/>
            <p:cNvSpPr/>
            <p:nvPr/>
          </p:nvSpPr>
          <p:spPr>
            <a:xfrm>
              <a:off x="8044084" y="3107942"/>
              <a:ext cx="155708" cy="116296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Dikdörtgen 330"/>
            <p:cNvSpPr/>
            <p:nvPr/>
          </p:nvSpPr>
          <p:spPr>
            <a:xfrm>
              <a:off x="8482936" y="3107942"/>
              <a:ext cx="155708" cy="116296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39" name="Dirsek Bağlayıcısı 331"/>
            <p:cNvCxnSpPr>
              <a:stCxn id="20" idx="2"/>
              <a:endCxn id="31" idx="0"/>
            </p:cNvCxnSpPr>
            <p:nvPr/>
          </p:nvCxnSpPr>
          <p:spPr>
            <a:xfrm rot="16200000" flipH="1">
              <a:off x="3903325" y="2414574"/>
              <a:ext cx="1181933" cy="204799"/>
            </a:xfrm>
            <a:prstGeom prst="bentConnector3">
              <a:avLst>
                <a:gd name="adj1" fmla="val 41117"/>
              </a:avLst>
            </a:prstGeom>
            <a:noFill/>
            <a:ln w="38100" cap="flat" cmpd="sng" algn="ctr">
              <a:solidFill>
                <a:srgbClr val="009DD9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40" name="Dirsek Bağlayıcısı 332"/>
            <p:cNvCxnSpPr>
              <a:stCxn id="23" idx="2"/>
              <a:endCxn id="32" idx="0"/>
            </p:cNvCxnSpPr>
            <p:nvPr/>
          </p:nvCxnSpPr>
          <p:spPr>
            <a:xfrm rot="5400000">
              <a:off x="5564094" y="1391791"/>
              <a:ext cx="1187598" cy="2244704"/>
            </a:xfrm>
            <a:prstGeom prst="bentConnector3">
              <a:avLst>
                <a:gd name="adj1" fmla="val 41839"/>
              </a:avLst>
            </a:prstGeom>
            <a:noFill/>
            <a:ln w="38100" cap="flat" cmpd="sng" algn="ctr">
              <a:solidFill>
                <a:srgbClr val="009DD9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41" name="Dirsek Bağlayıcısı 333"/>
            <p:cNvCxnSpPr>
              <a:stCxn id="26" idx="2"/>
              <a:endCxn id="38" idx="0"/>
            </p:cNvCxnSpPr>
            <p:nvPr/>
          </p:nvCxnSpPr>
          <p:spPr>
            <a:xfrm rot="5400000">
              <a:off x="8768836" y="1712296"/>
              <a:ext cx="1187601" cy="1603689"/>
            </a:xfrm>
            <a:prstGeom prst="bentConnector3">
              <a:avLst>
                <a:gd name="adj1" fmla="val 60201"/>
              </a:avLst>
            </a:prstGeom>
            <a:noFill/>
            <a:ln w="38100" cap="flat" cmpd="sng" algn="ctr">
              <a:solidFill>
                <a:srgbClr val="7CCA62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42" name="Dirsek Bağlayıcısı 334"/>
            <p:cNvCxnSpPr>
              <a:stCxn id="22" idx="2"/>
              <a:endCxn id="37" idx="0"/>
            </p:cNvCxnSpPr>
            <p:nvPr/>
          </p:nvCxnSpPr>
          <p:spPr>
            <a:xfrm rot="16200000" flipH="1">
              <a:off x="6625214" y="1611216"/>
              <a:ext cx="1187598" cy="1805853"/>
            </a:xfrm>
            <a:prstGeom prst="bentConnector3">
              <a:avLst>
                <a:gd name="adj1" fmla="val 60201"/>
              </a:avLst>
            </a:prstGeom>
            <a:noFill/>
            <a:ln w="38100" cap="flat" cmpd="sng" algn="ctr">
              <a:solidFill>
                <a:srgbClr val="7CCA62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43" name="Dikdörtgen 335"/>
            <p:cNvSpPr/>
            <p:nvPr/>
          </p:nvSpPr>
          <p:spPr>
            <a:xfrm>
              <a:off x="1723488" y="1246743"/>
              <a:ext cx="9273826" cy="2551305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Metin kutusu 336"/>
            <p:cNvSpPr txBox="1"/>
            <p:nvPr/>
          </p:nvSpPr>
          <p:spPr>
            <a:xfrm>
              <a:off x="9003529" y="3123275"/>
              <a:ext cx="1993785" cy="64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CMB-L1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Metin kutusu 337"/>
            <p:cNvSpPr txBox="1"/>
            <p:nvPr/>
          </p:nvSpPr>
          <p:spPr>
            <a:xfrm>
              <a:off x="1192569" y="1392823"/>
              <a:ext cx="412572" cy="58477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2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Xi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Metin kutusu 341"/>
            <p:cNvSpPr txBox="1"/>
            <p:nvPr/>
          </p:nvSpPr>
          <p:spPr>
            <a:xfrm>
              <a:off x="3472109" y="4046648"/>
              <a:ext cx="517722" cy="58477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O0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Metin kutusu 342"/>
            <p:cNvSpPr txBox="1"/>
            <p:nvPr/>
          </p:nvSpPr>
          <p:spPr>
            <a:xfrm>
              <a:off x="4575180" y="4046648"/>
              <a:ext cx="517722" cy="58477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O1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Metin kutusu 343"/>
            <p:cNvSpPr txBox="1"/>
            <p:nvPr/>
          </p:nvSpPr>
          <p:spPr>
            <a:xfrm>
              <a:off x="5763239" y="4046648"/>
              <a:ext cx="517722" cy="58477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O2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Metin kutusu 344"/>
            <p:cNvSpPr txBox="1"/>
            <p:nvPr/>
          </p:nvSpPr>
          <p:spPr>
            <a:xfrm>
              <a:off x="6922638" y="4046648"/>
              <a:ext cx="517722" cy="58477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O3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Metin kutusu 345"/>
            <p:cNvSpPr txBox="1"/>
            <p:nvPr/>
          </p:nvSpPr>
          <p:spPr>
            <a:xfrm>
              <a:off x="8159775" y="4046648"/>
              <a:ext cx="517722" cy="58477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O4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cxnSp>
          <p:nvCxnSpPr>
            <p:cNvPr id="51" name="Dirsek Bağlayıcısı 346"/>
            <p:cNvCxnSpPr>
              <a:stCxn id="25" idx="2"/>
              <a:endCxn id="34" idx="0"/>
            </p:cNvCxnSpPr>
            <p:nvPr/>
          </p:nvCxnSpPr>
          <p:spPr>
            <a:xfrm rot="5400000">
              <a:off x="7125247" y="1028747"/>
              <a:ext cx="1187598" cy="2970792"/>
            </a:xfrm>
            <a:prstGeom prst="bentConnector3">
              <a:avLst>
                <a:gd name="adj1" fmla="val 68872"/>
              </a:avLst>
            </a:prstGeom>
            <a:noFill/>
            <a:ln w="38100" cap="flat" cmpd="sng" algn="ctr">
              <a:solidFill>
                <a:srgbClr val="0BD0D9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52" name="Dirsek Bağlayıcısı 347"/>
            <p:cNvCxnSpPr>
              <a:stCxn id="21" idx="2"/>
              <a:endCxn id="33" idx="0"/>
            </p:cNvCxnSpPr>
            <p:nvPr/>
          </p:nvCxnSpPr>
          <p:spPr>
            <a:xfrm rot="16200000" flipH="1">
              <a:off x="4983042" y="2296185"/>
              <a:ext cx="1184765" cy="438750"/>
            </a:xfrm>
            <a:prstGeom prst="bentConnector3">
              <a:avLst>
                <a:gd name="adj1" fmla="val 69428"/>
              </a:avLst>
            </a:prstGeom>
            <a:noFill/>
            <a:ln w="38100" cap="flat" cmpd="sng" algn="ctr">
              <a:solidFill>
                <a:srgbClr val="0BD0D9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54" name="Dirsek Bağlayıcısı 346"/>
            <p:cNvCxnSpPr>
              <a:stCxn id="25" idx="2"/>
              <a:endCxn id="57" idx="0"/>
            </p:cNvCxnSpPr>
            <p:nvPr/>
          </p:nvCxnSpPr>
          <p:spPr>
            <a:xfrm rot="5400000">
              <a:off x="7485861" y="1433476"/>
              <a:ext cx="1231714" cy="2205448"/>
            </a:xfrm>
            <a:prstGeom prst="bentConnector3">
              <a:avLst>
                <a:gd name="adj1" fmla="val 52930"/>
              </a:avLst>
            </a:prstGeom>
            <a:noFill/>
            <a:ln w="38100" cap="flat" cmpd="sng" algn="ctr">
              <a:solidFill>
                <a:schemeClr val="accent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57" name="Dikdörtgen 329"/>
            <p:cNvSpPr/>
            <p:nvPr/>
          </p:nvSpPr>
          <p:spPr>
            <a:xfrm>
              <a:off x="6921140" y="3152057"/>
              <a:ext cx="155708" cy="116296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Dikdörtgen 330"/>
            <p:cNvSpPr/>
            <p:nvPr/>
          </p:nvSpPr>
          <p:spPr>
            <a:xfrm>
              <a:off x="7359992" y="3152057"/>
              <a:ext cx="155708" cy="116296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60" name="Dirsek Bağlayıcısı 346"/>
            <p:cNvCxnSpPr>
              <a:stCxn id="26" idx="2"/>
              <a:endCxn id="58" idx="0"/>
            </p:cNvCxnSpPr>
            <p:nvPr/>
          </p:nvCxnSpPr>
          <p:spPr>
            <a:xfrm rot="5400000">
              <a:off x="8185305" y="1172882"/>
              <a:ext cx="1231716" cy="2726634"/>
            </a:xfrm>
            <a:prstGeom prst="bentConnector3">
              <a:avLst>
                <a:gd name="adj1" fmla="val 39255"/>
              </a:avLst>
            </a:prstGeom>
            <a:noFill/>
            <a:ln w="38100" cap="flat" cmpd="sng" algn="ctr">
              <a:solidFill>
                <a:schemeClr val="accent4"/>
              </a:solidFill>
              <a:prstDash val="solid"/>
              <a:miter lim="800000"/>
              <a:tailEnd type="triangle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022100" y="4624902"/>
                <a:ext cx="4179726" cy="13943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3200" b="1" i="0" smtClean="0">
                          <a:latin typeface="Cambria Math" panose="02040503050406030204" pitchFamily="18" charset="0"/>
                        </a:rPr>
                        <m:t>𝐎</m:t>
                      </m:r>
                      <m:r>
                        <a:rPr lang="tr-TR" sz="3200" b="1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tr-TR" sz="32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32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tr-TR" sz="32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tr-TR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tr-TR" sz="3200" b="1" i="1" smtClean="0">
                              <a:latin typeface="Cambria Math" panose="02040503050406030204" pitchFamily="18" charset="0"/>
                            </a:rPr>
                            <m:t>𝑲</m:t>
                          </m:r>
                        </m:sup>
                        <m:e>
                          <m:sSub>
                            <m:sSubPr>
                              <m:ctrlPr>
                                <a:rPr lang="tr-TR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32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tr-TR" sz="32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  <m:r>
                            <a:rPr lang="tr-TR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nary>
                    </m:oMath>
                  </m:oMathPara>
                </a14:m>
                <a:endParaRPr lang="tr-TR" sz="2400" b="1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2100" y="4624902"/>
                <a:ext cx="4179726" cy="1394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9421423" y="5039617"/>
                <a:ext cx="2456826" cy="6458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32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tr-TR" sz="32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tr-TR" sz="3200" b="1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}"/>
                          <m:ctrlPr>
                            <a:rPr lang="tr-TR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tr-TR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tr-TR" sz="3200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p>
                          </m:sSup>
                          <m:r>
                            <a:rPr lang="tr-TR" sz="32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tr-TR" sz="3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  <a:endParaRPr lang="tr-TR" sz="3200" dirty="0"/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1423" y="5039617"/>
                <a:ext cx="2456826" cy="6458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4917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Network architecture – Constant multiplier block 2/2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1719" y="1179181"/>
            <a:ext cx="6363145" cy="4982435"/>
          </a:xfrm>
        </p:spPr>
        <p:txBody>
          <a:bodyPr/>
          <a:lstStyle/>
          <a:p>
            <a:pPr marL="0" indent="0">
              <a:buNone/>
            </a:pPr>
            <a:r>
              <a:rPr lang="tr-TR" u="sng" dirty="0"/>
              <a:t>8-bit signed multiplication</a:t>
            </a:r>
            <a:endParaRPr lang="tr-TR" dirty="0"/>
          </a:p>
          <a:p>
            <a:r>
              <a:rPr lang="tr-TR" dirty="0"/>
              <a:t>Error: </a:t>
            </a:r>
          </a:p>
          <a:p>
            <a:pPr marL="0" indent="0">
              <a:buNone/>
            </a:pPr>
            <a:r>
              <a:rPr lang="tr-TR" dirty="0"/>
              <a:t>Mean = 0</a:t>
            </a:r>
          </a:p>
          <a:p>
            <a:pPr marL="0" indent="0">
              <a:buNone/>
            </a:pPr>
            <a:r>
              <a:rPr lang="tr-TR" dirty="0"/>
              <a:t>std = </a:t>
            </a:r>
            <a:r>
              <a:rPr lang="tr-TR" i="1" dirty="0"/>
              <a:t>depends on # addends</a:t>
            </a:r>
          </a:p>
          <a:p>
            <a:r>
              <a:rPr lang="tr-TR" dirty="0"/>
              <a:t>Implemented on</a:t>
            </a:r>
          </a:p>
          <a:p>
            <a:pPr marL="0" indent="0">
              <a:buNone/>
            </a:pPr>
            <a:r>
              <a:rPr lang="tr-TR" dirty="0"/>
              <a:t>Spartan6 FPGA</a:t>
            </a:r>
          </a:p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061"/>
            <a:r>
              <a:rPr lang="en-US" noProof="1">
                <a:solidFill>
                  <a:prstClr val="black"/>
                </a:solidFill>
              </a:rPr>
              <a:t>Approximate FCNN Generation        tuba.ayhan@itu.edu.tr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061"/>
            <a:fld id="{22DECF6A-13F7-418C-BBFC-95033FFCD5F1}" type="slidenum">
              <a:rPr lang="en-US" noProof="1" smtClean="0">
                <a:solidFill>
                  <a:prstClr val="black"/>
                </a:solidFill>
              </a:rPr>
              <a:pPr defTabSz="912061"/>
              <a:t>11</a:t>
            </a:fld>
            <a:endParaRPr lang="en-US" noProof="1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381" y="1171576"/>
            <a:ext cx="6148762" cy="4737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975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Area reduction – Error propagation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061"/>
            <a:r>
              <a:rPr lang="en-US" noProof="1">
                <a:solidFill>
                  <a:prstClr val="black"/>
                </a:solidFill>
              </a:rPr>
              <a:t>Approximate FCNN Generation        tuba.ayhan@itu.edu.tr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061"/>
            <a:fld id="{22DECF6A-13F7-418C-BBFC-95033FFCD5F1}" type="slidenum">
              <a:rPr lang="en-US" noProof="1" smtClean="0">
                <a:solidFill>
                  <a:prstClr val="black"/>
                </a:solidFill>
              </a:rPr>
              <a:pPr defTabSz="912061"/>
              <a:t>12</a:t>
            </a:fld>
            <a:endParaRPr lang="en-US" noProof="1">
              <a:solidFill>
                <a:prstClr val="black"/>
              </a:solidFill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863231" y="1181301"/>
            <a:ext cx="5808609" cy="1544052"/>
            <a:chOff x="5564241" y="4540957"/>
            <a:chExt cx="5137783" cy="1253573"/>
          </a:xfrm>
        </p:grpSpPr>
        <p:sp>
          <p:nvSpPr>
            <p:cNvPr id="62" name="Freeform 61"/>
            <p:cNvSpPr/>
            <p:nvPr/>
          </p:nvSpPr>
          <p:spPr>
            <a:xfrm>
              <a:off x="7068203" y="4705717"/>
              <a:ext cx="1684421" cy="842239"/>
            </a:xfrm>
            <a:custGeom>
              <a:avLst/>
              <a:gdLst>
                <a:gd name="connsiteX0" fmla="*/ 0 w 866274"/>
                <a:gd name="connsiteY0" fmla="*/ 842239 h 842239"/>
                <a:gd name="connsiteX1" fmla="*/ 457200 w 866274"/>
                <a:gd name="connsiteY1" fmla="*/ 29 h 842239"/>
                <a:gd name="connsiteX2" fmla="*/ 866274 w 866274"/>
                <a:gd name="connsiteY2" fmla="*/ 818176 h 842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6274" h="842239">
                  <a:moveTo>
                    <a:pt x="0" y="842239"/>
                  </a:moveTo>
                  <a:cubicBezTo>
                    <a:pt x="156410" y="423139"/>
                    <a:pt x="312821" y="4039"/>
                    <a:pt x="457200" y="29"/>
                  </a:cubicBezTo>
                  <a:cubicBezTo>
                    <a:pt x="601579" y="-3982"/>
                    <a:pt x="733926" y="407097"/>
                    <a:pt x="866274" y="818176"/>
                  </a:cubicBezTo>
                </a:path>
              </a:pathLst>
            </a:cu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5870236" y="4712169"/>
              <a:ext cx="1684421" cy="842239"/>
            </a:xfrm>
            <a:custGeom>
              <a:avLst/>
              <a:gdLst>
                <a:gd name="connsiteX0" fmla="*/ 0 w 866274"/>
                <a:gd name="connsiteY0" fmla="*/ 842239 h 842239"/>
                <a:gd name="connsiteX1" fmla="*/ 457200 w 866274"/>
                <a:gd name="connsiteY1" fmla="*/ 29 h 842239"/>
                <a:gd name="connsiteX2" fmla="*/ 866274 w 866274"/>
                <a:gd name="connsiteY2" fmla="*/ 818176 h 842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6274" h="842239">
                  <a:moveTo>
                    <a:pt x="0" y="842239"/>
                  </a:moveTo>
                  <a:cubicBezTo>
                    <a:pt x="156410" y="423139"/>
                    <a:pt x="312821" y="4039"/>
                    <a:pt x="457200" y="29"/>
                  </a:cubicBezTo>
                  <a:cubicBezTo>
                    <a:pt x="601579" y="-3982"/>
                    <a:pt x="733926" y="407097"/>
                    <a:pt x="866274" y="818176"/>
                  </a:cubicBezTo>
                </a:path>
              </a:pathLst>
            </a:cu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67" name="Straight Connector 66"/>
            <p:cNvCxnSpPr/>
            <p:nvPr/>
          </p:nvCxnSpPr>
          <p:spPr>
            <a:xfrm flipH="1">
              <a:off x="5564241" y="5570279"/>
              <a:ext cx="3453792" cy="3038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9018033" y="5369742"/>
              <a:ext cx="1683991" cy="424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dirty="0"/>
                <a:t>O</a:t>
              </a:r>
              <a:r>
                <a:rPr lang="tr-TR" sz="2800" baseline="-25000" dirty="0"/>
                <a:t>0</a:t>
              </a:r>
              <a:r>
                <a:rPr lang="tr-TR" sz="2800" dirty="0"/>
                <a:t>-O</a:t>
              </a:r>
              <a:r>
                <a:rPr lang="tr-TR" sz="2800" baseline="-25000" dirty="0"/>
                <a:t>1</a:t>
              </a:r>
              <a:endParaRPr lang="tr-TR" sz="1400" baseline="-250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201172" y="4881302"/>
              <a:ext cx="11140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dirty="0"/>
                <a:t>Class0</a:t>
              </a:r>
              <a:endParaRPr lang="tr-TR" sz="2800" baseline="-2500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387391" y="4852457"/>
              <a:ext cx="11140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dirty="0"/>
                <a:t>Class1</a:t>
              </a:r>
              <a:endParaRPr lang="tr-TR" sz="2800" baseline="-25000" dirty="0"/>
            </a:p>
          </p:txBody>
        </p:sp>
        <p:sp>
          <p:nvSpPr>
            <p:cNvPr id="77" name="Isosceles Triangle 76"/>
            <p:cNvSpPr/>
            <p:nvPr/>
          </p:nvSpPr>
          <p:spPr>
            <a:xfrm>
              <a:off x="7068204" y="5225150"/>
              <a:ext cx="512406" cy="313957"/>
            </a:xfrm>
            <a:prstGeom prst="triangle">
              <a:avLst/>
            </a:prstGeom>
            <a:pattFill prst="pct50">
              <a:fgClr>
                <a:srgbClr val="FF00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7315201" y="4540957"/>
              <a:ext cx="0" cy="977781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Straight Arrow Connector 64"/>
          <p:cNvCxnSpPr/>
          <p:nvPr/>
        </p:nvCxnSpPr>
        <p:spPr>
          <a:xfrm>
            <a:off x="2549340" y="2633605"/>
            <a:ext cx="599891" cy="1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361955" y="2588848"/>
            <a:ext cx="1287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Error</a:t>
            </a:r>
            <a:endParaRPr lang="tr-TR" sz="3200" dirty="0"/>
          </a:p>
        </p:txBody>
      </p:sp>
      <p:sp>
        <p:nvSpPr>
          <p:cNvPr id="85" name="TextBox 84"/>
          <p:cNvSpPr txBox="1"/>
          <p:nvPr/>
        </p:nvSpPr>
        <p:spPr>
          <a:xfrm>
            <a:off x="4767975" y="4483048"/>
            <a:ext cx="1084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O</a:t>
            </a:r>
            <a:r>
              <a:rPr lang="tr-TR" sz="2800" baseline="-25000" dirty="0"/>
              <a:t>0</a:t>
            </a:r>
            <a:r>
              <a:rPr lang="tr-TR" sz="2800" dirty="0"/>
              <a:t>-O</a:t>
            </a:r>
            <a:r>
              <a:rPr lang="tr-TR" sz="2800" baseline="-25000" dirty="0"/>
              <a:t>1</a:t>
            </a:r>
            <a:endParaRPr lang="tr-TR" sz="1400" baseline="-25000" dirty="0"/>
          </a:p>
        </p:txBody>
      </p:sp>
      <p:sp>
        <p:nvSpPr>
          <p:cNvPr id="91" name="TextBox 90"/>
          <p:cNvSpPr txBox="1"/>
          <p:nvPr/>
        </p:nvSpPr>
        <p:spPr>
          <a:xfrm>
            <a:off x="1604096" y="4889044"/>
            <a:ext cx="3823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Error tolerance, </a:t>
            </a:r>
            <a:r>
              <a:rPr lang="tr-TR" sz="2800" b="1" dirty="0"/>
              <a:t>e</a:t>
            </a:r>
            <a:r>
              <a:rPr lang="tr-TR" sz="2800" b="1" baseline="-25000" dirty="0"/>
              <a:t>T</a:t>
            </a:r>
            <a:endParaRPr lang="tr-TR" sz="2800" b="1" dirty="0"/>
          </a:p>
        </p:txBody>
      </p:sp>
      <p:grpSp>
        <p:nvGrpSpPr>
          <p:cNvPr id="95" name="Group 94"/>
          <p:cNvGrpSpPr/>
          <p:nvPr/>
        </p:nvGrpSpPr>
        <p:grpSpPr>
          <a:xfrm>
            <a:off x="863231" y="3462216"/>
            <a:ext cx="3904744" cy="1452306"/>
            <a:chOff x="863231" y="3309816"/>
            <a:chExt cx="3904744" cy="1452306"/>
          </a:xfrm>
        </p:grpSpPr>
        <p:sp>
          <p:nvSpPr>
            <p:cNvPr id="82" name="Freeform 81"/>
            <p:cNvSpPr/>
            <p:nvPr/>
          </p:nvSpPr>
          <p:spPr>
            <a:xfrm>
              <a:off x="2166911" y="3512754"/>
              <a:ext cx="2301002" cy="1037403"/>
            </a:xfrm>
            <a:custGeom>
              <a:avLst/>
              <a:gdLst>
                <a:gd name="connsiteX0" fmla="*/ 0 w 866274"/>
                <a:gd name="connsiteY0" fmla="*/ 842239 h 842239"/>
                <a:gd name="connsiteX1" fmla="*/ 457200 w 866274"/>
                <a:gd name="connsiteY1" fmla="*/ 29 h 842239"/>
                <a:gd name="connsiteX2" fmla="*/ 866274 w 866274"/>
                <a:gd name="connsiteY2" fmla="*/ 818176 h 842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6274" h="842239">
                  <a:moveTo>
                    <a:pt x="0" y="842239"/>
                  </a:moveTo>
                  <a:cubicBezTo>
                    <a:pt x="156410" y="423139"/>
                    <a:pt x="312821" y="4039"/>
                    <a:pt x="457200" y="29"/>
                  </a:cubicBezTo>
                  <a:cubicBezTo>
                    <a:pt x="601579" y="-3982"/>
                    <a:pt x="733926" y="407097"/>
                    <a:pt x="866274" y="818176"/>
                  </a:cubicBezTo>
                </a:path>
              </a:pathLst>
            </a:cu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83" name="Freeform 82"/>
            <p:cNvSpPr/>
            <p:nvPr/>
          </p:nvSpPr>
          <p:spPr>
            <a:xfrm>
              <a:off x="1209179" y="3520701"/>
              <a:ext cx="2274312" cy="1037403"/>
            </a:xfrm>
            <a:custGeom>
              <a:avLst/>
              <a:gdLst>
                <a:gd name="connsiteX0" fmla="*/ 0 w 866274"/>
                <a:gd name="connsiteY0" fmla="*/ 842239 h 842239"/>
                <a:gd name="connsiteX1" fmla="*/ 457200 w 866274"/>
                <a:gd name="connsiteY1" fmla="*/ 29 h 842239"/>
                <a:gd name="connsiteX2" fmla="*/ 866274 w 866274"/>
                <a:gd name="connsiteY2" fmla="*/ 818176 h 842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6274" h="842239">
                  <a:moveTo>
                    <a:pt x="0" y="842239"/>
                  </a:moveTo>
                  <a:cubicBezTo>
                    <a:pt x="156410" y="423139"/>
                    <a:pt x="312821" y="4039"/>
                    <a:pt x="457200" y="29"/>
                  </a:cubicBezTo>
                  <a:cubicBezTo>
                    <a:pt x="601579" y="-3982"/>
                    <a:pt x="733926" y="407097"/>
                    <a:pt x="866274" y="818176"/>
                  </a:cubicBezTo>
                </a:path>
              </a:pathLst>
            </a:cu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84" name="Straight Connector 83"/>
            <p:cNvCxnSpPr/>
            <p:nvPr/>
          </p:nvCxnSpPr>
          <p:spPr>
            <a:xfrm flipH="1">
              <a:off x="863231" y="4577653"/>
              <a:ext cx="3904744" cy="3742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1583324" y="3729026"/>
              <a:ext cx="1259485" cy="64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dirty="0"/>
                <a:t>Class0</a:t>
              </a:r>
              <a:endParaRPr lang="tr-TR" sz="2800" baseline="-250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924425" y="3693497"/>
              <a:ext cx="1259485" cy="64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dirty="0"/>
                <a:t>Class1</a:t>
              </a:r>
              <a:endParaRPr lang="tr-TR" sz="2800" baseline="-25000" dirty="0"/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>
              <a:off x="2549340" y="4762121"/>
              <a:ext cx="599891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Isosceles Triangle 91"/>
            <p:cNvSpPr/>
            <p:nvPr/>
          </p:nvSpPr>
          <p:spPr>
            <a:xfrm>
              <a:off x="2166912" y="3761652"/>
              <a:ext cx="1398195" cy="783265"/>
            </a:xfrm>
            <a:prstGeom prst="triangle">
              <a:avLst/>
            </a:prstGeom>
            <a:pattFill prst="pct50">
              <a:fgClr>
                <a:srgbClr val="7030A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3" name="Isosceles Triangle 92"/>
            <p:cNvSpPr/>
            <p:nvPr/>
          </p:nvSpPr>
          <p:spPr>
            <a:xfrm>
              <a:off x="2563562" y="4152551"/>
              <a:ext cx="579309" cy="386707"/>
            </a:xfrm>
            <a:prstGeom prst="triangle">
              <a:avLst/>
            </a:prstGeom>
            <a:pattFill prst="pct50">
              <a:fgClr>
                <a:srgbClr val="FF00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2842809" y="3309816"/>
              <a:ext cx="0" cy="1204353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ectangle 71"/>
          <p:cNvSpPr/>
          <p:nvPr/>
        </p:nvSpPr>
        <p:spPr>
          <a:xfrm>
            <a:off x="0" y="730570"/>
            <a:ext cx="6096000" cy="5355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1219170">
              <a:lnSpc>
                <a:spcPct val="90000"/>
              </a:lnSpc>
              <a:spcBef>
                <a:spcPts val="1333"/>
              </a:spcBef>
            </a:pPr>
            <a:r>
              <a:rPr lang="tr-TR" sz="3200" b="1" dirty="0">
                <a:solidFill>
                  <a:prstClr val="black"/>
                </a:solidFill>
              </a:rPr>
              <a:t>Take binary classification problem </a:t>
            </a:r>
          </a:p>
        </p:txBody>
      </p:sp>
      <p:sp>
        <p:nvSpPr>
          <p:cNvPr id="97" name="Rectangle 96"/>
          <p:cNvSpPr/>
          <p:nvPr/>
        </p:nvSpPr>
        <p:spPr>
          <a:xfrm>
            <a:off x="101575" y="1587420"/>
            <a:ext cx="113591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>
              <a:lnSpc>
                <a:spcPct val="90000"/>
              </a:lnSpc>
              <a:spcBef>
                <a:spcPts val="1333"/>
              </a:spcBef>
            </a:pPr>
            <a:r>
              <a:rPr lang="tr-TR" sz="2800" b="1" dirty="0">
                <a:solidFill>
                  <a:prstClr val="black"/>
                </a:solidFill>
              </a:rPr>
              <a:t>Exact:  </a:t>
            </a:r>
          </a:p>
        </p:txBody>
      </p:sp>
      <p:sp>
        <p:nvSpPr>
          <p:cNvPr id="98" name="Rectangle 97"/>
          <p:cNvSpPr/>
          <p:nvPr/>
        </p:nvSpPr>
        <p:spPr>
          <a:xfrm>
            <a:off x="124964" y="3445917"/>
            <a:ext cx="1458359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>
              <a:lnSpc>
                <a:spcPct val="90000"/>
              </a:lnSpc>
              <a:spcBef>
                <a:spcPts val="1333"/>
              </a:spcBef>
            </a:pPr>
            <a:r>
              <a:rPr lang="tr-TR" sz="2800" b="1" dirty="0">
                <a:solidFill>
                  <a:prstClr val="black"/>
                </a:solidFill>
              </a:rPr>
              <a:t>Approx.:  </a:t>
            </a:r>
          </a:p>
        </p:txBody>
      </p:sp>
      <p:grpSp>
        <p:nvGrpSpPr>
          <p:cNvPr id="99" name="Grup 296"/>
          <p:cNvGrpSpPr>
            <a:grpSpLocks noChangeAspect="1"/>
          </p:cNvGrpSpPr>
          <p:nvPr/>
        </p:nvGrpSpPr>
        <p:grpSpPr>
          <a:xfrm>
            <a:off x="7214555" y="807739"/>
            <a:ext cx="4093063" cy="3202032"/>
            <a:chOff x="3852863" y="527961"/>
            <a:chExt cx="1790700" cy="1609426"/>
          </a:xfrm>
        </p:grpSpPr>
        <p:sp>
          <p:nvSpPr>
            <p:cNvPr id="100" name="Dikdörtgen 292"/>
            <p:cNvSpPr/>
            <p:nvPr/>
          </p:nvSpPr>
          <p:spPr>
            <a:xfrm>
              <a:off x="3852863" y="527961"/>
              <a:ext cx="1790700" cy="1609426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01" name="Grup 279"/>
            <p:cNvGrpSpPr/>
            <p:nvPr/>
          </p:nvGrpSpPr>
          <p:grpSpPr>
            <a:xfrm>
              <a:off x="3901165" y="568758"/>
              <a:ext cx="1676578" cy="1263661"/>
              <a:chOff x="4919596" y="689929"/>
              <a:chExt cx="1676578" cy="1263661"/>
            </a:xfrm>
          </p:grpSpPr>
          <p:sp>
            <p:nvSpPr>
              <p:cNvPr id="102" name="Oval 101"/>
              <p:cNvSpPr/>
              <p:nvPr/>
            </p:nvSpPr>
            <p:spPr>
              <a:xfrm>
                <a:off x="5362278" y="689929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5362278" y="96791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5362278" y="1245370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5362278" y="1523357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5362278" y="179678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5797451" y="977607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5797451" y="1255594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5797451" y="1529023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6153011" y="108856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6153011" y="1361995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2" name="Metin kutusu 168"/>
              <p:cNvSpPr txBox="1"/>
              <p:nvPr/>
            </p:nvSpPr>
            <p:spPr>
              <a:xfrm>
                <a:off x="4933629" y="986220"/>
                <a:ext cx="162723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X0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3" name="Metin kutusu 169"/>
              <p:cNvSpPr txBox="1"/>
              <p:nvPr/>
            </p:nvSpPr>
            <p:spPr>
              <a:xfrm>
                <a:off x="4919596" y="1323085"/>
                <a:ext cx="176756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X1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114" name="Düz Ok Bağlayıcısı 171"/>
              <p:cNvCxnSpPr>
                <a:stCxn id="112" idx="3"/>
                <a:endCxn id="102" idx="2"/>
              </p:cNvCxnSpPr>
              <p:nvPr/>
            </p:nvCxnSpPr>
            <p:spPr>
              <a:xfrm flipV="1">
                <a:off x="5096352" y="768331"/>
                <a:ext cx="265926" cy="31111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15" name="Düz Ok Bağlayıcısı 172"/>
              <p:cNvCxnSpPr>
                <a:stCxn id="112" idx="3"/>
                <a:endCxn id="103" idx="2"/>
              </p:cNvCxnSpPr>
              <p:nvPr/>
            </p:nvCxnSpPr>
            <p:spPr>
              <a:xfrm flipV="1">
                <a:off x="5096352" y="1046319"/>
                <a:ext cx="265926" cy="3312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16" name="Düz Ok Bağlayıcısı 175"/>
              <p:cNvCxnSpPr>
                <a:stCxn id="112" idx="3"/>
                <a:endCxn id="104" idx="2"/>
              </p:cNvCxnSpPr>
              <p:nvPr/>
            </p:nvCxnSpPr>
            <p:spPr>
              <a:xfrm>
                <a:off x="5096352" y="1079442"/>
                <a:ext cx="265926" cy="24433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17" name="Düz Ok Bağlayıcısı 176"/>
              <p:cNvCxnSpPr>
                <a:stCxn id="112" idx="3"/>
                <a:endCxn id="105" idx="2"/>
              </p:cNvCxnSpPr>
              <p:nvPr/>
            </p:nvCxnSpPr>
            <p:spPr>
              <a:xfrm>
                <a:off x="5096352" y="1079442"/>
                <a:ext cx="265926" cy="52231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18" name="Düz Ok Bağlayıcısı 181"/>
              <p:cNvCxnSpPr>
                <a:stCxn id="113" idx="3"/>
                <a:endCxn id="102" idx="2"/>
              </p:cNvCxnSpPr>
              <p:nvPr/>
            </p:nvCxnSpPr>
            <p:spPr>
              <a:xfrm flipV="1">
                <a:off x="5096352" y="768331"/>
                <a:ext cx="265926" cy="64797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19" name="Düz Ok Bağlayıcısı 182"/>
              <p:cNvCxnSpPr>
                <a:stCxn id="113" idx="3"/>
                <a:endCxn id="103" idx="2"/>
              </p:cNvCxnSpPr>
              <p:nvPr/>
            </p:nvCxnSpPr>
            <p:spPr>
              <a:xfrm flipV="1">
                <a:off x="5096352" y="1046319"/>
                <a:ext cx="265926" cy="36998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20" name="Düz Ok Bağlayıcısı 187"/>
              <p:cNvCxnSpPr>
                <a:stCxn id="113" idx="3"/>
                <a:endCxn id="105" idx="2"/>
              </p:cNvCxnSpPr>
              <p:nvPr/>
            </p:nvCxnSpPr>
            <p:spPr>
              <a:xfrm>
                <a:off x="5096352" y="1416307"/>
                <a:ext cx="265926" cy="18545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21" name="Düz Ok Bağlayıcısı 188"/>
              <p:cNvCxnSpPr>
                <a:stCxn id="113" idx="3"/>
                <a:endCxn id="106" idx="2"/>
              </p:cNvCxnSpPr>
              <p:nvPr/>
            </p:nvCxnSpPr>
            <p:spPr>
              <a:xfrm>
                <a:off x="5096352" y="1416307"/>
                <a:ext cx="265926" cy="45888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22" name="Düz Ok Bağlayıcısı 193"/>
              <p:cNvCxnSpPr>
                <a:stCxn id="112" idx="3"/>
                <a:endCxn id="106" idx="2"/>
              </p:cNvCxnSpPr>
              <p:nvPr/>
            </p:nvCxnSpPr>
            <p:spPr>
              <a:xfrm>
                <a:off x="5096352" y="1079442"/>
                <a:ext cx="265926" cy="79574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23" name="Düz Ok Bağlayıcısı 194"/>
              <p:cNvCxnSpPr>
                <a:stCxn id="113" idx="3"/>
                <a:endCxn id="104" idx="2"/>
              </p:cNvCxnSpPr>
              <p:nvPr/>
            </p:nvCxnSpPr>
            <p:spPr>
              <a:xfrm flipV="1">
                <a:off x="5096352" y="1323772"/>
                <a:ext cx="265926" cy="9253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24" name="Düz Ok Bağlayıcısı 205"/>
              <p:cNvCxnSpPr>
                <a:stCxn id="102" idx="6"/>
                <a:endCxn id="107" idx="2"/>
              </p:cNvCxnSpPr>
              <p:nvPr/>
            </p:nvCxnSpPr>
            <p:spPr>
              <a:xfrm>
                <a:off x="5519082" y="768331"/>
                <a:ext cx="278369" cy="28767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25" name="Düz Ok Bağlayıcısı 206"/>
              <p:cNvCxnSpPr>
                <a:stCxn id="102" idx="6"/>
                <a:endCxn id="108" idx="2"/>
              </p:cNvCxnSpPr>
              <p:nvPr/>
            </p:nvCxnSpPr>
            <p:spPr>
              <a:xfrm>
                <a:off x="5519082" y="768331"/>
                <a:ext cx="278369" cy="56566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26" name="Düz Ok Bağlayıcısı 207"/>
              <p:cNvCxnSpPr>
                <a:stCxn id="102" idx="6"/>
                <a:endCxn id="109" idx="2"/>
              </p:cNvCxnSpPr>
              <p:nvPr/>
            </p:nvCxnSpPr>
            <p:spPr>
              <a:xfrm>
                <a:off x="5519082" y="768331"/>
                <a:ext cx="278369" cy="839094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27" name="Düz Ok Bağlayıcısı 214"/>
              <p:cNvCxnSpPr>
                <a:stCxn id="103" idx="6"/>
                <a:endCxn id="107" idx="2"/>
              </p:cNvCxnSpPr>
              <p:nvPr/>
            </p:nvCxnSpPr>
            <p:spPr>
              <a:xfrm>
                <a:off x="5519082" y="1046318"/>
                <a:ext cx="278369" cy="969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28" name="Düz Ok Bağlayıcısı 215"/>
              <p:cNvCxnSpPr>
                <a:stCxn id="103" idx="6"/>
                <a:endCxn id="108" idx="2"/>
              </p:cNvCxnSpPr>
              <p:nvPr/>
            </p:nvCxnSpPr>
            <p:spPr>
              <a:xfrm>
                <a:off x="5519082" y="1046318"/>
                <a:ext cx="278369" cy="28767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29" name="Düz Ok Bağlayıcısı 216"/>
              <p:cNvCxnSpPr>
                <a:stCxn id="103" idx="6"/>
                <a:endCxn id="109" idx="2"/>
              </p:cNvCxnSpPr>
              <p:nvPr/>
            </p:nvCxnSpPr>
            <p:spPr>
              <a:xfrm>
                <a:off x="5519082" y="1046318"/>
                <a:ext cx="278369" cy="56110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30" name="Düz Ok Bağlayıcısı 223"/>
              <p:cNvCxnSpPr>
                <a:stCxn id="104" idx="6"/>
                <a:endCxn id="108" idx="2"/>
              </p:cNvCxnSpPr>
              <p:nvPr/>
            </p:nvCxnSpPr>
            <p:spPr>
              <a:xfrm>
                <a:off x="5519082" y="1323772"/>
                <a:ext cx="278369" cy="10224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31" name="Düz Ok Bağlayıcısı 224"/>
              <p:cNvCxnSpPr>
                <a:stCxn id="104" idx="6"/>
                <a:endCxn id="109" idx="2"/>
              </p:cNvCxnSpPr>
              <p:nvPr/>
            </p:nvCxnSpPr>
            <p:spPr>
              <a:xfrm>
                <a:off x="5519082" y="1323772"/>
                <a:ext cx="278369" cy="28365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32" name="Düz Ok Bağlayıcısı 225"/>
              <p:cNvCxnSpPr>
                <a:stCxn id="104" idx="6"/>
                <a:endCxn id="107" idx="2"/>
              </p:cNvCxnSpPr>
              <p:nvPr/>
            </p:nvCxnSpPr>
            <p:spPr>
              <a:xfrm flipV="1">
                <a:off x="5519082" y="1056009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33" name="Düz Ok Bağlayıcısı 232"/>
              <p:cNvCxnSpPr>
                <a:stCxn id="105" idx="6"/>
                <a:endCxn id="108" idx="2"/>
              </p:cNvCxnSpPr>
              <p:nvPr/>
            </p:nvCxnSpPr>
            <p:spPr>
              <a:xfrm flipV="1">
                <a:off x="5519082" y="1333996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34" name="Düz Ok Bağlayıcısı 233"/>
              <p:cNvCxnSpPr>
                <a:stCxn id="105" idx="6"/>
                <a:endCxn id="107" idx="2"/>
              </p:cNvCxnSpPr>
              <p:nvPr/>
            </p:nvCxnSpPr>
            <p:spPr>
              <a:xfrm flipV="1">
                <a:off x="5519082" y="1056009"/>
                <a:ext cx="278369" cy="54575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35" name="Düz Ok Bağlayıcısı 234"/>
              <p:cNvCxnSpPr>
                <a:stCxn id="105" idx="6"/>
                <a:endCxn id="109" idx="2"/>
              </p:cNvCxnSpPr>
              <p:nvPr/>
            </p:nvCxnSpPr>
            <p:spPr>
              <a:xfrm>
                <a:off x="5519082" y="1601759"/>
                <a:ext cx="278369" cy="566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36" name="Düz Ok Bağlayıcısı 241"/>
              <p:cNvCxnSpPr>
                <a:stCxn id="106" idx="6"/>
                <a:endCxn id="107" idx="2"/>
              </p:cNvCxnSpPr>
              <p:nvPr/>
            </p:nvCxnSpPr>
            <p:spPr>
              <a:xfrm flipV="1">
                <a:off x="5519082" y="1056009"/>
                <a:ext cx="278369" cy="81917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37" name="Düz Ok Bağlayıcısı 242"/>
              <p:cNvCxnSpPr>
                <a:stCxn id="106" idx="6"/>
                <a:endCxn id="108" idx="2"/>
              </p:cNvCxnSpPr>
              <p:nvPr/>
            </p:nvCxnSpPr>
            <p:spPr>
              <a:xfrm flipV="1">
                <a:off x="5519082" y="1333996"/>
                <a:ext cx="278369" cy="54119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38" name="Düz Ok Bağlayıcısı 243"/>
              <p:cNvCxnSpPr>
                <a:stCxn id="106" idx="6"/>
                <a:endCxn id="109" idx="2"/>
              </p:cNvCxnSpPr>
              <p:nvPr/>
            </p:nvCxnSpPr>
            <p:spPr>
              <a:xfrm flipV="1">
                <a:off x="5519082" y="1607425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39" name="Düz Ok Bağlayıcısı 250"/>
              <p:cNvCxnSpPr>
                <a:stCxn id="107" idx="6"/>
                <a:endCxn id="110" idx="2"/>
              </p:cNvCxnSpPr>
              <p:nvPr/>
            </p:nvCxnSpPr>
            <p:spPr>
              <a:xfrm>
                <a:off x="5954255" y="1056009"/>
                <a:ext cx="198756" cy="11095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40" name="Düz Ok Bağlayıcısı 251"/>
              <p:cNvCxnSpPr>
                <a:stCxn id="107" idx="6"/>
                <a:endCxn id="111" idx="2"/>
              </p:cNvCxnSpPr>
              <p:nvPr/>
            </p:nvCxnSpPr>
            <p:spPr>
              <a:xfrm>
                <a:off x="5954255" y="1056009"/>
                <a:ext cx="198756" cy="38438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41" name="Düz Ok Bağlayıcısı 252"/>
              <p:cNvCxnSpPr>
                <a:stCxn id="109" idx="6"/>
                <a:endCxn id="111" idx="2"/>
              </p:cNvCxnSpPr>
              <p:nvPr/>
            </p:nvCxnSpPr>
            <p:spPr>
              <a:xfrm flipV="1">
                <a:off x="5954255" y="1440397"/>
                <a:ext cx="198756" cy="16702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42" name="Düz Ok Bağlayıcısı 260"/>
              <p:cNvCxnSpPr>
                <a:stCxn id="109" idx="6"/>
                <a:endCxn id="110" idx="2"/>
              </p:cNvCxnSpPr>
              <p:nvPr/>
            </p:nvCxnSpPr>
            <p:spPr>
              <a:xfrm flipV="1">
                <a:off x="5954255" y="1166968"/>
                <a:ext cx="198756" cy="44045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43" name="Düz Ok Bağlayıcısı 263"/>
              <p:cNvCxnSpPr>
                <a:stCxn id="108" idx="6"/>
                <a:endCxn id="111" idx="2"/>
              </p:cNvCxnSpPr>
              <p:nvPr/>
            </p:nvCxnSpPr>
            <p:spPr>
              <a:xfrm>
                <a:off x="5954255" y="1333996"/>
                <a:ext cx="198756" cy="10640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44" name="Düz Ok Bağlayıcısı 264"/>
              <p:cNvCxnSpPr>
                <a:stCxn id="108" idx="6"/>
                <a:endCxn id="110" idx="2"/>
              </p:cNvCxnSpPr>
              <p:nvPr/>
            </p:nvCxnSpPr>
            <p:spPr>
              <a:xfrm flipV="1">
                <a:off x="5954255" y="1166968"/>
                <a:ext cx="198756" cy="16702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45" name="Düz Ok Bağlayıcısı 269"/>
              <p:cNvCxnSpPr>
                <a:stCxn id="111" idx="6"/>
                <a:endCxn id="148" idx="1"/>
              </p:cNvCxnSpPr>
              <p:nvPr/>
            </p:nvCxnSpPr>
            <p:spPr>
              <a:xfrm flipV="1">
                <a:off x="6309815" y="1437505"/>
                <a:ext cx="106358" cy="289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46" name="Düz Ok Bağlayıcısı 270"/>
              <p:cNvCxnSpPr>
                <a:stCxn id="110" idx="6"/>
                <a:endCxn id="147" idx="1"/>
              </p:cNvCxnSpPr>
              <p:nvPr/>
            </p:nvCxnSpPr>
            <p:spPr>
              <a:xfrm flipV="1">
                <a:off x="6309815" y="1164283"/>
                <a:ext cx="106359" cy="268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sp>
            <p:nvSpPr>
              <p:cNvPr id="147" name="Metin kutusu 273"/>
              <p:cNvSpPr txBox="1"/>
              <p:nvPr/>
            </p:nvSpPr>
            <p:spPr>
              <a:xfrm>
                <a:off x="6416174" y="1071061"/>
                <a:ext cx="180000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O0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8" name="Metin kutusu 274"/>
              <p:cNvSpPr txBox="1"/>
              <p:nvPr/>
            </p:nvSpPr>
            <p:spPr>
              <a:xfrm>
                <a:off x="6416173" y="1344283"/>
                <a:ext cx="180000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O1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149" name="Rectangle 148"/>
          <p:cNvSpPr/>
          <p:nvPr/>
        </p:nvSpPr>
        <p:spPr>
          <a:xfrm>
            <a:off x="6919463" y="4135616"/>
            <a:ext cx="5403506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>
              <a:lnSpc>
                <a:spcPct val="90000"/>
              </a:lnSpc>
            </a:pPr>
            <a:r>
              <a:rPr lang="tr-TR" sz="2800" b="1" dirty="0">
                <a:solidFill>
                  <a:prstClr val="black"/>
                </a:solidFill>
              </a:rPr>
              <a:t>Approximation level of layer </a:t>
            </a:r>
            <a:r>
              <a:rPr lang="tr-TR" sz="2800" b="1" i="1" dirty="0">
                <a:solidFill>
                  <a:prstClr val="black"/>
                </a:solidFill>
              </a:rPr>
              <a:t>i</a:t>
            </a:r>
            <a:r>
              <a:rPr lang="tr-TR" sz="2800" b="1" dirty="0">
                <a:solidFill>
                  <a:prstClr val="black"/>
                </a:solidFill>
              </a:rPr>
              <a:t>: </a:t>
            </a:r>
            <a:r>
              <a:rPr lang="tr-TR" sz="2800" b="1" i="1" dirty="0">
                <a:solidFill>
                  <a:prstClr val="black"/>
                </a:solidFill>
              </a:rPr>
              <a:t>A</a:t>
            </a:r>
            <a:r>
              <a:rPr lang="tr-TR" sz="2800" b="1" i="1" baseline="-25000" dirty="0">
                <a:solidFill>
                  <a:prstClr val="black"/>
                </a:solidFill>
              </a:rPr>
              <a:t>i</a:t>
            </a:r>
            <a:r>
              <a:rPr lang="tr-TR" sz="2800" b="1" dirty="0">
                <a:solidFill>
                  <a:prstClr val="black"/>
                </a:solidFill>
              </a:rPr>
              <a:t>  </a:t>
            </a:r>
          </a:p>
          <a:p>
            <a:pPr defTabSz="1219170">
              <a:lnSpc>
                <a:spcPct val="90000"/>
              </a:lnSpc>
            </a:pPr>
            <a:r>
              <a:rPr lang="tr-TR" sz="2800" b="1" dirty="0">
                <a:solidFill>
                  <a:prstClr val="black"/>
                </a:solidFill>
              </a:rPr>
              <a:t>Noise added at layer </a:t>
            </a:r>
            <a:r>
              <a:rPr lang="tr-TR" sz="2800" b="1" i="1" dirty="0">
                <a:solidFill>
                  <a:prstClr val="black"/>
                </a:solidFill>
              </a:rPr>
              <a:t>i</a:t>
            </a:r>
            <a:r>
              <a:rPr lang="tr-TR" sz="2800" b="1" dirty="0">
                <a:solidFill>
                  <a:prstClr val="black"/>
                </a:solidFill>
              </a:rPr>
              <a:t>: </a:t>
            </a:r>
            <a:r>
              <a:rPr lang="tr-TR" sz="2800" b="1" i="1" dirty="0">
                <a:solidFill>
                  <a:prstClr val="black"/>
                </a:solidFill>
              </a:rPr>
              <a:t>H</a:t>
            </a:r>
            <a:r>
              <a:rPr lang="tr-TR" sz="2800" b="1" i="1" baseline="-25000" dirty="0">
                <a:solidFill>
                  <a:prstClr val="black"/>
                </a:solidFill>
              </a:rPr>
              <a:t>i</a:t>
            </a:r>
            <a:r>
              <a:rPr lang="tr-TR" sz="2800" b="1" dirty="0">
                <a:solidFill>
                  <a:prstClr val="black"/>
                </a:solidFill>
              </a:rPr>
              <a:t>  </a:t>
            </a:r>
          </a:p>
          <a:p>
            <a:pPr defTabSz="1219170">
              <a:lnSpc>
                <a:spcPct val="90000"/>
              </a:lnSpc>
            </a:pPr>
            <a:r>
              <a:rPr lang="tr-TR" sz="2800" b="1" dirty="0">
                <a:solidFill>
                  <a:prstClr val="black"/>
                </a:solidFill>
              </a:rPr>
              <a:t># neurons in layer </a:t>
            </a:r>
            <a:r>
              <a:rPr lang="tr-TR" sz="2800" b="1" i="1" dirty="0">
                <a:solidFill>
                  <a:prstClr val="black"/>
                </a:solidFill>
              </a:rPr>
              <a:t>i</a:t>
            </a:r>
            <a:r>
              <a:rPr lang="tr-TR" sz="2800" b="1" dirty="0">
                <a:solidFill>
                  <a:prstClr val="black"/>
                </a:solidFill>
              </a:rPr>
              <a:t>: </a:t>
            </a:r>
            <a:r>
              <a:rPr lang="tr-TR" sz="2800" b="1" i="1" dirty="0">
                <a:solidFill>
                  <a:prstClr val="black"/>
                </a:solidFill>
              </a:rPr>
              <a:t>n</a:t>
            </a:r>
            <a:r>
              <a:rPr lang="tr-TR" sz="2800" b="1" i="1" baseline="-25000" dirty="0">
                <a:solidFill>
                  <a:prstClr val="black"/>
                </a:solidFill>
              </a:rPr>
              <a:t>i</a:t>
            </a:r>
            <a:endParaRPr lang="tr-TR" sz="2800" b="1" dirty="0">
              <a:solidFill>
                <a:prstClr val="black"/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 flipH="1">
            <a:off x="8293601" y="3429302"/>
            <a:ext cx="8032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i="1" dirty="0">
                <a:solidFill>
                  <a:prstClr val="black"/>
                </a:solidFill>
              </a:rPr>
              <a:t>A</a:t>
            </a:r>
            <a:r>
              <a:rPr lang="tr-TR" sz="2800" b="1" i="1" baseline="-25000" dirty="0">
                <a:solidFill>
                  <a:prstClr val="black"/>
                </a:solidFill>
              </a:rPr>
              <a:t>1</a:t>
            </a:r>
            <a:endParaRPr lang="tr-TR" dirty="0"/>
          </a:p>
        </p:txBody>
      </p:sp>
      <p:sp>
        <p:nvSpPr>
          <p:cNvPr id="152" name="Rectangle 151"/>
          <p:cNvSpPr/>
          <p:nvPr/>
        </p:nvSpPr>
        <p:spPr>
          <a:xfrm flipH="1">
            <a:off x="8886667" y="3486550"/>
            <a:ext cx="8032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i="1" dirty="0">
                <a:solidFill>
                  <a:prstClr val="black"/>
                </a:solidFill>
              </a:rPr>
              <a:t>H</a:t>
            </a:r>
            <a:r>
              <a:rPr lang="tr-TR" sz="2800" b="1" i="1" baseline="-25000" dirty="0">
                <a:solidFill>
                  <a:prstClr val="black"/>
                </a:solidFill>
              </a:rPr>
              <a:t>1</a:t>
            </a:r>
            <a:endParaRPr lang="tr-TR" dirty="0"/>
          </a:p>
        </p:txBody>
      </p:sp>
      <p:sp>
        <p:nvSpPr>
          <p:cNvPr id="153" name="Rectangle 152"/>
          <p:cNvSpPr/>
          <p:nvPr/>
        </p:nvSpPr>
        <p:spPr>
          <a:xfrm flipH="1">
            <a:off x="9341351" y="2876852"/>
            <a:ext cx="8032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i="1" dirty="0">
                <a:solidFill>
                  <a:prstClr val="black"/>
                </a:solidFill>
              </a:rPr>
              <a:t>A</a:t>
            </a:r>
            <a:r>
              <a:rPr lang="tr-TR" sz="2800" b="1" i="1" baseline="-25000" dirty="0">
                <a:solidFill>
                  <a:prstClr val="black"/>
                </a:solidFill>
              </a:rPr>
              <a:t>2</a:t>
            </a:r>
            <a:endParaRPr lang="tr-TR" dirty="0"/>
          </a:p>
        </p:txBody>
      </p:sp>
      <p:sp>
        <p:nvSpPr>
          <p:cNvPr id="154" name="Rectangle 153"/>
          <p:cNvSpPr/>
          <p:nvPr/>
        </p:nvSpPr>
        <p:spPr>
          <a:xfrm flipH="1">
            <a:off x="9921800" y="2988145"/>
            <a:ext cx="8032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i="1" dirty="0">
                <a:solidFill>
                  <a:prstClr val="black"/>
                </a:solidFill>
              </a:rPr>
              <a:t>H</a:t>
            </a:r>
            <a:r>
              <a:rPr lang="tr-TR" sz="2800" b="1" i="1" baseline="-25000" dirty="0">
                <a:solidFill>
                  <a:prstClr val="black"/>
                </a:solidFill>
              </a:rPr>
              <a:t>2</a:t>
            </a:r>
            <a:endParaRPr lang="tr-TR" dirty="0"/>
          </a:p>
        </p:txBody>
      </p:sp>
      <p:sp>
        <p:nvSpPr>
          <p:cNvPr id="155" name="Rectangle 154"/>
          <p:cNvSpPr/>
          <p:nvPr/>
        </p:nvSpPr>
        <p:spPr>
          <a:xfrm flipH="1">
            <a:off x="10160501" y="2495852"/>
            <a:ext cx="8032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i="1" dirty="0">
                <a:solidFill>
                  <a:prstClr val="black"/>
                </a:solidFill>
              </a:rPr>
              <a:t>A</a:t>
            </a:r>
            <a:r>
              <a:rPr lang="tr-TR" sz="2800" b="1" i="1" baseline="-25000" dirty="0">
                <a:solidFill>
                  <a:prstClr val="black"/>
                </a:solidFill>
              </a:rPr>
              <a:t>3</a:t>
            </a:r>
            <a:endParaRPr lang="tr-TR" dirty="0"/>
          </a:p>
        </p:txBody>
      </p:sp>
      <p:sp>
        <p:nvSpPr>
          <p:cNvPr id="156" name="Rectangle 155"/>
          <p:cNvSpPr/>
          <p:nvPr/>
        </p:nvSpPr>
        <p:spPr>
          <a:xfrm flipH="1">
            <a:off x="10714525" y="2600495"/>
            <a:ext cx="8032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i="1" dirty="0">
                <a:solidFill>
                  <a:prstClr val="black"/>
                </a:solidFill>
              </a:rPr>
              <a:t>H</a:t>
            </a:r>
            <a:r>
              <a:rPr lang="tr-TR" sz="2800" b="1" i="1" baseline="-25000" dirty="0">
                <a:solidFill>
                  <a:prstClr val="black"/>
                </a:solidFill>
              </a:rPr>
              <a:t>3</a:t>
            </a:r>
            <a:endParaRPr lang="tr-TR" dirty="0"/>
          </a:p>
        </p:txBody>
      </p:sp>
      <p:sp>
        <p:nvSpPr>
          <p:cNvPr id="157" name="Freeform 156"/>
          <p:cNvSpPr/>
          <p:nvPr/>
        </p:nvSpPr>
        <p:spPr>
          <a:xfrm>
            <a:off x="8820159" y="3247339"/>
            <a:ext cx="479623" cy="236439"/>
          </a:xfrm>
          <a:custGeom>
            <a:avLst/>
            <a:gdLst>
              <a:gd name="connsiteX0" fmla="*/ 0 w 647700"/>
              <a:gd name="connsiteY0" fmla="*/ 438150 h 495404"/>
              <a:gd name="connsiteX1" fmla="*/ 514350 w 647700"/>
              <a:gd name="connsiteY1" fmla="*/ 457200 h 495404"/>
              <a:gd name="connsiteX2" fmla="*/ 647700 w 647700"/>
              <a:gd name="connsiteY2" fmla="*/ 0 h 495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7700" h="495404">
                <a:moveTo>
                  <a:pt x="0" y="438150"/>
                </a:moveTo>
                <a:cubicBezTo>
                  <a:pt x="203200" y="484187"/>
                  <a:pt x="406400" y="530225"/>
                  <a:pt x="514350" y="457200"/>
                </a:cubicBezTo>
                <a:cubicBezTo>
                  <a:pt x="622300" y="384175"/>
                  <a:pt x="635000" y="192087"/>
                  <a:pt x="647700" y="0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8" name="Freeform 157"/>
          <p:cNvSpPr/>
          <p:nvPr/>
        </p:nvSpPr>
        <p:spPr>
          <a:xfrm>
            <a:off x="9814579" y="2790374"/>
            <a:ext cx="348380" cy="236439"/>
          </a:xfrm>
          <a:custGeom>
            <a:avLst/>
            <a:gdLst>
              <a:gd name="connsiteX0" fmla="*/ 0 w 647700"/>
              <a:gd name="connsiteY0" fmla="*/ 438150 h 495404"/>
              <a:gd name="connsiteX1" fmla="*/ 514350 w 647700"/>
              <a:gd name="connsiteY1" fmla="*/ 457200 h 495404"/>
              <a:gd name="connsiteX2" fmla="*/ 647700 w 647700"/>
              <a:gd name="connsiteY2" fmla="*/ 0 h 495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7700" h="495404">
                <a:moveTo>
                  <a:pt x="0" y="438150"/>
                </a:moveTo>
                <a:cubicBezTo>
                  <a:pt x="203200" y="484187"/>
                  <a:pt x="406400" y="530225"/>
                  <a:pt x="514350" y="457200"/>
                </a:cubicBezTo>
                <a:cubicBezTo>
                  <a:pt x="622300" y="384175"/>
                  <a:pt x="635000" y="192087"/>
                  <a:pt x="647700" y="0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9" name="Freeform 158"/>
          <p:cNvSpPr/>
          <p:nvPr/>
        </p:nvSpPr>
        <p:spPr>
          <a:xfrm>
            <a:off x="10595629" y="2428424"/>
            <a:ext cx="348380" cy="236439"/>
          </a:xfrm>
          <a:custGeom>
            <a:avLst/>
            <a:gdLst>
              <a:gd name="connsiteX0" fmla="*/ 0 w 647700"/>
              <a:gd name="connsiteY0" fmla="*/ 438150 h 495404"/>
              <a:gd name="connsiteX1" fmla="*/ 514350 w 647700"/>
              <a:gd name="connsiteY1" fmla="*/ 457200 h 495404"/>
              <a:gd name="connsiteX2" fmla="*/ 647700 w 647700"/>
              <a:gd name="connsiteY2" fmla="*/ 0 h 495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7700" h="495404">
                <a:moveTo>
                  <a:pt x="0" y="438150"/>
                </a:moveTo>
                <a:cubicBezTo>
                  <a:pt x="203200" y="484187"/>
                  <a:pt x="406400" y="530225"/>
                  <a:pt x="514350" y="457200"/>
                </a:cubicBezTo>
                <a:cubicBezTo>
                  <a:pt x="622300" y="384175"/>
                  <a:pt x="635000" y="192087"/>
                  <a:pt x="647700" y="0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TextBox 161"/>
              <p:cNvSpPr txBox="1"/>
              <p:nvPr/>
            </p:nvSpPr>
            <p:spPr>
              <a:xfrm>
                <a:off x="6037646" y="5314384"/>
                <a:ext cx="2963888" cy="9341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tr-TR" sz="28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tr-TR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tr-TR" sz="28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tr-TR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box>
                        <m:boxPr>
                          <m:ctrlPr>
                            <a:rPr lang="tr-TR" sz="2800" b="1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tr-TR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tr-TR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b="1" i="1" smtClean="0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tr-TR" sz="2800" b="1" i="1" smtClean="0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  <m:r>
                                    <a:rPr lang="tr-TR" sz="28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tr-TR" sz="28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tr-TR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tr-TR" sz="28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rad>
                              <m:sSub>
                                <m:sSubPr>
                                  <m:ctrlPr>
                                    <a:rPr lang="tr-TR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b="1" i="1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tr-TR" sz="2800" b="1" i="1" smtClean="0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  <m:r>
                                    <a:rPr lang="tr-TR" sz="28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tr-TR" sz="28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den>
                          </m:f>
                        </m:e>
                      </m:box>
                    </m:oMath>
                  </m:oMathPara>
                </a14:m>
                <a:endParaRPr lang="tr-TR" sz="2800" b="1" dirty="0"/>
              </a:p>
            </p:txBody>
          </p:sp>
        </mc:Choice>
        <mc:Fallback xmlns="">
          <p:sp>
            <p:nvSpPr>
              <p:cNvPr id="162" name="TextBox 1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7646" y="5314384"/>
                <a:ext cx="2963888" cy="9341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3" name="TextBox 162"/>
              <p:cNvSpPr txBox="1"/>
              <p:nvPr/>
            </p:nvSpPr>
            <p:spPr>
              <a:xfrm>
                <a:off x="9814579" y="5509100"/>
                <a:ext cx="138826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tr-TR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tr-TR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tr-TR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𝐞</m:t>
                          </m:r>
                        </m:e>
                        <m:sub>
                          <m:r>
                            <a:rPr lang="tr-TR" sz="28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𝐓</m:t>
                          </m:r>
                        </m:sub>
                      </m:sSub>
                    </m:oMath>
                  </m:oMathPara>
                </a14:m>
                <a:endParaRPr lang="tr-TR" sz="2800" b="1" dirty="0"/>
              </a:p>
            </p:txBody>
          </p:sp>
        </mc:Choice>
        <mc:Fallback xmlns="">
          <p:sp>
            <p:nvSpPr>
              <p:cNvPr id="163" name="TextBox 1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4579" y="5509100"/>
                <a:ext cx="1388265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0996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Area reduction – Area reduction algorithm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061"/>
            <a:r>
              <a:rPr lang="en-US" noProof="1">
                <a:solidFill>
                  <a:prstClr val="black"/>
                </a:solidFill>
              </a:rPr>
              <a:t>Approximate FCNN Generation        tuba.ayhan@itu.edu.tr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061"/>
            <a:fld id="{22DECF6A-13F7-418C-BBFC-95033FFCD5F1}" type="slidenum">
              <a:rPr lang="en-US" noProof="1" smtClean="0">
                <a:solidFill>
                  <a:prstClr val="black"/>
                </a:solidFill>
              </a:rPr>
              <a:pPr defTabSz="912061"/>
              <a:t>13</a:t>
            </a:fld>
            <a:endParaRPr lang="en-US" noProof="1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18" y="1760745"/>
            <a:ext cx="5789375" cy="446029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19354" y="1099275"/>
            <a:ext cx="3763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/>
              <a:t>Curve fitting applied: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412609" y="1957552"/>
                <a:ext cx="4321686" cy="556037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72000" tIns="72000" rIns="0" bIns="36000" rtlCol="0">
                <a:spAutoFit/>
              </a:bodyPr>
              <a:lstStyle/>
              <a:p>
                <a:r>
                  <a:rPr lang="tr-TR" sz="2800" b="1" dirty="0"/>
                  <a:t>C(A)</a:t>
                </a:r>
                <a14:m>
                  <m:oMath xmlns:m="http://schemas.openxmlformats.org/officeDocument/2006/math">
                    <m:r>
                      <a:rPr lang="tr-TR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800" b="1" i="1" smtClean="0">
                        <a:latin typeface="Cambria Math" panose="02040503050406030204" pitchFamily="18" charset="0"/>
                      </a:rPr>
                      <m:t>𝟓𝟓</m:t>
                    </m:r>
                    <m:sSup>
                      <m:sSupPr>
                        <m:ctrlPr>
                          <a:rPr lang="tr-TR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8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tr-TR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tr-TR" sz="2800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tr-TR" sz="28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tr-TR" sz="28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sup>
                    </m:sSup>
                    <m:r>
                      <a:rPr lang="tr-TR" sz="2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sz="2800" b="1" i="1" smtClean="0">
                        <a:latin typeface="Cambria Math" panose="02040503050406030204" pitchFamily="18" charset="0"/>
                      </a:rPr>
                      <m:t>𝟔𝟑</m:t>
                    </m:r>
                    <m:sSup>
                      <m:sSupPr>
                        <m:ctrlPr>
                          <a:rPr lang="tr-TR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800" b="1" i="1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tr-TR" sz="28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sz="28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tr-TR" sz="2800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tr-TR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tr-TR" sz="28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sup>
                    </m:sSup>
                  </m:oMath>
                </a14:m>
                <a:endParaRPr lang="tr-TR" sz="28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609" y="1957552"/>
                <a:ext cx="4321686" cy="556037"/>
              </a:xfrm>
              <a:prstGeom prst="rect">
                <a:avLst/>
              </a:prstGeom>
              <a:blipFill>
                <a:blip r:embed="rId4"/>
                <a:stretch>
                  <a:fillRect l="-3235" t="-1075" b="-3118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8668" y="812229"/>
                <a:ext cx="3194336" cy="15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1" i="0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tr-TR" sz="2800" b="1" i="0" smtClean="0">
                          <a:latin typeface="Cambria Math" panose="02040503050406030204" pitchFamily="18" charset="0"/>
                        </a:rPr>
                        <m:t>𝐦𝐢𝐧</m:t>
                      </m:r>
                      <m:d>
                        <m:dPr>
                          <m:ctrlPr>
                            <a:rPr lang="tr-TR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tr-TR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1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p>
                              <m:r>
                                <a:rPr lang="tr-TR" sz="2800" b="1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sup>
                          </m:sSup>
                          <m:r>
                            <a:rPr lang="tr-TR" sz="2800" b="1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tr-TR" sz="2800" b="1" i="1">
                              <a:latin typeface="Cambria Math" panose="02040503050406030204" pitchFamily="18" charset="0"/>
                            </a:rPr>
                            <m:t>𝑪</m:t>
                          </m:r>
                          <m:d>
                            <m:dPr>
                              <m:ctrlPr>
                                <a:rPr lang="tr-TR" sz="28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tr-TR" sz="2800" b="1" dirty="0"/>
              </a:p>
              <a:p>
                <a:r>
                  <a:rPr lang="tr-TR" sz="2800" b="1" dirty="0"/>
                  <a:t>s.t.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tr-TR" sz="2800" b="1" i="1" smtClean="0">
                            <a:latin typeface="Cambria Math" panose="02040503050406030204" pitchFamily="18" charset="0"/>
                          </a:rPr>
                          <m:t>𝑳</m:t>
                        </m:r>
                      </m:sub>
                    </m:sSub>
                    <m:r>
                      <a:rPr lang="tr-T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tr-TR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tr-TR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𝑻</m:t>
                        </m:r>
                      </m:sub>
                    </m:sSub>
                  </m:oMath>
                </a14:m>
                <a:endParaRPr lang="tr-TR" sz="2800" b="1" dirty="0"/>
              </a:p>
              <a:p>
                <a:r>
                  <a:rPr lang="tr-TR" sz="2800" b="1" dirty="0"/>
                  <a:t>        </a:t>
                </a:r>
                <a14:m>
                  <m:oMath xmlns:m="http://schemas.openxmlformats.org/officeDocument/2006/math">
                    <m:r>
                      <a:rPr lang="tr-T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𝒍𝒃</m:t>
                    </m:r>
                    <m:r>
                      <a:rPr lang="tr-TR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tr-T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tr-T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tr-T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𝒖𝒃</m:t>
                    </m:r>
                  </m:oMath>
                </a14:m>
                <a:endParaRPr lang="tr-TR" sz="28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68" y="812229"/>
                <a:ext cx="3194336" cy="1506631"/>
              </a:xfrm>
              <a:prstGeom prst="rect">
                <a:avLst/>
              </a:prstGeom>
              <a:blipFill>
                <a:blip r:embed="rId5"/>
                <a:stretch>
                  <a:fillRect l="-687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1169" y="3469068"/>
                <a:ext cx="1636154" cy="13174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tr-TR" sz="2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tr-TR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tr-TR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tr-TR" sz="2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tr-TR" sz="2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  <m:sub>
                                    <m:r>
                                      <a:rPr lang="tr-TR" sz="2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tr-TR" sz="2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tr-TR" sz="2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  <m:sub>
                                    <m:r>
                                      <a:rPr lang="tr-TR" sz="2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tr-TR" sz="2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tr-TR" sz="2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  <m:sub>
                                    <m:r>
                                      <a:rPr lang="tr-TR" sz="2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69" y="3469068"/>
                <a:ext cx="1636154" cy="13174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047" y="5177522"/>
                <a:ext cx="5591852" cy="9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tr-TR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tr-TR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tr-TR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tr-TR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tr-TR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1" i="1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tr-TR" sz="28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tr-TR" sz="28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box>
                            <m:boxPr>
                              <m:ctrlPr>
                                <a:rPr lang="tr-TR" sz="2800" b="1" i="1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f>
                                <m:fPr>
                                  <m:ctrlPr>
                                    <a:rPr lang="tr-TR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tr-TR" sz="28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sz="2800" b="1" i="1">
                                          <a:latin typeface="Cambria Math" panose="02040503050406030204" pitchFamily="18" charset="0"/>
                                        </a:rPr>
                                        <m:t>𝑨</m:t>
                                      </m:r>
                                    </m:e>
                                    <m:sub>
                                      <m:r>
                                        <a:rPr lang="tr-TR" sz="28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tr-TR" sz="28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tr-TR" sz="28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e>
                                  </m:rad>
                                  <m:r>
                                    <a:rPr lang="tr-TR" sz="2800" b="1" i="1" smtClean="0"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tr-TR" sz="28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e>
                          </m:box>
                        </m:e>
                      </m:d>
                      <m:box>
                        <m:boxPr>
                          <m:ctrlPr>
                            <a:rPr lang="tr-TR" sz="2800" b="1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tr-TR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8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tr-TR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tr-TR" sz="28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rad>
                              <m:r>
                                <a:rPr lang="tr-TR" sz="2800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tr-TR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box>
                      <m:r>
                        <a:rPr lang="tr-TR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tr-TR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tr-TR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</m:t>
                          </m:r>
                        </m:sub>
                      </m:sSub>
                    </m:oMath>
                  </m:oMathPara>
                </a14:m>
                <a:endParaRPr lang="tr-TR" sz="28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47" y="5177522"/>
                <a:ext cx="5591852" cy="9681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644210" y="3505619"/>
                <a:ext cx="1722266" cy="12317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1" i="1" smtClean="0">
                          <a:latin typeface="Cambria Math" panose="02040503050406030204" pitchFamily="18" charset="0"/>
                        </a:rPr>
                        <m:t>𝑵</m:t>
                      </m:r>
                      <m:r>
                        <a:rPr lang="tr-TR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tr-TR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tr-TR" sz="2800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tr-TR" sz="28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tr-TR" sz="28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tr-TR" sz="2800" b="1" i="1" smtClean="0"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e>
                            </m:mr>
                            <m:mr>
                              <m:e>
                                <m:r>
                                  <a:rPr lang="tr-TR" sz="2800" b="1" i="1" smtClean="0"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tr-TR" sz="2800" b="1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4210" y="3505619"/>
                <a:ext cx="1722266" cy="123174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up 296"/>
          <p:cNvGrpSpPr>
            <a:grpSpLocks noChangeAspect="1"/>
          </p:cNvGrpSpPr>
          <p:nvPr/>
        </p:nvGrpSpPr>
        <p:grpSpPr>
          <a:xfrm>
            <a:off x="3329339" y="3007881"/>
            <a:ext cx="2712857" cy="1743939"/>
            <a:chOff x="3852863" y="508752"/>
            <a:chExt cx="1790700" cy="1483200"/>
          </a:xfrm>
        </p:grpSpPr>
        <p:sp>
          <p:nvSpPr>
            <p:cNvPr id="17" name="Dikdörtgen 292"/>
            <p:cNvSpPr/>
            <p:nvPr/>
          </p:nvSpPr>
          <p:spPr>
            <a:xfrm>
              <a:off x="3852863" y="508752"/>
              <a:ext cx="1790700" cy="148320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8" name="Grup 279"/>
            <p:cNvGrpSpPr/>
            <p:nvPr/>
          </p:nvGrpSpPr>
          <p:grpSpPr>
            <a:xfrm>
              <a:off x="3901165" y="568758"/>
              <a:ext cx="1676578" cy="1263661"/>
              <a:chOff x="4919596" y="689929"/>
              <a:chExt cx="1676578" cy="1263661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5362278" y="689929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5362278" y="96791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5362278" y="1245370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5362278" y="1523357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5362278" y="179678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5797451" y="977607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5797451" y="1255594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797451" y="1529023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6153011" y="108856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153011" y="1361995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9" name="Metin kutusu 168"/>
              <p:cNvSpPr txBox="1"/>
              <p:nvPr/>
            </p:nvSpPr>
            <p:spPr>
              <a:xfrm>
                <a:off x="4933629" y="986220"/>
                <a:ext cx="162723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X0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" name="Metin kutusu 169"/>
              <p:cNvSpPr txBox="1"/>
              <p:nvPr/>
            </p:nvSpPr>
            <p:spPr>
              <a:xfrm>
                <a:off x="4919596" y="1323085"/>
                <a:ext cx="176756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X1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31" name="Düz Ok Bağlayıcısı 171"/>
              <p:cNvCxnSpPr>
                <a:stCxn id="29" idx="3"/>
                <a:endCxn id="19" idx="2"/>
              </p:cNvCxnSpPr>
              <p:nvPr/>
            </p:nvCxnSpPr>
            <p:spPr>
              <a:xfrm flipV="1">
                <a:off x="5096352" y="768331"/>
                <a:ext cx="265926" cy="31111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2" name="Düz Ok Bağlayıcısı 172"/>
              <p:cNvCxnSpPr>
                <a:stCxn id="29" idx="3"/>
                <a:endCxn id="20" idx="2"/>
              </p:cNvCxnSpPr>
              <p:nvPr/>
            </p:nvCxnSpPr>
            <p:spPr>
              <a:xfrm flipV="1">
                <a:off x="5096352" y="1046319"/>
                <a:ext cx="265926" cy="3312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3" name="Düz Ok Bağlayıcısı 175"/>
              <p:cNvCxnSpPr>
                <a:stCxn id="29" idx="3"/>
                <a:endCxn id="21" idx="2"/>
              </p:cNvCxnSpPr>
              <p:nvPr/>
            </p:nvCxnSpPr>
            <p:spPr>
              <a:xfrm>
                <a:off x="5096352" y="1079442"/>
                <a:ext cx="265926" cy="24433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4" name="Düz Ok Bağlayıcısı 176"/>
              <p:cNvCxnSpPr>
                <a:stCxn id="29" idx="3"/>
                <a:endCxn id="22" idx="2"/>
              </p:cNvCxnSpPr>
              <p:nvPr/>
            </p:nvCxnSpPr>
            <p:spPr>
              <a:xfrm>
                <a:off x="5096352" y="1079442"/>
                <a:ext cx="265926" cy="52231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5" name="Düz Ok Bağlayıcısı 181"/>
              <p:cNvCxnSpPr>
                <a:stCxn id="30" idx="3"/>
                <a:endCxn id="19" idx="2"/>
              </p:cNvCxnSpPr>
              <p:nvPr/>
            </p:nvCxnSpPr>
            <p:spPr>
              <a:xfrm flipV="1">
                <a:off x="5096352" y="768331"/>
                <a:ext cx="265926" cy="64797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6" name="Düz Ok Bağlayıcısı 182"/>
              <p:cNvCxnSpPr>
                <a:stCxn id="30" idx="3"/>
                <a:endCxn id="20" idx="2"/>
              </p:cNvCxnSpPr>
              <p:nvPr/>
            </p:nvCxnSpPr>
            <p:spPr>
              <a:xfrm flipV="1">
                <a:off x="5096352" y="1046319"/>
                <a:ext cx="265926" cy="36998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7" name="Düz Ok Bağlayıcısı 187"/>
              <p:cNvCxnSpPr>
                <a:stCxn id="30" idx="3"/>
                <a:endCxn id="22" idx="2"/>
              </p:cNvCxnSpPr>
              <p:nvPr/>
            </p:nvCxnSpPr>
            <p:spPr>
              <a:xfrm>
                <a:off x="5096352" y="1416307"/>
                <a:ext cx="265926" cy="18545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8" name="Düz Ok Bağlayıcısı 188"/>
              <p:cNvCxnSpPr>
                <a:stCxn id="30" idx="3"/>
                <a:endCxn id="23" idx="2"/>
              </p:cNvCxnSpPr>
              <p:nvPr/>
            </p:nvCxnSpPr>
            <p:spPr>
              <a:xfrm>
                <a:off x="5096352" y="1416307"/>
                <a:ext cx="265926" cy="45888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9" name="Düz Ok Bağlayıcısı 193"/>
              <p:cNvCxnSpPr>
                <a:stCxn id="29" idx="3"/>
                <a:endCxn id="23" idx="2"/>
              </p:cNvCxnSpPr>
              <p:nvPr/>
            </p:nvCxnSpPr>
            <p:spPr>
              <a:xfrm>
                <a:off x="5096352" y="1079442"/>
                <a:ext cx="265926" cy="79574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0" name="Düz Ok Bağlayıcısı 194"/>
              <p:cNvCxnSpPr>
                <a:stCxn id="30" idx="3"/>
                <a:endCxn id="21" idx="2"/>
              </p:cNvCxnSpPr>
              <p:nvPr/>
            </p:nvCxnSpPr>
            <p:spPr>
              <a:xfrm flipV="1">
                <a:off x="5096352" y="1323772"/>
                <a:ext cx="265926" cy="9253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1" name="Düz Ok Bağlayıcısı 205"/>
              <p:cNvCxnSpPr>
                <a:stCxn id="19" idx="6"/>
                <a:endCxn id="24" idx="2"/>
              </p:cNvCxnSpPr>
              <p:nvPr/>
            </p:nvCxnSpPr>
            <p:spPr>
              <a:xfrm>
                <a:off x="5519082" y="768331"/>
                <a:ext cx="278369" cy="28767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2" name="Düz Ok Bağlayıcısı 206"/>
              <p:cNvCxnSpPr>
                <a:stCxn id="19" idx="6"/>
                <a:endCxn id="25" idx="2"/>
              </p:cNvCxnSpPr>
              <p:nvPr/>
            </p:nvCxnSpPr>
            <p:spPr>
              <a:xfrm>
                <a:off x="5519082" y="768331"/>
                <a:ext cx="278369" cy="56566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3" name="Düz Ok Bağlayıcısı 207"/>
              <p:cNvCxnSpPr>
                <a:stCxn id="19" idx="6"/>
                <a:endCxn id="26" idx="2"/>
              </p:cNvCxnSpPr>
              <p:nvPr/>
            </p:nvCxnSpPr>
            <p:spPr>
              <a:xfrm>
                <a:off x="5519082" y="768331"/>
                <a:ext cx="278369" cy="839094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4" name="Düz Ok Bağlayıcısı 214"/>
              <p:cNvCxnSpPr>
                <a:stCxn id="20" idx="6"/>
                <a:endCxn id="24" idx="2"/>
              </p:cNvCxnSpPr>
              <p:nvPr/>
            </p:nvCxnSpPr>
            <p:spPr>
              <a:xfrm>
                <a:off x="5519082" y="1046318"/>
                <a:ext cx="278369" cy="969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5" name="Düz Ok Bağlayıcısı 215"/>
              <p:cNvCxnSpPr>
                <a:stCxn id="20" idx="6"/>
                <a:endCxn id="25" idx="2"/>
              </p:cNvCxnSpPr>
              <p:nvPr/>
            </p:nvCxnSpPr>
            <p:spPr>
              <a:xfrm>
                <a:off x="5519082" y="1046318"/>
                <a:ext cx="278369" cy="28767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6" name="Düz Ok Bağlayıcısı 216"/>
              <p:cNvCxnSpPr>
                <a:stCxn id="20" idx="6"/>
                <a:endCxn id="26" idx="2"/>
              </p:cNvCxnSpPr>
              <p:nvPr/>
            </p:nvCxnSpPr>
            <p:spPr>
              <a:xfrm>
                <a:off x="5519082" y="1046318"/>
                <a:ext cx="278369" cy="56110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7" name="Düz Ok Bağlayıcısı 223"/>
              <p:cNvCxnSpPr>
                <a:stCxn id="21" idx="6"/>
                <a:endCxn id="25" idx="2"/>
              </p:cNvCxnSpPr>
              <p:nvPr/>
            </p:nvCxnSpPr>
            <p:spPr>
              <a:xfrm>
                <a:off x="5519082" y="1323772"/>
                <a:ext cx="278369" cy="10224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8" name="Düz Ok Bağlayıcısı 224"/>
              <p:cNvCxnSpPr>
                <a:stCxn id="21" idx="6"/>
                <a:endCxn id="26" idx="2"/>
              </p:cNvCxnSpPr>
              <p:nvPr/>
            </p:nvCxnSpPr>
            <p:spPr>
              <a:xfrm>
                <a:off x="5519082" y="1323772"/>
                <a:ext cx="278369" cy="28365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9" name="Düz Ok Bağlayıcısı 225"/>
              <p:cNvCxnSpPr>
                <a:stCxn id="21" idx="6"/>
                <a:endCxn id="24" idx="2"/>
              </p:cNvCxnSpPr>
              <p:nvPr/>
            </p:nvCxnSpPr>
            <p:spPr>
              <a:xfrm flipV="1">
                <a:off x="5519082" y="1056009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0" name="Düz Ok Bağlayıcısı 232"/>
              <p:cNvCxnSpPr>
                <a:stCxn id="22" idx="6"/>
                <a:endCxn id="25" idx="2"/>
              </p:cNvCxnSpPr>
              <p:nvPr/>
            </p:nvCxnSpPr>
            <p:spPr>
              <a:xfrm flipV="1">
                <a:off x="5519082" y="1333996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1" name="Düz Ok Bağlayıcısı 233"/>
              <p:cNvCxnSpPr>
                <a:stCxn id="22" idx="6"/>
                <a:endCxn id="24" idx="2"/>
              </p:cNvCxnSpPr>
              <p:nvPr/>
            </p:nvCxnSpPr>
            <p:spPr>
              <a:xfrm flipV="1">
                <a:off x="5519082" y="1056009"/>
                <a:ext cx="278369" cy="54575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2" name="Düz Ok Bağlayıcısı 234"/>
              <p:cNvCxnSpPr>
                <a:stCxn id="22" idx="6"/>
                <a:endCxn id="26" idx="2"/>
              </p:cNvCxnSpPr>
              <p:nvPr/>
            </p:nvCxnSpPr>
            <p:spPr>
              <a:xfrm>
                <a:off x="5519082" y="1601759"/>
                <a:ext cx="278369" cy="566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3" name="Düz Ok Bağlayıcısı 241"/>
              <p:cNvCxnSpPr>
                <a:stCxn id="23" idx="6"/>
                <a:endCxn id="24" idx="2"/>
              </p:cNvCxnSpPr>
              <p:nvPr/>
            </p:nvCxnSpPr>
            <p:spPr>
              <a:xfrm flipV="1">
                <a:off x="5519082" y="1056009"/>
                <a:ext cx="278369" cy="81917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4" name="Düz Ok Bağlayıcısı 242"/>
              <p:cNvCxnSpPr>
                <a:stCxn id="23" idx="6"/>
                <a:endCxn id="25" idx="2"/>
              </p:cNvCxnSpPr>
              <p:nvPr/>
            </p:nvCxnSpPr>
            <p:spPr>
              <a:xfrm flipV="1">
                <a:off x="5519082" y="1333996"/>
                <a:ext cx="278369" cy="54119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5" name="Düz Ok Bağlayıcısı 243"/>
              <p:cNvCxnSpPr>
                <a:stCxn id="23" idx="6"/>
                <a:endCxn id="26" idx="2"/>
              </p:cNvCxnSpPr>
              <p:nvPr/>
            </p:nvCxnSpPr>
            <p:spPr>
              <a:xfrm flipV="1">
                <a:off x="5519082" y="1607425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6" name="Düz Ok Bağlayıcısı 250"/>
              <p:cNvCxnSpPr>
                <a:stCxn id="24" idx="6"/>
                <a:endCxn id="27" idx="2"/>
              </p:cNvCxnSpPr>
              <p:nvPr/>
            </p:nvCxnSpPr>
            <p:spPr>
              <a:xfrm>
                <a:off x="5954255" y="1056009"/>
                <a:ext cx="198756" cy="11095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7" name="Düz Ok Bağlayıcısı 251"/>
              <p:cNvCxnSpPr>
                <a:stCxn id="24" idx="6"/>
                <a:endCxn id="28" idx="2"/>
              </p:cNvCxnSpPr>
              <p:nvPr/>
            </p:nvCxnSpPr>
            <p:spPr>
              <a:xfrm>
                <a:off x="5954255" y="1056009"/>
                <a:ext cx="198756" cy="38438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8" name="Düz Ok Bağlayıcısı 252"/>
              <p:cNvCxnSpPr>
                <a:stCxn id="26" idx="6"/>
                <a:endCxn id="28" idx="2"/>
              </p:cNvCxnSpPr>
              <p:nvPr/>
            </p:nvCxnSpPr>
            <p:spPr>
              <a:xfrm flipV="1">
                <a:off x="5954255" y="1440397"/>
                <a:ext cx="198756" cy="16702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9" name="Düz Ok Bağlayıcısı 260"/>
              <p:cNvCxnSpPr>
                <a:stCxn id="26" idx="6"/>
                <a:endCxn id="27" idx="2"/>
              </p:cNvCxnSpPr>
              <p:nvPr/>
            </p:nvCxnSpPr>
            <p:spPr>
              <a:xfrm flipV="1">
                <a:off x="5954255" y="1166968"/>
                <a:ext cx="198756" cy="44045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60" name="Düz Ok Bağlayıcısı 263"/>
              <p:cNvCxnSpPr>
                <a:stCxn id="25" idx="6"/>
                <a:endCxn id="28" idx="2"/>
              </p:cNvCxnSpPr>
              <p:nvPr/>
            </p:nvCxnSpPr>
            <p:spPr>
              <a:xfrm>
                <a:off x="5954255" y="1333996"/>
                <a:ext cx="198756" cy="10640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61" name="Düz Ok Bağlayıcısı 264"/>
              <p:cNvCxnSpPr>
                <a:stCxn id="25" idx="6"/>
                <a:endCxn id="27" idx="2"/>
              </p:cNvCxnSpPr>
              <p:nvPr/>
            </p:nvCxnSpPr>
            <p:spPr>
              <a:xfrm flipV="1">
                <a:off x="5954255" y="1166968"/>
                <a:ext cx="198756" cy="16702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62" name="Düz Ok Bağlayıcısı 269"/>
              <p:cNvCxnSpPr>
                <a:stCxn id="28" idx="6"/>
                <a:endCxn id="65" idx="1"/>
              </p:cNvCxnSpPr>
              <p:nvPr/>
            </p:nvCxnSpPr>
            <p:spPr>
              <a:xfrm flipV="1">
                <a:off x="6309815" y="1437505"/>
                <a:ext cx="106358" cy="289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63" name="Düz Ok Bağlayıcısı 270"/>
              <p:cNvCxnSpPr>
                <a:stCxn id="27" idx="6"/>
                <a:endCxn id="64" idx="1"/>
              </p:cNvCxnSpPr>
              <p:nvPr/>
            </p:nvCxnSpPr>
            <p:spPr>
              <a:xfrm flipV="1">
                <a:off x="6309815" y="1164283"/>
                <a:ext cx="106359" cy="268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sp>
            <p:nvSpPr>
              <p:cNvPr id="64" name="Metin kutusu 273"/>
              <p:cNvSpPr txBox="1"/>
              <p:nvPr/>
            </p:nvSpPr>
            <p:spPr>
              <a:xfrm>
                <a:off x="6416174" y="1071061"/>
                <a:ext cx="180000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O0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5" name="Metin kutusu 274"/>
              <p:cNvSpPr txBox="1"/>
              <p:nvPr/>
            </p:nvSpPr>
            <p:spPr>
              <a:xfrm>
                <a:off x="6416173" y="1344283"/>
                <a:ext cx="180000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O1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66" name="Rounded Rectangle 65"/>
          <p:cNvSpPr/>
          <p:nvPr/>
        </p:nvSpPr>
        <p:spPr>
          <a:xfrm>
            <a:off x="56047" y="2638281"/>
            <a:ext cx="6098882" cy="3707453"/>
          </a:xfrm>
          <a:prstGeom prst="roundRect">
            <a:avLst>
              <a:gd name="adj" fmla="val 775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8" name="Rounded Rectangle 67"/>
          <p:cNvSpPr/>
          <p:nvPr/>
        </p:nvSpPr>
        <p:spPr>
          <a:xfrm>
            <a:off x="2389909" y="2318861"/>
            <a:ext cx="1683255" cy="601624"/>
          </a:xfrm>
          <a:prstGeom prst="roundRect">
            <a:avLst>
              <a:gd name="adj" fmla="val 30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lvl="0"/>
            <a:r>
              <a:rPr lang="tr-TR" sz="2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endParaRPr lang="tr-TR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209212" y="2951442"/>
                <a:ext cx="115204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tr-TR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9212" y="2951442"/>
                <a:ext cx="1152047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2366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Simulation results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00860" y="741694"/>
            <a:ext cx="3856566" cy="646429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Simulation Setup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061"/>
            <a:r>
              <a:rPr lang="en-US" noProof="1">
                <a:solidFill>
                  <a:prstClr val="black"/>
                </a:solidFill>
              </a:rPr>
              <a:t>Approximate FCNN Generation        tuba.ayhan@itu.edu.tr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061"/>
            <a:fld id="{22DECF6A-13F7-418C-BBFC-95033FFCD5F1}" type="slidenum">
              <a:rPr lang="en-US" noProof="1" smtClean="0">
                <a:solidFill>
                  <a:prstClr val="black"/>
                </a:solidFill>
              </a:rPr>
              <a:pPr defTabSz="912061"/>
              <a:t>14</a:t>
            </a:fld>
            <a:endParaRPr lang="en-US" noProof="1">
              <a:solidFill>
                <a:prstClr val="black"/>
              </a:solidFill>
            </a:endParaRPr>
          </a:p>
        </p:txBody>
      </p:sp>
      <p:grpSp>
        <p:nvGrpSpPr>
          <p:cNvPr id="8" name="Grup 365"/>
          <p:cNvGrpSpPr>
            <a:grpSpLocks noChangeAspect="1"/>
          </p:cNvGrpSpPr>
          <p:nvPr/>
        </p:nvGrpSpPr>
        <p:grpSpPr>
          <a:xfrm>
            <a:off x="181054" y="1273823"/>
            <a:ext cx="6256930" cy="3251114"/>
            <a:chOff x="1343843" y="556020"/>
            <a:chExt cx="4836366" cy="2512986"/>
          </a:xfrm>
        </p:grpSpPr>
        <p:sp>
          <p:nvSpPr>
            <p:cNvPr id="9" name="Metin kutusu 366"/>
            <p:cNvSpPr txBox="1"/>
            <p:nvPr/>
          </p:nvSpPr>
          <p:spPr>
            <a:xfrm>
              <a:off x="1375928" y="729252"/>
              <a:ext cx="1662545" cy="2854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Define </a:t>
              </a:r>
              <a:r>
                <a:rPr kumimoji="0" lang="tr-TR" b="0" i="0" u="sng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architecture</a:t>
              </a:r>
              <a:endParaRPr kumimoji="0" lang="en-US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Metin kutusu 367"/>
            <p:cNvSpPr txBox="1"/>
            <p:nvPr/>
          </p:nvSpPr>
          <p:spPr>
            <a:xfrm>
              <a:off x="3268077" y="1474234"/>
              <a:ext cx="63561" cy="356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cxnSp>
          <p:nvCxnSpPr>
            <p:cNvPr id="11" name="Düz Ok Bağlayıcısı 368"/>
            <p:cNvCxnSpPr>
              <a:stCxn id="37" idx="3"/>
              <a:endCxn id="10" idx="3"/>
            </p:cNvCxnSpPr>
            <p:nvPr/>
          </p:nvCxnSpPr>
          <p:spPr>
            <a:xfrm flipV="1">
              <a:off x="3076609" y="1652659"/>
              <a:ext cx="255029" cy="8353"/>
            </a:xfrm>
            <a:prstGeom prst="straightConnector1">
              <a:avLst/>
            </a:prstGeom>
            <a:noFill/>
            <a:ln w="6350" cap="flat" cmpd="sng" algn="ctr">
              <a:solidFill>
                <a:srgbClr val="17406D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2" name="Metin kutusu 369"/>
            <p:cNvSpPr txBox="1"/>
            <p:nvPr/>
          </p:nvSpPr>
          <p:spPr>
            <a:xfrm>
              <a:off x="4354755" y="556020"/>
              <a:ext cx="989334" cy="2854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b="0" i="0" u="sng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Implement</a:t>
              </a:r>
              <a:r>
                <a:rPr kumimoji="0" lang="tr-TR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    </a:t>
              </a:r>
              <a:endParaRPr kumimoji="0" lang="en-US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Yuvarlatılmış Dikdörtgen 370"/>
            <p:cNvSpPr/>
            <p:nvPr/>
          </p:nvSpPr>
          <p:spPr>
            <a:xfrm>
              <a:off x="3628661" y="1063171"/>
              <a:ext cx="961123" cy="432000"/>
            </a:xfrm>
            <a:prstGeom prst="roundRect">
              <a:avLst/>
            </a:prstGeom>
            <a:solidFill>
              <a:srgbClr val="7CCA62">
                <a:lumMod val="20000"/>
                <a:lumOff val="80000"/>
              </a:srgbClr>
            </a:solidFill>
            <a:ln w="12700" cap="flat" cmpd="sng" algn="ctr">
              <a:solidFill>
                <a:srgbClr val="7CCA62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Exact</a:t>
              </a: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Yuvarlatılmış Dikdörtgen 371"/>
            <p:cNvSpPr/>
            <p:nvPr/>
          </p:nvSpPr>
          <p:spPr>
            <a:xfrm>
              <a:off x="3628660" y="1587646"/>
              <a:ext cx="961123" cy="432000"/>
            </a:xfrm>
            <a:prstGeom prst="roundRect">
              <a:avLst/>
            </a:prstGeom>
            <a:solidFill>
              <a:srgbClr val="7CCA62">
                <a:lumMod val="20000"/>
                <a:lumOff val="80000"/>
              </a:srgbClr>
            </a:solidFill>
            <a:ln w="12700" cap="flat" cmpd="sng" algn="ctr">
              <a:solidFill>
                <a:srgbClr val="7CCA62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Approx.with</a:t>
              </a:r>
              <a:r>
                <a:rPr kumimoji="0" lang="tr-TR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tr-TR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</a:t>
              </a:r>
              <a:r>
                <a:rPr kumimoji="0" lang="tr-TR" b="0" i="0" u="none" strike="noStrike" kern="0" cap="none" spc="0" normalizeH="0" baseline="-2500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</a:t>
              </a:r>
              <a:r>
                <a:rPr kumimoji="0" lang="tr-TR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=0.5</a:t>
              </a: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Yuvarlatılmış Dikdörtgen 372"/>
            <p:cNvSpPr/>
            <p:nvPr/>
          </p:nvSpPr>
          <p:spPr>
            <a:xfrm>
              <a:off x="3628660" y="2107990"/>
              <a:ext cx="961123" cy="432000"/>
            </a:xfrm>
            <a:prstGeom prst="roundRect">
              <a:avLst/>
            </a:prstGeom>
            <a:solidFill>
              <a:srgbClr val="7CCA62">
                <a:lumMod val="20000"/>
                <a:lumOff val="80000"/>
              </a:srgbClr>
            </a:solidFill>
            <a:ln w="12700" cap="flat" cmpd="sng" algn="ctr">
              <a:solidFill>
                <a:srgbClr val="7CCA62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Approx.with</a:t>
              </a:r>
              <a:r>
                <a:rPr kumimoji="0" lang="tr-TR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tr-TR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</a:t>
              </a:r>
              <a:r>
                <a:rPr kumimoji="0" lang="tr-TR" b="0" i="0" u="none" strike="noStrike" kern="0" cap="none" spc="0" normalizeH="0" baseline="-2500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</a:t>
              </a:r>
              <a:r>
                <a:rPr kumimoji="0" lang="tr-TR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=5</a:t>
              </a: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Yuvarlatılmış Dikdörtgen 373"/>
            <p:cNvSpPr/>
            <p:nvPr/>
          </p:nvSpPr>
          <p:spPr>
            <a:xfrm>
              <a:off x="3628660" y="2637006"/>
              <a:ext cx="961123" cy="432000"/>
            </a:xfrm>
            <a:prstGeom prst="roundRect">
              <a:avLst/>
            </a:prstGeom>
            <a:solidFill>
              <a:srgbClr val="7CCA62">
                <a:lumMod val="20000"/>
                <a:lumOff val="80000"/>
              </a:srgbClr>
            </a:solidFill>
            <a:ln w="12700" cap="flat" cmpd="sng" algn="ctr">
              <a:solidFill>
                <a:srgbClr val="7CCA62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Approx.with</a:t>
              </a:r>
              <a:r>
                <a:rPr kumimoji="0" lang="tr-TR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tr-TR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</a:t>
              </a:r>
              <a:r>
                <a:rPr kumimoji="0" lang="tr-TR" b="0" i="0" u="none" strike="noStrike" kern="0" cap="none" spc="0" normalizeH="0" baseline="-2500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</a:t>
              </a:r>
              <a:r>
                <a:rPr kumimoji="0" lang="tr-TR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=10</a:t>
              </a: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7" name="Düz Ok Bağlayıcısı 80"/>
            <p:cNvCxnSpPr>
              <a:stCxn id="10" idx="3"/>
              <a:endCxn id="13" idx="1"/>
            </p:cNvCxnSpPr>
            <p:nvPr/>
          </p:nvCxnSpPr>
          <p:spPr>
            <a:xfrm flipV="1">
              <a:off x="3331638" y="1279171"/>
              <a:ext cx="297023" cy="373488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17406D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8" name="Düz Ok Bağlayıcısı 80"/>
            <p:cNvCxnSpPr>
              <a:stCxn id="10" idx="3"/>
              <a:endCxn id="14" idx="1"/>
            </p:cNvCxnSpPr>
            <p:nvPr/>
          </p:nvCxnSpPr>
          <p:spPr>
            <a:xfrm>
              <a:off x="3331638" y="1652659"/>
              <a:ext cx="297022" cy="150987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17406D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9" name="Düz Ok Bağlayıcısı 80"/>
            <p:cNvCxnSpPr>
              <a:stCxn id="10" idx="3"/>
              <a:endCxn id="15" idx="1"/>
            </p:cNvCxnSpPr>
            <p:nvPr/>
          </p:nvCxnSpPr>
          <p:spPr>
            <a:xfrm>
              <a:off x="3331638" y="1652659"/>
              <a:ext cx="297022" cy="671331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17406D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0" name="Düz Ok Bağlayıcısı 80"/>
            <p:cNvCxnSpPr>
              <a:stCxn id="10" idx="3"/>
              <a:endCxn id="16" idx="1"/>
            </p:cNvCxnSpPr>
            <p:nvPr/>
          </p:nvCxnSpPr>
          <p:spPr>
            <a:xfrm>
              <a:off x="3331638" y="1652659"/>
              <a:ext cx="297022" cy="1200347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17406D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1" name="Metin kutusu 378"/>
            <p:cNvSpPr txBox="1"/>
            <p:nvPr/>
          </p:nvSpPr>
          <p:spPr>
            <a:xfrm>
              <a:off x="4999596" y="782856"/>
              <a:ext cx="1180613" cy="28547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b="0" i="1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Include</a:t>
              </a:r>
              <a:r>
                <a:rPr kumimoji="0" lang="tr-TR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</a:t>
              </a:r>
              <a:r>
                <a:rPr kumimoji="0" lang="tr-TR" b="0" i="1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weights</a:t>
              </a:r>
              <a:endParaRPr kumimoji="0" lang="en-US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Yuvarlatılmış Dikdörtgen 379"/>
            <p:cNvSpPr/>
            <p:nvPr/>
          </p:nvSpPr>
          <p:spPr>
            <a:xfrm>
              <a:off x="5119297" y="1121466"/>
              <a:ext cx="905555" cy="309815"/>
            </a:xfrm>
            <a:prstGeom prst="roundRect">
              <a:avLst/>
            </a:prstGeom>
            <a:solidFill>
              <a:srgbClr val="0BD0D9">
                <a:lumMod val="20000"/>
                <a:lumOff val="80000"/>
              </a:srgbClr>
            </a:solidFill>
            <a:ln w="12700" cap="flat" cmpd="sng" algn="ctr">
              <a:solidFill>
                <a:srgbClr val="0BD0D9"/>
              </a:solidFill>
              <a:prstDash val="solid"/>
              <a:miter lim="800000"/>
            </a:ln>
            <a:effectLst/>
          </p:spPr>
          <p:txBody>
            <a:bodyPr lIns="0" tIns="72000" rIns="0" bIns="72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Problem 1</a:t>
              </a: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Yuvarlatılmış Dikdörtgen 380"/>
            <p:cNvSpPr/>
            <p:nvPr/>
          </p:nvSpPr>
          <p:spPr>
            <a:xfrm>
              <a:off x="5119297" y="2627914"/>
              <a:ext cx="905555" cy="309815"/>
            </a:xfrm>
            <a:prstGeom prst="roundRect">
              <a:avLst/>
            </a:prstGeom>
            <a:solidFill>
              <a:srgbClr val="0BD0D9">
                <a:lumMod val="20000"/>
                <a:lumOff val="80000"/>
              </a:srgbClr>
            </a:solidFill>
            <a:ln w="12700" cap="flat" cmpd="sng" algn="ctr">
              <a:solidFill>
                <a:srgbClr val="0BD0D9"/>
              </a:solidFill>
              <a:prstDash val="solid"/>
              <a:miter lim="800000"/>
            </a:ln>
            <a:effectLst/>
          </p:spPr>
          <p:txBody>
            <a:bodyPr lIns="0" tIns="72000" rIns="0" bIns="72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Problem 10</a:t>
              </a: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4" name="Düz Ok Bağlayıcısı 80"/>
            <p:cNvCxnSpPr>
              <a:stCxn id="35" idx="3"/>
              <a:endCxn id="22" idx="1"/>
            </p:cNvCxnSpPr>
            <p:nvPr/>
          </p:nvCxnSpPr>
          <p:spPr>
            <a:xfrm>
              <a:off x="4881202" y="1272376"/>
              <a:ext cx="238095" cy="3998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17406D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5" name="Düz Ok Bağlayıcısı 80"/>
            <p:cNvCxnSpPr>
              <a:stCxn id="35" idx="3"/>
              <a:endCxn id="23" idx="1"/>
            </p:cNvCxnSpPr>
            <p:nvPr/>
          </p:nvCxnSpPr>
          <p:spPr>
            <a:xfrm>
              <a:off x="4881202" y="1272376"/>
              <a:ext cx="238095" cy="1510446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17406D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6" name="Düz Ok Bağlayıcısı 383"/>
            <p:cNvCxnSpPr>
              <a:stCxn id="13" idx="3"/>
              <a:endCxn id="35" idx="3"/>
            </p:cNvCxnSpPr>
            <p:nvPr/>
          </p:nvCxnSpPr>
          <p:spPr>
            <a:xfrm flipV="1">
              <a:off x="4589784" y="1272376"/>
              <a:ext cx="291419" cy="6795"/>
            </a:xfrm>
            <a:prstGeom prst="straightConnector1">
              <a:avLst/>
            </a:prstGeom>
            <a:noFill/>
            <a:ln w="6350" cap="flat" cmpd="sng" algn="ctr">
              <a:solidFill>
                <a:srgbClr val="17406D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7" name="Yuvarlatılmış Dikdörtgen 384"/>
            <p:cNvSpPr/>
            <p:nvPr/>
          </p:nvSpPr>
          <p:spPr>
            <a:xfrm>
              <a:off x="5117990" y="1492946"/>
              <a:ext cx="905555" cy="309815"/>
            </a:xfrm>
            <a:prstGeom prst="roundRect">
              <a:avLst/>
            </a:prstGeom>
            <a:solidFill>
              <a:srgbClr val="0BD0D9">
                <a:lumMod val="20000"/>
                <a:lumOff val="80000"/>
              </a:srgbClr>
            </a:solidFill>
            <a:ln w="12700" cap="flat" cmpd="sng" algn="ctr">
              <a:solidFill>
                <a:srgbClr val="0BD0D9"/>
              </a:solidFill>
              <a:prstDash val="solid"/>
              <a:miter lim="800000"/>
            </a:ln>
            <a:effectLst/>
          </p:spPr>
          <p:txBody>
            <a:bodyPr lIns="0" tIns="72000" rIns="0" bIns="72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Problem 2</a:t>
              </a: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8" name="Düz Ok Bağlayıcısı 87"/>
            <p:cNvCxnSpPr>
              <a:stCxn id="35" idx="3"/>
              <a:endCxn id="27" idx="1"/>
            </p:cNvCxnSpPr>
            <p:nvPr/>
          </p:nvCxnSpPr>
          <p:spPr>
            <a:xfrm>
              <a:off x="4881202" y="1272376"/>
              <a:ext cx="236787" cy="375478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17406D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9" name="Metin kutusu 386"/>
            <p:cNvSpPr txBox="1"/>
            <p:nvPr/>
          </p:nvSpPr>
          <p:spPr>
            <a:xfrm>
              <a:off x="5437713" y="1911093"/>
              <a:ext cx="266107" cy="356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.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Metin kutusu 387"/>
            <p:cNvSpPr txBox="1"/>
            <p:nvPr/>
          </p:nvSpPr>
          <p:spPr>
            <a:xfrm>
              <a:off x="5437713" y="2030208"/>
              <a:ext cx="266107" cy="356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.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Metin kutusu 388"/>
            <p:cNvSpPr txBox="1"/>
            <p:nvPr/>
          </p:nvSpPr>
          <p:spPr>
            <a:xfrm>
              <a:off x="5437713" y="2152745"/>
              <a:ext cx="266107" cy="356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.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Yuvarlatılmış Dikdörtgen 389"/>
            <p:cNvSpPr/>
            <p:nvPr/>
          </p:nvSpPr>
          <p:spPr>
            <a:xfrm>
              <a:off x="1343843" y="2715556"/>
              <a:ext cx="1726713" cy="313841"/>
            </a:xfrm>
            <a:prstGeom prst="roundRect">
              <a:avLst/>
            </a:prstGeom>
            <a:solidFill>
              <a:srgbClr val="0F6FC6">
                <a:lumMod val="20000"/>
                <a:lumOff val="80000"/>
              </a:srgbClr>
            </a:solidFill>
            <a:ln w="28575" cap="flat" cmpd="sng" algn="ctr">
              <a:solidFill>
                <a:srgbClr val="0F6FC6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12 </a:t>
              </a:r>
              <a:r>
                <a:rPr kumimoji="0" lang="tr-TR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Neurons</a:t>
              </a: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33" name="Grup 390"/>
            <p:cNvGrpSpPr/>
            <p:nvPr/>
          </p:nvGrpSpPr>
          <p:grpSpPr>
            <a:xfrm>
              <a:off x="2052045" y="2101312"/>
              <a:ext cx="266107" cy="598501"/>
              <a:chOff x="3665852" y="3898983"/>
              <a:chExt cx="266107" cy="598501"/>
            </a:xfrm>
          </p:grpSpPr>
          <p:sp>
            <p:nvSpPr>
              <p:cNvPr id="79" name="Metin kutusu 436"/>
              <p:cNvSpPr txBox="1"/>
              <p:nvPr/>
            </p:nvSpPr>
            <p:spPr>
              <a:xfrm>
                <a:off x="3665852" y="3898983"/>
                <a:ext cx="266107" cy="356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.</a:t>
                </a: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Metin kutusu 437"/>
              <p:cNvSpPr txBox="1"/>
              <p:nvPr/>
            </p:nvSpPr>
            <p:spPr>
              <a:xfrm>
                <a:off x="3665852" y="4018098"/>
                <a:ext cx="266107" cy="356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.</a:t>
                </a: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Metin kutusu 438"/>
              <p:cNvSpPr txBox="1"/>
              <p:nvPr/>
            </p:nvSpPr>
            <p:spPr>
              <a:xfrm>
                <a:off x="3665852" y="4140635"/>
                <a:ext cx="266107" cy="356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.</a:t>
                </a: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34" name="Grup 391"/>
            <p:cNvGrpSpPr/>
            <p:nvPr/>
          </p:nvGrpSpPr>
          <p:grpSpPr>
            <a:xfrm>
              <a:off x="1349897" y="1058194"/>
              <a:ext cx="1738754" cy="1211926"/>
              <a:chOff x="1064147" y="1088674"/>
              <a:chExt cx="1738754" cy="1211926"/>
            </a:xfrm>
          </p:grpSpPr>
          <p:sp>
            <p:nvSpPr>
              <p:cNvPr id="37" name="Yuvarlatılmış Dikdörtgen 394"/>
              <p:cNvSpPr/>
              <p:nvPr/>
            </p:nvSpPr>
            <p:spPr>
              <a:xfrm>
                <a:off x="1064147" y="1088674"/>
                <a:ext cx="1726713" cy="1205636"/>
              </a:xfrm>
              <a:prstGeom prst="roundRect">
                <a:avLst/>
              </a:prstGeom>
              <a:solidFill>
                <a:srgbClr val="0F6FC6">
                  <a:lumMod val="20000"/>
                  <a:lumOff val="80000"/>
                </a:srgbClr>
              </a:solidFill>
              <a:ln w="28575" cap="flat" cmpd="sng" algn="ctr">
                <a:solidFill>
                  <a:srgbClr val="0F6FC6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518827" y="1118933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1518827" y="1325475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518827" y="1790419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518827" y="1997168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954000" y="133516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1954000" y="1796085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2309560" y="1446125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2309560" y="1629057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6" name="Metin kutusu 403"/>
              <p:cNvSpPr txBox="1"/>
              <p:nvPr/>
            </p:nvSpPr>
            <p:spPr>
              <a:xfrm>
                <a:off x="1090178" y="1343779"/>
                <a:ext cx="162723" cy="237900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X0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7" name="Metin kutusu 404"/>
              <p:cNvSpPr txBox="1"/>
              <p:nvPr/>
            </p:nvSpPr>
            <p:spPr>
              <a:xfrm>
                <a:off x="1085671" y="1590147"/>
                <a:ext cx="176756" cy="237900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X1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48" name="Düz Ok Bağlayıcısı 405"/>
              <p:cNvCxnSpPr>
                <a:stCxn id="46" idx="3"/>
                <a:endCxn id="38" idx="2"/>
              </p:cNvCxnSpPr>
              <p:nvPr/>
            </p:nvCxnSpPr>
            <p:spPr>
              <a:xfrm flipV="1">
                <a:off x="1252901" y="1197335"/>
                <a:ext cx="265926" cy="265394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9" name="Düz Ok Bağlayıcısı 406"/>
              <p:cNvCxnSpPr>
                <a:stCxn id="46" idx="3"/>
                <a:endCxn id="39" idx="2"/>
              </p:cNvCxnSpPr>
              <p:nvPr/>
            </p:nvCxnSpPr>
            <p:spPr>
              <a:xfrm flipV="1">
                <a:off x="1252901" y="1403877"/>
                <a:ext cx="265926" cy="5885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0" name="Düz Ok Bağlayıcısı 407"/>
              <p:cNvCxnSpPr>
                <a:stCxn id="46" idx="3"/>
                <a:endCxn id="40" idx="2"/>
              </p:cNvCxnSpPr>
              <p:nvPr/>
            </p:nvCxnSpPr>
            <p:spPr>
              <a:xfrm>
                <a:off x="1252901" y="1462729"/>
                <a:ext cx="265926" cy="40609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1" name="Düz Ok Bağlayıcısı 408"/>
              <p:cNvCxnSpPr>
                <a:stCxn id="47" idx="3"/>
                <a:endCxn id="38" idx="2"/>
              </p:cNvCxnSpPr>
              <p:nvPr/>
            </p:nvCxnSpPr>
            <p:spPr>
              <a:xfrm flipV="1">
                <a:off x="1262427" y="1197335"/>
                <a:ext cx="256400" cy="51176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2" name="Düz Ok Bağlayıcısı 409"/>
              <p:cNvCxnSpPr>
                <a:stCxn id="47" idx="3"/>
                <a:endCxn id="39" idx="2"/>
              </p:cNvCxnSpPr>
              <p:nvPr/>
            </p:nvCxnSpPr>
            <p:spPr>
              <a:xfrm flipV="1">
                <a:off x="1262427" y="1403877"/>
                <a:ext cx="256400" cy="30522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3" name="Düz Ok Bağlayıcısı 410"/>
              <p:cNvCxnSpPr>
                <a:stCxn id="47" idx="3"/>
                <a:endCxn id="40" idx="2"/>
              </p:cNvCxnSpPr>
              <p:nvPr/>
            </p:nvCxnSpPr>
            <p:spPr>
              <a:xfrm>
                <a:off x="1262427" y="1709097"/>
                <a:ext cx="256400" cy="159724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4" name="Düz Ok Bağlayıcısı 411"/>
              <p:cNvCxnSpPr>
                <a:stCxn id="47" idx="3"/>
                <a:endCxn id="41" idx="2"/>
              </p:cNvCxnSpPr>
              <p:nvPr/>
            </p:nvCxnSpPr>
            <p:spPr>
              <a:xfrm>
                <a:off x="1262427" y="1709097"/>
                <a:ext cx="256400" cy="36647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5" name="Düz Ok Bağlayıcısı 412"/>
              <p:cNvCxnSpPr>
                <a:stCxn id="46" idx="3"/>
                <a:endCxn id="41" idx="2"/>
              </p:cNvCxnSpPr>
              <p:nvPr/>
            </p:nvCxnSpPr>
            <p:spPr>
              <a:xfrm>
                <a:off x="1252901" y="1462729"/>
                <a:ext cx="265926" cy="61284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6" name="Düz Ok Bağlayıcısı 413"/>
              <p:cNvCxnSpPr>
                <a:stCxn id="38" idx="6"/>
                <a:endCxn id="42" idx="2"/>
              </p:cNvCxnSpPr>
              <p:nvPr/>
            </p:nvCxnSpPr>
            <p:spPr>
              <a:xfrm>
                <a:off x="1675631" y="1197335"/>
                <a:ext cx="278369" cy="21623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7" name="Düz Ok Bağlayıcısı 414"/>
              <p:cNvCxnSpPr>
                <a:stCxn id="38" idx="6"/>
                <a:endCxn id="43" idx="2"/>
              </p:cNvCxnSpPr>
              <p:nvPr/>
            </p:nvCxnSpPr>
            <p:spPr>
              <a:xfrm>
                <a:off x="1675631" y="1197335"/>
                <a:ext cx="278369" cy="67715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8" name="Düz Ok Bağlayıcısı 415"/>
              <p:cNvCxnSpPr>
                <a:stCxn id="39" idx="6"/>
                <a:endCxn id="42" idx="2"/>
              </p:cNvCxnSpPr>
              <p:nvPr/>
            </p:nvCxnSpPr>
            <p:spPr>
              <a:xfrm>
                <a:off x="1675631" y="1403877"/>
                <a:ext cx="278369" cy="969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9" name="Düz Ok Bağlayıcısı 416"/>
              <p:cNvCxnSpPr>
                <a:stCxn id="39" idx="6"/>
                <a:endCxn id="43" idx="2"/>
              </p:cNvCxnSpPr>
              <p:nvPr/>
            </p:nvCxnSpPr>
            <p:spPr>
              <a:xfrm>
                <a:off x="1675631" y="1403877"/>
                <a:ext cx="278369" cy="47061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60" name="Düz Ok Bağlayıcısı 417"/>
              <p:cNvCxnSpPr>
                <a:stCxn id="40" idx="6"/>
                <a:endCxn id="42" idx="2"/>
              </p:cNvCxnSpPr>
              <p:nvPr/>
            </p:nvCxnSpPr>
            <p:spPr>
              <a:xfrm flipV="1">
                <a:off x="1675631" y="1413568"/>
                <a:ext cx="278369" cy="45525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61" name="Düz Ok Bağlayıcısı 418"/>
              <p:cNvCxnSpPr>
                <a:stCxn id="40" idx="6"/>
                <a:endCxn id="43" idx="2"/>
              </p:cNvCxnSpPr>
              <p:nvPr/>
            </p:nvCxnSpPr>
            <p:spPr>
              <a:xfrm>
                <a:off x="1675631" y="1868821"/>
                <a:ext cx="278369" cy="566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62" name="Düz Ok Bağlayıcısı 419"/>
              <p:cNvCxnSpPr>
                <a:stCxn id="41" idx="6"/>
                <a:endCxn id="42" idx="2"/>
              </p:cNvCxnSpPr>
              <p:nvPr/>
            </p:nvCxnSpPr>
            <p:spPr>
              <a:xfrm flipV="1">
                <a:off x="1675631" y="1413568"/>
                <a:ext cx="278369" cy="66200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63" name="Düz Ok Bağlayıcısı 420"/>
              <p:cNvCxnSpPr>
                <a:stCxn id="41" idx="6"/>
                <a:endCxn id="43" idx="2"/>
              </p:cNvCxnSpPr>
              <p:nvPr/>
            </p:nvCxnSpPr>
            <p:spPr>
              <a:xfrm flipV="1">
                <a:off x="1675631" y="1874487"/>
                <a:ext cx="278369" cy="20108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64" name="Düz Ok Bağlayıcısı 421"/>
              <p:cNvCxnSpPr>
                <a:stCxn id="42" idx="6"/>
                <a:endCxn id="44" idx="2"/>
              </p:cNvCxnSpPr>
              <p:nvPr/>
            </p:nvCxnSpPr>
            <p:spPr>
              <a:xfrm>
                <a:off x="2110804" y="1413568"/>
                <a:ext cx="198756" cy="11095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65" name="Düz Ok Bağlayıcısı 422"/>
              <p:cNvCxnSpPr>
                <a:stCxn id="42" idx="6"/>
                <a:endCxn id="45" idx="2"/>
              </p:cNvCxnSpPr>
              <p:nvPr/>
            </p:nvCxnSpPr>
            <p:spPr>
              <a:xfrm>
                <a:off x="2110804" y="1413568"/>
                <a:ext cx="198756" cy="29389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66" name="Düz Ok Bağlayıcısı 423"/>
              <p:cNvCxnSpPr>
                <a:stCxn id="43" idx="6"/>
                <a:endCxn id="45" idx="2"/>
              </p:cNvCxnSpPr>
              <p:nvPr/>
            </p:nvCxnSpPr>
            <p:spPr>
              <a:xfrm flipV="1">
                <a:off x="2110804" y="1707459"/>
                <a:ext cx="198756" cy="16702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67" name="Düz Ok Bağlayıcısı 424"/>
              <p:cNvCxnSpPr>
                <a:stCxn id="43" idx="6"/>
                <a:endCxn id="44" idx="2"/>
              </p:cNvCxnSpPr>
              <p:nvPr/>
            </p:nvCxnSpPr>
            <p:spPr>
              <a:xfrm flipV="1">
                <a:off x="2110804" y="1524527"/>
                <a:ext cx="198756" cy="34996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68" name="Düz Ok Bağlayıcısı 425"/>
              <p:cNvCxnSpPr>
                <a:stCxn id="45" idx="6"/>
                <a:endCxn id="71" idx="1"/>
              </p:cNvCxnSpPr>
              <p:nvPr/>
            </p:nvCxnSpPr>
            <p:spPr>
              <a:xfrm flipV="1">
                <a:off x="2466364" y="1697178"/>
                <a:ext cx="111835" cy="1028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69" name="Düz Ok Bağlayıcısı 426"/>
              <p:cNvCxnSpPr>
                <a:stCxn id="44" idx="6"/>
                <a:endCxn id="70" idx="1"/>
              </p:cNvCxnSpPr>
              <p:nvPr/>
            </p:nvCxnSpPr>
            <p:spPr>
              <a:xfrm flipV="1">
                <a:off x="2466364" y="1504977"/>
                <a:ext cx="106360" cy="1955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sp>
            <p:nvSpPr>
              <p:cNvPr id="70" name="Metin kutusu 427"/>
              <p:cNvSpPr txBox="1"/>
              <p:nvPr/>
            </p:nvSpPr>
            <p:spPr>
              <a:xfrm>
                <a:off x="2572723" y="1386027"/>
                <a:ext cx="180000" cy="237900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O0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1" name="Metin kutusu 428"/>
              <p:cNvSpPr txBox="1"/>
              <p:nvPr/>
            </p:nvSpPr>
            <p:spPr>
              <a:xfrm>
                <a:off x="2578199" y="1578228"/>
                <a:ext cx="180000" cy="237900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O1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2" name="Metin kutusu 429"/>
              <p:cNvSpPr txBox="1"/>
              <p:nvPr/>
            </p:nvSpPr>
            <p:spPr>
              <a:xfrm>
                <a:off x="1540248" y="1320917"/>
                <a:ext cx="45719" cy="309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2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.</a:t>
                </a: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3" name="Metin kutusu 430"/>
              <p:cNvSpPr txBox="1"/>
              <p:nvPr/>
            </p:nvSpPr>
            <p:spPr>
              <a:xfrm>
                <a:off x="1540248" y="1391058"/>
                <a:ext cx="45719" cy="309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2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.</a:t>
                </a: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4" name="Metin kutusu 431"/>
              <p:cNvSpPr txBox="1"/>
              <p:nvPr/>
            </p:nvSpPr>
            <p:spPr>
              <a:xfrm>
                <a:off x="1540248" y="1458385"/>
                <a:ext cx="45719" cy="309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2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.</a:t>
                </a: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5" name="Metin kutusu 432"/>
              <p:cNvSpPr txBox="1"/>
              <p:nvPr/>
            </p:nvSpPr>
            <p:spPr>
              <a:xfrm>
                <a:off x="1541255" y="1524526"/>
                <a:ext cx="45719" cy="309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2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.</a:t>
                </a: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6" name="Metin kutusu 433"/>
              <p:cNvSpPr txBox="1"/>
              <p:nvPr/>
            </p:nvSpPr>
            <p:spPr>
              <a:xfrm>
                <a:off x="1965203" y="1385710"/>
                <a:ext cx="45719" cy="309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2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.</a:t>
                </a: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7" name="Metin kutusu 434"/>
              <p:cNvSpPr txBox="1"/>
              <p:nvPr/>
            </p:nvSpPr>
            <p:spPr>
              <a:xfrm>
                <a:off x="1966210" y="1451851"/>
                <a:ext cx="45719" cy="309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2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.</a:t>
                </a: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8" name="Metin kutusu 435"/>
              <p:cNvSpPr txBox="1"/>
              <p:nvPr/>
            </p:nvSpPr>
            <p:spPr>
              <a:xfrm>
                <a:off x="1668074" y="2015121"/>
                <a:ext cx="1134827" cy="285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120 </a:t>
                </a:r>
                <a:r>
                  <a:rPr kumimoji="0" lang="tr-TR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Neurons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5" name="Metin kutusu 392"/>
            <p:cNvSpPr txBox="1"/>
            <p:nvPr/>
          </p:nvSpPr>
          <p:spPr>
            <a:xfrm>
              <a:off x="4817642" y="1093951"/>
              <a:ext cx="63561" cy="356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Metin kutusu 393"/>
            <p:cNvSpPr txBox="1"/>
            <p:nvPr/>
          </p:nvSpPr>
          <p:spPr>
            <a:xfrm>
              <a:off x="3554880" y="780975"/>
              <a:ext cx="1180613" cy="28547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b="0" i="1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Approximation</a:t>
              </a:r>
              <a:endParaRPr kumimoji="0" lang="en-US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aphicFrame>
        <p:nvGraphicFramePr>
          <p:cNvPr id="82" name="Table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119728"/>
              </p:ext>
            </p:extLst>
          </p:nvPr>
        </p:nvGraphicFramePr>
        <p:xfrm>
          <a:off x="6533234" y="1095210"/>
          <a:ext cx="5459562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566">
                  <a:extLst>
                    <a:ext uri="{9D8B030D-6E8A-4147-A177-3AD203B41FA5}">
                      <a16:colId xmlns:a16="http://schemas.microsoft.com/office/drawing/2014/main" xmlns="" val="922730214"/>
                    </a:ext>
                  </a:extLst>
                </a:gridCol>
                <a:gridCol w="995746">
                  <a:extLst>
                    <a:ext uri="{9D8B030D-6E8A-4147-A177-3AD203B41FA5}">
                      <a16:colId xmlns:a16="http://schemas.microsoft.com/office/drawing/2014/main" xmlns="" val="2829703282"/>
                    </a:ext>
                  </a:extLst>
                </a:gridCol>
                <a:gridCol w="1181962">
                  <a:extLst>
                    <a:ext uri="{9D8B030D-6E8A-4147-A177-3AD203B41FA5}">
                      <a16:colId xmlns:a16="http://schemas.microsoft.com/office/drawing/2014/main" xmlns="" val="1053326692"/>
                    </a:ext>
                  </a:extLst>
                </a:gridCol>
                <a:gridCol w="1135644">
                  <a:extLst>
                    <a:ext uri="{9D8B030D-6E8A-4147-A177-3AD203B41FA5}">
                      <a16:colId xmlns:a16="http://schemas.microsoft.com/office/drawing/2014/main" xmlns="" val="2141144330"/>
                    </a:ext>
                  </a:extLst>
                </a:gridCol>
                <a:gridCol w="1135644">
                  <a:extLst>
                    <a:ext uri="{9D8B030D-6E8A-4147-A177-3AD203B41FA5}">
                      <a16:colId xmlns:a16="http://schemas.microsoft.com/office/drawing/2014/main" xmlns="" val="10252997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bg1"/>
                          </a:solidFill>
                        </a:rPr>
                        <a:t>#neurons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Exact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e</a:t>
                      </a:r>
                      <a:r>
                        <a:rPr lang="tr-TR" baseline="-25000" dirty="0"/>
                        <a:t>T</a:t>
                      </a:r>
                      <a:r>
                        <a:rPr lang="tr-TR" dirty="0"/>
                        <a:t> = 0.5%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e</a:t>
                      </a:r>
                      <a:r>
                        <a:rPr lang="tr-TR" baseline="-25000" dirty="0"/>
                        <a:t>T</a:t>
                      </a:r>
                      <a:r>
                        <a:rPr lang="tr-TR" dirty="0"/>
                        <a:t> = </a:t>
                      </a:r>
                    </a:p>
                    <a:p>
                      <a:r>
                        <a:rPr lang="tr-TR" dirty="0"/>
                        <a:t>5%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e</a:t>
                      </a:r>
                      <a:r>
                        <a:rPr lang="tr-TR" baseline="-25000" dirty="0"/>
                        <a:t>T</a:t>
                      </a:r>
                      <a:r>
                        <a:rPr lang="tr-TR" dirty="0"/>
                        <a:t> = 10%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xmlns="" val="199801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>
                          <a:solidFill>
                            <a:schemeClr val="bg1"/>
                          </a:solidFill>
                        </a:rPr>
                        <a:t>120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1826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1521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2774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>
                          <a:solidFill>
                            <a:schemeClr val="bg1"/>
                          </a:solidFill>
                        </a:rPr>
                        <a:t>96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1463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1431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28822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>
                          <a:solidFill>
                            <a:schemeClr val="bg1"/>
                          </a:solidFill>
                        </a:rPr>
                        <a:t>72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927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9176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>
                          <a:solidFill>
                            <a:schemeClr val="bg1"/>
                          </a:solidFill>
                        </a:rPr>
                        <a:t>60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745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617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3074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>
                          <a:solidFill>
                            <a:schemeClr val="bg1"/>
                          </a:solidFill>
                        </a:rPr>
                        <a:t>36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614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914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5851756"/>
                  </a:ext>
                </a:extLst>
              </a:tr>
            </a:tbl>
          </a:graphicData>
        </a:graphic>
      </p:graphicFrame>
      <p:sp>
        <p:nvSpPr>
          <p:cNvPr id="83" name="Text Placeholder 2"/>
          <p:cNvSpPr txBox="1">
            <a:spLocks/>
          </p:cNvSpPr>
          <p:nvPr/>
        </p:nvSpPr>
        <p:spPr>
          <a:xfrm>
            <a:off x="143486" y="4783123"/>
            <a:ext cx="11849310" cy="1345885"/>
          </a:xfrm>
          <a:prstGeom prst="rect">
            <a:avLst/>
          </a:prstGeom>
        </p:spPr>
        <p:txBody>
          <a:bodyPr>
            <a:noAutofit/>
          </a:bodyPr>
          <a:lstStyle>
            <a:lvl1pPr marL="304792" indent="-304792" algn="l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3733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7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667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257669" indent="-380990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tr-TR" sz="2400" b="0" dirty="0"/>
              <a:t>Xilinx </a:t>
            </a:r>
            <a:r>
              <a:rPr lang="en-US" sz="2400" b="0" dirty="0"/>
              <a:t>Spartan6 FPGA with ISE 14.7 design tools</a:t>
            </a:r>
            <a:endParaRPr lang="tr-TR" sz="2400" b="0" dirty="0"/>
          </a:p>
          <a:p>
            <a:pPr>
              <a:spcBef>
                <a:spcPts val="0"/>
              </a:spcBef>
            </a:pPr>
            <a:r>
              <a:rPr lang="en-US" sz="2400" b="0" dirty="0"/>
              <a:t>Networks</a:t>
            </a:r>
            <a:r>
              <a:rPr lang="tr-TR" sz="2400" b="0" dirty="0"/>
              <a:t> have</a:t>
            </a:r>
            <a:r>
              <a:rPr lang="en-US" sz="2400" b="0" dirty="0"/>
              <a:t> 12 </a:t>
            </a:r>
            <a:r>
              <a:rPr lang="tr-TR" sz="2400" b="0" dirty="0"/>
              <a:t>~</a:t>
            </a:r>
            <a:r>
              <a:rPr lang="en-US" sz="2400" b="0" dirty="0"/>
              <a:t>120</a:t>
            </a:r>
            <a:r>
              <a:rPr lang="tr-TR" sz="2400" b="0" dirty="0"/>
              <a:t> neurons. 1 exact and 3 approximate implementations are available.</a:t>
            </a:r>
          </a:p>
          <a:p>
            <a:pPr>
              <a:spcBef>
                <a:spcPts val="0"/>
              </a:spcBef>
            </a:pPr>
            <a:r>
              <a:rPr lang="tr-TR" sz="2400" b="0" dirty="0"/>
              <a:t>Each network is trained for 10 different classification problems. Results are given as average </a:t>
            </a:r>
            <a:r>
              <a:rPr lang="tr-TR" sz="2400" b="0"/>
              <a:t>over 10 problems.</a:t>
            </a:r>
            <a:endParaRPr lang="tr-TR" sz="2400" b="0" dirty="0"/>
          </a:p>
          <a:p>
            <a:pPr>
              <a:spcBef>
                <a:spcPts val="0"/>
              </a:spcBef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396045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Conclusion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16523" y="838200"/>
            <a:ext cx="11692260" cy="4331677"/>
          </a:xfrm>
        </p:spPr>
        <p:txBody>
          <a:bodyPr>
            <a:noAutofit/>
          </a:bodyPr>
          <a:lstStyle/>
          <a:p>
            <a:r>
              <a:rPr lang="tr-TR" sz="2700" b="0" dirty="0"/>
              <a:t>A</a:t>
            </a:r>
            <a:r>
              <a:rPr lang="en-US" sz="2700" b="0" dirty="0" err="1"/>
              <a:t>pproximate</a:t>
            </a:r>
            <a:r>
              <a:rPr lang="en-US" sz="2700" b="0" dirty="0"/>
              <a:t> FC</a:t>
            </a:r>
            <a:r>
              <a:rPr lang="tr-TR" sz="2700" b="0" dirty="0"/>
              <a:t>N</a:t>
            </a:r>
            <a:r>
              <a:rPr lang="en-US" sz="2700" b="0" dirty="0"/>
              <a:t>N generation framework</a:t>
            </a:r>
            <a:r>
              <a:rPr lang="tr-TR" sz="2700" b="0" dirty="0"/>
              <a:t> is proposed with:</a:t>
            </a:r>
          </a:p>
          <a:p>
            <a:pPr lvl="1"/>
            <a:r>
              <a:rPr lang="tr-TR" sz="2400" b="0" dirty="0"/>
              <a:t>An </a:t>
            </a:r>
            <a:r>
              <a:rPr lang="en-US" sz="2400" b="0" dirty="0"/>
              <a:t>FCN structure and</a:t>
            </a:r>
            <a:endParaRPr lang="tr-TR" sz="2400" b="0" dirty="0"/>
          </a:p>
          <a:p>
            <a:pPr lvl="1"/>
            <a:r>
              <a:rPr lang="tr-TR" sz="2400" b="0" dirty="0"/>
              <a:t>An a</a:t>
            </a:r>
            <a:r>
              <a:rPr lang="en-US" sz="2400" b="0" dirty="0"/>
              <a:t>rea reduction</a:t>
            </a:r>
            <a:r>
              <a:rPr lang="tr-TR" sz="2400" b="0" dirty="0"/>
              <a:t> </a:t>
            </a:r>
            <a:r>
              <a:rPr lang="en-US" sz="2400" b="0" dirty="0"/>
              <a:t>algorithm utilizing the proposed structure</a:t>
            </a:r>
          </a:p>
          <a:p>
            <a:r>
              <a:rPr lang="tr-TR" sz="2700" b="0" dirty="0"/>
              <a:t>T</a:t>
            </a:r>
            <a:r>
              <a:rPr lang="en-US" sz="2700" b="0" dirty="0"/>
              <a:t>he approximation</a:t>
            </a:r>
            <a:r>
              <a:rPr lang="tr-TR" sz="2700" b="0" dirty="0"/>
              <a:t> </a:t>
            </a:r>
            <a:r>
              <a:rPr lang="en-US" sz="2700" b="0" dirty="0"/>
              <a:t>error of the </a:t>
            </a:r>
            <a:r>
              <a:rPr lang="tr-TR" sz="2700" b="0" dirty="0"/>
              <a:t>constant </a:t>
            </a:r>
            <a:r>
              <a:rPr lang="en-US" sz="2700" b="0" dirty="0"/>
              <a:t>multiplier </a:t>
            </a:r>
            <a:r>
              <a:rPr lang="tr-TR" sz="2700" b="0" dirty="0"/>
              <a:t>blocks  can be altered. </a:t>
            </a:r>
          </a:p>
          <a:p>
            <a:r>
              <a:rPr lang="tr-TR" sz="2700" b="0" dirty="0"/>
              <a:t>T</a:t>
            </a:r>
            <a:r>
              <a:rPr lang="en-US" sz="2700" b="0" dirty="0"/>
              <a:t>he area consumption of the network</a:t>
            </a:r>
            <a:r>
              <a:rPr lang="tr-TR" sz="2700" b="0" dirty="0"/>
              <a:t> is reduced</a:t>
            </a:r>
            <a:r>
              <a:rPr lang="en-US" sz="2700" b="0" dirty="0"/>
              <a:t>, yet the network</a:t>
            </a:r>
            <a:r>
              <a:rPr lang="tr-TR" sz="2700" b="0" dirty="0"/>
              <a:t> </a:t>
            </a:r>
            <a:r>
              <a:rPr lang="en-US" sz="2700" b="0" dirty="0"/>
              <a:t>can provide targeted classification performance. </a:t>
            </a:r>
            <a:endParaRPr lang="tr-TR" sz="2700" b="0" dirty="0"/>
          </a:p>
          <a:p>
            <a:r>
              <a:rPr lang="en-US" sz="2700" b="0" dirty="0"/>
              <a:t>The area</a:t>
            </a:r>
            <a:r>
              <a:rPr lang="tr-TR" sz="2700" b="0" dirty="0"/>
              <a:t> </a:t>
            </a:r>
            <a:r>
              <a:rPr lang="en-US" sz="2700" b="0" dirty="0"/>
              <a:t>optimization can be completely detached from FCN training.</a:t>
            </a:r>
          </a:p>
          <a:p>
            <a:r>
              <a:rPr lang="tr-TR" sz="2700" b="0" dirty="0"/>
              <a:t>W</a:t>
            </a:r>
            <a:r>
              <a:rPr lang="en-US" sz="2700" b="0" dirty="0" err="1"/>
              <a:t>ithout</a:t>
            </a:r>
            <a:r>
              <a:rPr lang="en-US" sz="2700" b="0" dirty="0"/>
              <a:t> prior information on network constants, the</a:t>
            </a:r>
            <a:r>
              <a:rPr lang="tr-TR" sz="2700" b="0" dirty="0"/>
              <a:t> </a:t>
            </a:r>
            <a:r>
              <a:rPr lang="en-US" sz="2700" b="0" dirty="0"/>
              <a:t>framework can still achieve up to 73% area saving with less</a:t>
            </a:r>
            <a:r>
              <a:rPr lang="tr-TR" sz="2700" b="0" dirty="0"/>
              <a:t> </a:t>
            </a:r>
            <a:r>
              <a:rPr lang="en-US" sz="2700" b="0" dirty="0"/>
              <a:t>than 5% loss in classification accuracy</a:t>
            </a:r>
            <a:r>
              <a:rPr lang="tr-TR" sz="2700" b="0" dirty="0"/>
              <a:t>, in our </a:t>
            </a:r>
            <a:r>
              <a:rPr lang="tr-TR" sz="2700" b="0" dirty="0" err="1"/>
              <a:t>examples</a:t>
            </a:r>
            <a:r>
              <a:rPr lang="tr-TR" sz="2700" b="0" dirty="0" smtClean="0"/>
              <a:t>.</a:t>
            </a:r>
            <a:endParaRPr lang="en-US" sz="27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061"/>
            <a:r>
              <a:rPr lang="en-US" noProof="1">
                <a:solidFill>
                  <a:prstClr val="black"/>
                </a:solidFill>
              </a:rPr>
              <a:t>Approximate FCNN Generation        tuba.ayhan@itu.edu.tr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061"/>
            <a:fld id="{22DECF6A-13F7-418C-BBFC-95033FFCD5F1}" type="slidenum">
              <a:rPr lang="en-US" noProof="1" smtClean="0">
                <a:solidFill>
                  <a:prstClr val="black"/>
                </a:solidFill>
              </a:rPr>
              <a:pPr defTabSz="912061"/>
              <a:t>15</a:t>
            </a:fld>
            <a:endParaRPr lang="en-US" noProof="1">
              <a:solidFill>
                <a:prstClr val="black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461846" y="5268806"/>
            <a:ext cx="7825154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200" dirty="0" smtClean="0"/>
              <a:t>This project is funded by TUBITAK (The Scientific and</a:t>
            </a:r>
            <a:r>
              <a:rPr lang="tr-TR" sz="2200" dirty="0" smtClean="0"/>
              <a:t> </a:t>
            </a:r>
            <a:r>
              <a:rPr lang="en-US" sz="2200" dirty="0" smtClean="0"/>
              <a:t>Technological Research Council of Turkey)</a:t>
            </a:r>
            <a:r>
              <a:rPr lang="tr-TR" sz="2200" dirty="0" smtClean="0"/>
              <a:t> 1001 Project</a:t>
            </a:r>
            <a:r>
              <a:rPr lang="en-US" sz="2200" dirty="0" smtClean="0"/>
              <a:t> </a:t>
            </a:r>
            <a:r>
              <a:rPr lang="tr-TR" sz="2200" dirty="0" smtClean="0"/>
              <a:t># 117E078.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612181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tr-TR" dirty="0"/>
              <a:t>Thank you.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tuba.ayhan@itu.edu.tr</a:t>
            </a:r>
          </a:p>
          <a:p>
            <a:pPr marL="0" indent="0">
              <a:buNone/>
            </a:pPr>
            <a:r>
              <a:rPr lang="tr-TR" dirty="0"/>
              <a:t>Istanbul Technical University</a:t>
            </a:r>
          </a:p>
          <a:p>
            <a:pPr marL="0" indent="0">
              <a:buNone/>
            </a:pPr>
            <a:r>
              <a:rPr lang="en-US" dirty="0"/>
              <a:t>Emerging Circuits and Computation (ECC) Group</a:t>
            </a:r>
            <a:r>
              <a:rPr lang="tr-TR" dirty="0"/>
              <a:t> </a:t>
            </a:r>
            <a:endParaRPr lang="en-US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061"/>
            <a:r>
              <a:rPr lang="en-US" noProof="1">
                <a:solidFill>
                  <a:prstClr val="black"/>
                </a:solidFill>
              </a:rPr>
              <a:t>Approximate FCNN Generation        tuba.ayhan@itu.edu.tr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061"/>
            <a:fld id="{22DECF6A-13F7-418C-BBFC-95033FFCD5F1}" type="slidenum">
              <a:rPr lang="en-US" noProof="1" smtClean="0">
                <a:solidFill>
                  <a:prstClr val="black"/>
                </a:solidFill>
              </a:rPr>
              <a:pPr defTabSz="912061"/>
              <a:t>16</a:t>
            </a:fld>
            <a:endParaRPr lang="en-US" noProof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380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Approximate computing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061"/>
            <a:r>
              <a:rPr lang="en-US" noProof="1">
                <a:solidFill>
                  <a:prstClr val="black"/>
                </a:solidFill>
              </a:rPr>
              <a:t>Approximate FCNN Generation        tuba.ayhan@itu.edu.tr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061"/>
            <a:fld id="{22DECF6A-13F7-418C-BBFC-95033FFCD5F1}" type="slidenum">
              <a:rPr lang="en-US" noProof="1" smtClean="0">
                <a:solidFill>
                  <a:prstClr val="black"/>
                </a:solidFill>
              </a:rPr>
              <a:pPr defTabSz="912061"/>
              <a:t>2</a:t>
            </a:fld>
            <a:endParaRPr lang="en-US" noProof="1">
              <a:solidFill>
                <a:prstClr val="black"/>
              </a:solidFill>
            </a:endParaRPr>
          </a:p>
        </p:txBody>
      </p:sp>
      <p:sp>
        <p:nvSpPr>
          <p:cNvPr id="6" name="Content Placeholder 530"/>
          <p:cNvSpPr txBox="1">
            <a:spLocks/>
          </p:cNvSpPr>
          <p:nvPr/>
        </p:nvSpPr>
        <p:spPr>
          <a:xfrm>
            <a:off x="838200" y="4468761"/>
            <a:ext cx="5181600" cy="1708202"/>
          </a:xfrm>
        </p:spPr>
        <p:txBody>
          <a:bodyPr>
            <a:normAutofit fontScale="77500" lnSpcReduction="20000"/>
          </a:bodyPr>
          <a:lstStyle>
            <a:lvl1pPr marL="304792" indent="-304792" algn="l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7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b="1" u="sng" dirty="0"/>
              <a:t>Exact implementation</a:t>
            </a:r>
          </a:p>
          <a:p>
            <a:r>
              <a:rPr lang="tr-TR" b="1" dirty="0"/>
              <a:t>High performance</a:t>
            </a:r>
          </a:p>
          <a:p>
            <a:r>
              <a:rPr lang="tr-TR" b="1" dirty="0"/>
              <a:t>High area and power consumption</a:t>
            </a:r>
          </a:p>
        </p:txBody>
      </p:sp>
      <p:grpSp>
        <p:nvGrpSpPr>
          <p:cNvPr id="7" name="Grup 296"/>
          <p:cNvGrpSpPr/>
          <p:nvPr/>
        </p:nvGrpSpPr>
        <p:grpSpPr>
          <a:xfrm>
            <a:off x="1326348" y="1438025"/>
            <a:ext cx="4075316" cy="2938104"/>
            <a:chOff x="3852863" y="508752"/>
            <a:chExt cx="1790700" cy="1483200"/>
          </a:xfrm>
        </p:grpSpPr>
        <p:sp>
          <p:nvSpPr>
            <p:cNvPr id="8" name="Dikdörtgen 292"/>
            <p:cNvSpPr/>
            <p:nvPr/>
          </p:nvSpPr>
          <p:spPr>
            <a:xfrm>
              <a:off x="3852863" y="508752"/>
              <a:ext cx="1790700" cy="148320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9" name="Grup 279"/>
            <p:cNvGrpSpPr/>
            <p:nvPr/>
          </p:nvGrpSpPr>
          <p:grpSpPr>
            <a:xfrm>
              <a:off x="3901165" y="568758"/>
              <a:ext cx="1676578" cy="1263661"/>
              <a:chOff x="4919596" y="689929"/>
              <a:chExt cx="1676578" cy="1263661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5362278" y="689929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5362278" y="96791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362278" y="1245370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5362278" y="1523357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5362278" y="179678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5797451" y="977607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797451" y="1255594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5797451" y="1529023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6153011" y="108856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6153011" y="1361995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" name="Metin kutusu 168"/>
              <p:cNvSpPr txBox="1"/>
              <p:nvPr/>
            </p:nvSpPr>
            <p:spPr>
              <a:xfrm>
                <a:off x="4933629" y="986220"/>
                <a:ext cx="162723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X0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" name="Metin kutusu 169"/>
              <p:cNvSpPr txBox="1"/>
              <p:nvPr/>
            </p:nvSpPr>
            <p:spPr>
              <a:xfrm>
                <a:off x="4919596" y="1323085"/>
                <a:ext cx="176756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X1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22" name="Düz Ok Bağlayıcısı 171"/>
              <p:cNvCxnSpPr>
                <a:stCxn id="20" idx="3"/>
                <a:endCxn id="10" idx="2"/>
              </p:cNvCxnSpPr>
              <p:nvPr/>
            </p:nvCxnSpPr>
            <p:spPr>
              <a:xfrm flipV="1">
                <a:off x="5096352" y="768331"/>
                <a:ext cx="265926" cy="31111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3" name="Düz Ok Bağlayıcısı 172"/>
              <p:cNvCxnSpPr>
                <a:stCxn id="20" idx="3"/>
                <a:endCxn id="11" idx="2"/>
              </p:cNvCxnSpPr>
              <p:nvPr/>
            </p:nvCxnSpPr>
            <p:spPr>
              <a:xfrm flipV="1">
                <a:off x="5096352" y="1046319"/>
                <a:ext cx="265926" cy="3312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4" name="Düz Ok Bağlayıcısı 175"/>
              <p:cNvCxnSpPr>
                <a:stCxn id="20" idx="3"/>
                <a:endCxn id="12" idx="2"/>
              </p:cNvCxnSpPr>
              <p:nvPr/>
            </p:nvCxnSpPr>
            <p:spPr>
              <a:xfrm>
                <a:off x="5096352" y="1079442"/>
                <a:ext cx="265926" cy="24433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5" name="Düz Ok Bağlayıcısı 176"/>
              <p:cNvCxnSpPr>
                <a:stCxn id="20" idx="3"/>
                <a:endCxn id="13" idx="2"/>
              </p:cNvCxnSpPr>
              <p:nvPr/>
            </p:nvCxnSpPr>
            <p:spPr>
              <a:xfrm>
                <a:off x="5096352" y="1079442"/>
                <a:ext cx="265926" cy="52231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6" name="Düz Ok Bağlayıcısı 181"/>
              <p:cNvCxnSpPr>
                <a:stCxn id="21" idx="3"/>
                <a:endCxn id="10" idx="2"/>
              </p:cNvCxnSpPr>
              <p:nvPr/>
            </p:nvCxnSpPr>
            <p:spPr>
              <a:xfrm flipV="1">
                <a:off x="5096352" y="768331"/>
                <a:ext cx="265926" cy="64797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7" name="Düz Ok Bağlayıcısı 182"/>
              <p:cNvCxnSpPr>
                <a:stCxn id="21" idx="3"/>
                <a:endCxn id="11" idx="2"/>
              </p:cNvCxnSpPr>
              <p:nvPr/>
            </p:nvCxnSpPr>
            <p:spPr>
              <a:xfrm flipV="1">
                <a:off x="5096352" y="1046319"/>
                <a:ext cx="265926" cy="36998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8" name="Düz Ok Bağlayıcısı 187"/>
              <p:cNvCxnSpPr>
                <a:stCxn id="21" idx="3"/>
                <a:endCxn id="13" idx="2"/>
              </p:cNvCxnSpPr>
              <p:nvPr/>
            </p:nvCxnSpPr>
            <p:spPr>
              <a:xfrm>
                <a:off x="5096352" y="1416307"/>
                <a:ext cx="265926" cy="18545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9" name="Düz Ok Bağlayıcısı 188"/>
              <p:cNvCxnSpPr>
                <a:stCxn id="21" idx="3"/>
                <a:endCxn id="14" idx="2"/>
              </p:cNvCxnSpPr>
              <p:nvPr/>
            </p:nvCxnSpPr>
            <p:spPr>
              <a:xfrm>
                <a:off x="5096352" y="1416307"/>
                <a:ext cx="265926" cy="45888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0" name="Düz Ok Bağlayıcısı 193"/>
              <p:cNvCxnSpPr>
                <a:stCxn id="20" idx="3"/>
                <a:endCxn id="14" idx="2"/>
              </p:cNvCxnSpPr>
              <p:nvPr/>
            </p:nvCxnSpPr>
            <p:spPr>
              <a:xfrm>
                <a:off x="5096352" y="1079442"/>
                <a:ext cx="265926" cy="79574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1" name="Düz Ok Bağlayıcısı 194"/>
              <p:cNvCxnSpPr>
                <a:stCxn id="21" idx="3"/>
                <a:endCxn id="12" idx="2"/>
              </p:cNvCxnSpPr>
              <p:nvPr/>
            </p:nvCxnSpPr>
            <p:spPr>
              <a:xfrm flipV="1">
                <a:off x="5096352" y="1323772"/>
                <a:ext cx="265926" cy="9253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2" name="Düz Ok Bağlayıcısı 205"/>
              <p:cNvCxnSpPr>
                <a:stCxn id="10" idx="6"/>
                <a:endCxn id="15" idx="2"/>
              </p:cNvCxnSpPr>
              <p:nvPr/>
            </p:nvCxnSpPr>
            <p:spPr>
              <a:xfrm>
                <a:off x="5519082" y="768331"/>
                <a:ext cx="278369" cy="28767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3" name="Düz Ok Bağlayıcısı 206"/>
              <p:cNvCxnSpPr>
                <a:stCxn id="10" idx="6"/>
                <a:endCxn id="16" idx="2"/>
              </p:cNvCxnSpPr>
              <p:nvPr/>
            </p:nvCxnSpPr>
            <p:spPr>
              <a:xfrm>
                <a:off x="5519082" y="768331"/>
                <a:ext cx="278369" cy="56566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4" name="Düz Ok Bağlayıcısı 207"/>
              <p:cNvCxnSpPr>
                <a:stCxn id="10" idx="6"/>
                <a:endCxn id="17" idx="2"/>
              </p:cNvCxnSpPr>
              <p:nvPr/>
            </p:nvCxnSpPr>
            <p:spPr>
              <a:xfrm>
                <a:off x="5519082" y="768331"/>
                <a:ext cx="278369" cy="839094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5" name="Düz Ok Bağlayıcısı 214"/>
              <p:cNvCxnSpPr>
                <a:stCxn id="11" idx="6"/>
                <a:endCxn id="15" idx="2"/>
              </p:cNvCxnSpPr>
              <p:nvPr/>
            </p:nvCxnSpPr>
            <p:spPr>
              <a:xfrm>
                <a:off x="5519082" y="1046318"/>
                <a:ext cx="278369" cy="969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6" name="Düz Ok Bağlayıcısı 215"/>
              <p:cNvCxnSpPr>
                <a:stCxn id="11" idx="6"/>
                <a:endCxn id="16" idx="2"/>
              </p:cNvCxnSpPr>
              <p:nvPr/>
            </p:nvCxnSpPr>
            <p:spPr>
              <a:xfrm>
                <a:off x="5519082" y="1046318"/>
                <a:ext cx="278369" cy="28767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7" name="Düz Ok Bağlayıcısı 216"/>
              <p:cNvCxnSpPr>
                <a:stCxn id="11" idx="6"/>
                <a:endCxn id="17" idx="2"/>
              </p:cNvCxnSpPr>
              <p:nvPr/>
            </p:nvCxnSpPr>
            <p:spPr>
              <a:xfrm>
                <a:off x="5519082" y="1046318"/>
                <a:ext cx="278369" cy="56110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8" name="Düz Ok Bağlayıcısı 223"/>
              <p:cNvCxnSpPr>
                <a:stCxn id="12" idx="6"/>
                <a:endCxn id="16" idx="2"/>
              </p:cNvCxnSpPr>
              <p:nvPr/>
            </p:nvCxnSpPr>
            <p:spPr>
              <a:xfrm>
                <a:off x="5519082" y="1323772"/>
                <a:ext cx="278369" cy="10224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9" name="Düz Ok Bağlayıcısı 224"/>
              <p:cNvCxnSpPr>
                <a:stCxn id="12" idx="6"/>
                <a:endCxn id="17" idx="2"/>
              </p:cNvCxnSpPr>
              <p:nvPr/>
            </p:nvCxnSpPr>
            <p:spPr>
              <a:xfrm>
                <a:off x="5519082" y="1323772"/>
                <a:ext cx="278369" cy="28365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0" name="Düz Ok Bağlayıcısı 225"/>
              <p:cNvCxnSpPr>
                <a:stCxn id="12" idx="6"/>
                <a:endCxn id="15" idx="2"/>
              </p:cNvCxnSpPr>
              <p:nvPr/>
            </p:nvCxnSpPr>
            <p:spPr>
              <a:xfrm flipV="1">
                <a:off x="5519082" y="1056009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1" name="Düz Ok Bağlayıcısı 232"/>
              <p:cNvCxnSpPr>
                <a:stCxn id="13" idx="6"/>
                <a:endCxn id="16" idx="2"/>
              </p:cNvCxnSpPr>
              <p:nvPr/>
            </p:nvCxnSpPr>
            <p:spPr>
              <a:xfrm flipV="1">
                <a:off x="5519082" y="1333996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2" name="Düz Ok Bağlayıcısı 233"/>
              <p:cNvCxnSpPr>
                <a:stCxn id="13" idx="6"/>
                <a:endCxn id="15" idx="2"/>
              </p:cNvCxnSpPr>
              <p:nvPr/>
            </p:nvCxnSpPr>
            <p:spPr>
              <a:xfrm flipV="1">
                <a:off x="5519082" y="1056009"/>
                <a:ext cx="278369" cy="54575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3" name="Düz Ok Bağlayıcısı 234"/>
              <p:cNvCxnSpPr>
                <a:stCxn id="13" idx="6"/>
                <a:endCxn id="17" idx="2"/>
              </p:cNvCxnSpPr>
              <p:nvPr/>
            </p:nvCxnSpPr>
            <p:spPr>
              <a:xfrm>
                <a:off x="5519082" y="1601759"/>
                <a:ext cx="278369" cy="566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4" name="Düz Ok Bağlayıcısı 241"/>
              <p:cNvCxnSpPr>
                <a:stCxn id="14" idx="6"/>
                <a:endCxn id="15" idx="2"/>
              </p:cNvCxnSpPr>
              <p:nvPr/>
            </p:nvCxnSpPr>
            <p:spPr>
              <a:xfrm flipV="1">
                <a:off x="5519082" y="1056009"/>
                <a:ext cx="278369" cy="81917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5" name="Düz Ok Bağlayıcısı 242"/>
              <p:cNvCxnSpPr>
                <a:stCxn id="14" idx="6"/>
                <a:endCxn id="16" idx="2"/>
              </p:cNvCxnSpPr>
              <p:nvPr/>
            </p:nvCxnSpPr>
            <p:spPr>
              <a:xfrm flipV="1">
                <a:off x="5519082" y="1333996"/>
                <a:ext cx="278369" cy="54119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6" name="Düz Ok Bağlayıcısı 243"/>
              <p:cNvCxnSpPr>
                <a:stCxn id="14" idx="6"/>
                <a:endCxn id="17" idx="2"/>
              </p:cNvCxnSpPr>
              <p:nvPr/>
            </p:nvCxnSpPr>
            <p:spPr>
              <a:xfrm flipV="1">
                <a:off x="5519082" y="1607425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7" name="Düz Ok Bağlayıcısı 250"/>
              <p:cNvCxnSpPr>
                <a:stCxn id="15" idx="6"/>
                <a:endCxn id="18" idx="2"/>
              </p:cNvCxnSpPr>
              <p:nvPr/>
            </p:nvCxnSpPr>
            <p:spPr>
              <a:xfrm>
                <a:off x="5954255" y="1056009"/>
                <a:ext cx="198756" cy="11095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8" name="Düz Ok Bağlayıcısı 251"/>
              <p:cNvCxnSpPr>
                <a:stCxn id="15" idx="6"/>
                <a:endCxn id="19" idx="2"/>
              </p:cNvCxnSpPr>
              <p:nvPr/>
            </p:nvCxnSpPr>
            <p:spPr>
              <a:xfrm>
                <a:off x="5954255" y="1056009"/>
                <a:ext cx="198756" cy="38438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9" name="Düz Ok Bağlayıcısı 252"/>
              <p:cNvCxnSpPr>
                <a:stCxn id="17" idx="6"/>
                <a:endCxn id="19" idx="2"/>
              </p:cNvCxnSpPr>
              <p:nvPr/>
            </p:nvCxnSpPr>
            <p:spPr>
              <a:xfrm flipV="1">
                <a:off x="5954255" y="1440397"/>
                <a:ext cx="198756" cy="16702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0" name="Düz Ok Bağlayıcısı 260"/>
              <p:cNvCxnSpPr>
                <a:stCxn id="17" idx="6"/>
                <a:endCxn id="18" idx="2"/>
              </p:cNvCxnSpPr>
              <p:nvPr/>
            </p:nvCxnSpPr>
            <p:spPr>
              <a:xfrm flipV="1">
                <a:off x="5954255" y="1166968"/>
                <a:ext cx="198756" cy="44045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1" name="Düz Ok Bağlayıcısı 263"/>
              <p:cNvCxnSpPr>
                <a:stCxn id="16" idx="6"/>
                <a:endCxn id="19" idx="2"/>
              </p:cNvCxnSpPr>
              <p:nvPr/>
            </p:nvCxnSpPr>
            <p:spPr>
              <a:xfrm>
                <a:off x="5954255" y="1333996"/>
                <a:ext cx="198756" cy="10640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2" name="Düz Ok Bağlayıcısı 264"/>
              <p:cNvCxnSpPr>
                <a:stCxn id="16" idx="6"/>
                <a:endCxn id="18" idx="2"/>
              </p:cNvCxnSpPr>
              <p:nvPr/>
            </p:nvCxnSpPr>
            <p:spPr>
              <a:xfrm flipV="1">
                <a:off x="5954255" y="1166968"/>
                <a:ext cx="198756" cy="16702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3" name="Düz Ok Bağlayıcısı 269"/>
              <p:cNvCxnSpPr>
                <a:stCxn id="19" idx="6"/>
                <a:endCxn id="56" idx="1"/>
              </p:cNvCxnSpPr>
              <p:nvPr/>
            </p:nvCxnSpPr>
            <p:spPr>
              <a:xfrm flipV="1">
                <a:off x="6309815" y="1437505"/>
                <a:ext cx="106358" cy="289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4" name="Düz Ok Bağlayıcısı 270"/>
              <p:cNvCxnSpPr>
                <a:stCxn id="18" idx="6"/>
                <a:endCxn id="55" idx="1"/>
              </p:cNvCxnSpPr>
              <p:nvPr/>
            </p:nvCxnSpPr>
            <p:spPr>
              <a:xfrm flipV="1">
                <a:off x="6309815" y="1164283"/>
                <a:ext cx="106359" cy="268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sp>
            <p:nvSpPr>
              <p:cNvPr id="55" name="Metin kutusu 273"/>
              <p:cNvSpPr txBox="1"/>
              <p:nvPr/>
            </p:nvSpPr>
            <p:spPr>
              <a:xfrm>
                <a:off x="6416174" y="1071061"/>
                <a:ext cx="180000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O0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Metin kutusu 274"/>
              <p:cNvSpPr txBox="1"/>
              <p:nvPr/>
            </p:nvSpPr>
            <p:spPr>
              <a:xfrm>
                <a:off x="6416173" y="1344283"/>
                <a:ext cx="180000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O1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18178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Approximate computing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061"/>
            <a:r>
              <a:rPr lang="en-US" noProof="1">
                <a:solidFill>
                  <a:prstClr val="black"/>
                </a:solidFill>
              </a:rPr>
              <a:t>Approximate FCNN Generation        tuba.ayhan@itu.edu.tr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061"/>
            <a:fld id="{22DECF6A-13F7-418C-BBFC-95033FFCD5F1}" type="slidenum">
              <a:rPr lang="en-US" noProof="1" smtClean="0">
                <a:solidFill>
                  <a:prstClr val="black"/>
                </a:solidFill>
              </a:rPr>
              <a:pPr defTabSz="912061"/>
              <a:t>3</a:t>
            </a:fld>
            <a:endParaRPr lang="en-US" noProof="1">
              <a:solidFill>
                <a:prstClr val="black"/>
              </a:solidFill>
            </a:endParaRPr>
          </a:p>
        </p:txBody>
      </p:sp>
      <p:sp>
        <p:nvSpPr>
          <p:cNvPr id="6" name="Content Placeholder 530"/>
          <p:cNvSpPr txBox="1">
            <a:spLocks/>
          </p:cNvSpPr>
          <p:nvPr/>
        </p:nvSpPr>
        <p:spPr>
          <a:xfrm>
            <a:off x="838200" y="4468761"/>
            <a:ext cx="5181600" cy="1708202"/>
          </a:xfrm>
        </p:spPr>
        <p:txBody>
          <a:bodyPr>
            <a:normAutofit fontScale="77500" lnSpcReduction="20000"/>
          </a:bodyPr>
          <a:lstStyle>
            <a:lvl1pPr marL="304792" indent="-304792" algn="l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7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b="1" u="sng"/>
              <a:t>Exact implementation</a:t>
            </a:r>
          </a:p>
          <a:p>
            <a:r>
              <a:rPr lang="tr-TR" b="1"/>
              <a:t>High performance</a:t>
            </a:r>
          </a:p>
          <a:p>
            <a:r>
              <a:rPr lang="tr-TR" b="1"/>
              <a:t>High area and power consumption</a:t>
            </a:r>
            <a:endParaRPr lang="tr-TR" b="1" dirty="0"/>
          </a:p>
        </p:txBody>
      </p:sp>
      <p:sp>
        <p:nvSpPr>
          <p:cNvPr id="7" name="Content Placeholder 531"/>
          <p:cNvSpPr txBox="1">
            <a:spLocks/>
          </p:cNvSpPr>
          <p:nvPr/>
        </p:nvSpPr>
        <p:spPr>
          <a:xfrm>
            <a:off x="6172200" y="4468761"/>
            <a:ext cx="5181600" cy="1708202"/>
          </a:xfrm>
        </p:spPr>
        <p:txBody>
          <a:bodyPr>
            <a:normAutofit fontScale="77500" lnSpcReduction="20000"/>
          </a:bodyPr>
          <a:lstStyle>
            <a:lvl1pPr marL="304792" indent="-304792" algn="l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7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b="1" u="sng"/>
              <a:t>Approximate implementation</a:t>
            </a:r>
          </a:p>
          <a:p>
            <a:r>
              <a:rPr lang="tr-TR" b="1"/>
              <a:t>Lower performance</a:t>
            </a:r>
          </a:p>
          <a:p>
            <a:r>
              <a:rPr lang="tr-TR" b="1"/>
              <a:t>Low area and power consumption</a:t>
            </a:r>
            <a:endParaRPr lang="tr-TR" b="1" dirty="0"/>
          </a:p>
        </p:txBody>
      </p:sp>
      <p:grpSp>
        <p:nvGrpSpPr>
          <p:cNvPr id="8" name="Grup 296"/>
          <p:cNvGrpSpPr/>
          <p:nvPr/>
        </p:nvGrpSpPr>
        <p:grpSpPr>
          <a:xfrm>
            <a:off x="1312052" y="1382245"/>
            <a:ext cx="4075316" cy="2938104"/>
            <a:chOff x="3852863" y="508752"/>
            <a:chExt cx="1790700" cy="1483200"/>
          </a:xfrm>
        </p:grpSpPr>
        <p:sp>
          <p:nvSpPr>
            <p:cNvPr id="9" name="Dikdörtgen 292"/>
            <p:cNvSpPr/>
            <p:nvPr/>
          </p:nvSpPr>
          <p:spPr>
            <a:xfrm>
              <a:off x="3852863" y="508752"/>
              <a:ext cx="1790700" cy="148320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0" name="Grup 279"/>
            <p:cNvGrpSpPr/>
            <p:nvPr/>
          </p:nvGrpSpPr>
          <p:grpSpPr>
            <a:xfrm>
              <a:off x="3901165" y="568758"/>
              <a:ext cx="1676578" cy="1263661"/>
              <a:chOff x="4919596" y="689929"/>
              <a:chExt cx="1676578" cy="1263661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362278" y="689929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362278" y="96791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5362278" y="1245370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5362278" y="1523357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5362278" y="179678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797451" y="977607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5797451" y="1255594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797451" y="1529023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6153011" y="108856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6153011" y="1361995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" name="Metin kutusu 168"/>
              <p:cNvSpPr txBox="1"/>
              <p:nvPr/>
            </p:nvSpPr>
            <p:spPr>
              <a:xfrm>
                <a:off x="4933629" y="986220"/>
                <a:ext cx="162723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X0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" name="Metin kutusu 169"/>
              <p:cNvSpPr txBox="1"/>
              <p:nvPr/>
            </p:nvSpPr>
            <p:spPr>
              <a:xfrm>
                <a:off x="4919596" y="1323085"/>
                <a:ext cx="176756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X1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23" name="Düz Ok Bağlayıcısı 171"/>
              <p:cNvCxnSpPr>
                <a:stCxn id="21" idx="3"/>
                <a:endCxn id="11" idx="2"/>
              </p:cNvCxnSpPr>
              <p:nvPr/>
            </p:nvCxnSpPr>
            <p:spPr>
              <a:xfrm flipV="1">
                <a:off x="5096352" y="768331"/>
                <a:ext cx="265926" cy="31111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4" name="Düz Ok Bağlayıcısı 172"/>
              <p:cNvCxnSpPr>
                <a:stCxn id="21" idx="3"/>
                <a:endCxn id="12" idx="2"/>
              </p:cNvCxnSpPr>
              <p:nvPr/>
            </p:nvCxnSpPr>
            <p:spPr>
              <a:xfrm flipV="1">
                <a:off x="5096352" y="1046319"/>
                <a:ext cx="265926" cy="3312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5" name="Düz Ok Bağlayıcısı 175"/>
              <p:cNvCxnSpPr>
                <a:stCxn id="21" idx="3"/>
                <a:endCxn id="13" idx="2"/>
              </p:cNvCxnSpPr>
              <p:nvPr/>
            </p:nvCxnSpPr>
            <p:spPr>
              <a:xfrm>
                <a:off x="5096352" y="1079442"/>
                <a:ext cx="265926" cy="24433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6" name="Düz Ok Bağlayıcısı 176"/>
              <p:cNvCxnSpPr>
                <a:stCxn id="21" idx="3"/>
                <a:endCxn id="14" idx="2"/>
              </p:cNvCxnSpPr>
              <p:nvPr/>
            </p:nvCxnSpPr>
            <p:spPr>
              <a:xfrm>
                <a:off x="5096352" y="1079442"/>
                <a:ext cx="265926" cy="52231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7" name="Düz Ok Bağlayıcısı 181"/>
              <p:cNvCxnSpPr>
                <a:stCxn id="22" idx="3"/>
                <a:endCxn id="11" idx="2"/>
              </p:cNvCxnSpPr>
              <p:nvPr/>
            </p:nvCxnSpPr>
            <p:spPr>
              <a:xfrm flipV="1">
                <a:off x="5096352" y="768331"/>
                <a:ext cx="265926" cy="64797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8" name="Düz Ok Bağlayıcısı 182"/>
              <p:cNvCxnSpPr>
                <a:stCxn id="22" idx="3"/>
                <a:endCxn id="12" idx="2"/>
              </p:cNvCxnSpPr>
              <p:nvPr/>
            </p:nvCxnSpPr>
            <p:spPr>
              <a:xfrm flipV="1">
                <a:off x="5096352" y="1046319"/>
                <a:ext cx="265926" cy="36998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9" name="Düz Ok Bağlayıcısı 187"/>
              <p:cNvCxnSpPr>
                <a:stCxn id="22" idx="3"/>
                <a:endCxn id="14" idx="2"/>
              </p:cNvCxnSpPr>
              <p:nvPr/>
            </p:nvCxnSpPr>
            <p:spPr>
              <a:xfrm>
                <a:off x="5096352" y="1416307"/>
                <a:ext cx="265926" cy="18545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0" name="Düz Ok Bağlayıcısı 188"/>
              <p:cNvCxnSpPr>
                <a:stCxn id="22" idx="3"/>
                <a:endCxn id="15" idx="2"/>
              </p:cNvCxnSpPr>
              <p:nvPr/>
            </p:nvCxnSpPr>
            <p:spPr>
              <a:xfrm>
                <a:off x="5096352" y="1416307"/>
                <a:ext cx="265926" cy="45888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1" name="Düz Ok Bağlayıcısı 193"/>
              <p:cNvCxnSpPr>
                <a:stCxn id="21" idx="3"/>
                <a:endCxn id="15" idx="2"/>
              </p:cNvCxnSpPr>
              <p:nvPr/>
            </p:nvCxnSpPr>
            <p:spPr>
              <a:xfrm>
                <a:off x="5096352" y="1079442"/>
                <a:ext cx="265926" cy="79574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2" name="Düz Ok Bağlayıcısı 194"/>
              <p:cNvCxnSpPr>
                <a:stCxn id="22" idx="3"/>
                <a:endCxn id="13" idx="2"/>
              </p:cNvCxnSpPr>
              <p:nvPr/>
            </p:nvCxnSpPr>
            <p:spPr>
              <a:xfrm flipV="1">
                <a:off x="5096352" y="1323772"/>
                <a:ext cx="265926" cy="9253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3" name="Düz Ok Bağlayıcısı 205"/>
              <p:cNvCxnSpPr>
                <a:stCxn id="11" idx="6"/>
                <a:endCxn id="16" idx="2"/>
              </p:cNvCxnSpPr>
              <p:nvPr/>
            </p:nvCxnSpPr>
            <p:spPr>
              <a:xfrm>
                <a:off x="5519082" y="768331"/>
                <a:ext cx="278369" cy="28767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4" name="Düz Ok Bağlayıcısı 206"/>
              <p:cNvCxnSpPr>
                <a:stCxn id="11" idx="6"/>
                <a:endCxn id="17" idx="2"/>
              </p:cNvCxnSpPr>
              <p:nvPr/>
            </p:nvCxnSpPr>
            <p:spPr>
              <a:xfrm>
                <a:off x="5519082" y="768331"/>
                <a:ext cx="278369" cy="56566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5" name="Düz Ok Bağlayıcısı 207"/>
              <p:cNvCxnSpPr>
                <a:stCxn id="11" idx="6"/>
                <a:endCxn id="18" idx="2"/>
              </p:cNvCxnSpPr>
              <p:nvPr/>
            </p:nvCxnSpPr>
            <p:spPr>
              <a:xfrm>
                <a:off x="5519082" y="768331"/>
                <a:ext cx="278369" cy="839094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6" name="Düz Ok Bağlayıcısı 214"/>
              <p:cNvCxnSpPr>
                <a:stCxn id="12" idx="6"/>
                <a:endCxn id="16" idx="2"/>
              </p:cNvCxnSpPr>
              <p:nvPr/>
            </p:nvCxnSpPr>
            <p:spPr>
              <a:xfrm>
                <a:off x="5519082" y="1046318"/>
                <a:ext cx="278369" cy="969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7" name="Düz Ok Bağlayıcısı 215"/>
              <p:cNvCxnSpPr>
                <a:stCxn id="12" idx="6"/>
                <a:endCxn id="17" idx="2"/>
              </p:cNvCxnSpPr>
              <p:nvPr/>
            </p:nvCxnSpPr>
            <p:spPr>
              <a:xfrm>
                <a:off x="5519082" y="1046318"/>
                <a:ext cx="278369" cy="28767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8" name="Düz Ok Bağlayıcısı 216"/>
              <p:cNvCxnSpPr>
                <a:stCxn id="12" idx="6"/>
                <a:endCxn id="18" idx="2"/>
              </p:cNvCxnSpPr>
              <p:nvPr/>
            </p:nvCxnSpPr>
            <p:spPr>
              <a:xfrm>
                <a:off x="5519082" y="1046318"/>
                <a:ext cx="278369" cy="56110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9" name="Düz Ok Bağlayıcısı 223"/>
              <p:cNvCxnSpPr>
                <a:stCxn id="13" idx="6"/>
                <a:endCxn id="17" idx="2"/>
              </p:cNvCxnSpPr>
              <p:nvPr/>
            </p:nvCxnSpPr>
            <p:spPr>
              <a:xfrm>
                <a:off x="5519082" y="1323772"/>
                <a:ext cx="278369" cy="10224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0" name="Düz Ok Bağlayıcısı 224"/>
              <p:cNvCxnSpPr>
                <a:stCxn id="13" idx="6"/>
                <a:endCxn id="18" idx="2"/>
              </p:cNvCxnSpPr>
              <p:nvPr/>
            </p:nvCxnSpPr>
            <p:spPr>
              <a:xfrm>
                <a:off x="5519082" y="1323772"/>
                <a:ext cx="278369" cy="28365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1" name="Düz Ok Bağlayıcısı 225"/>
              <p:cNvCxnSpPr>
                <a:stCxn id="13" idx="6"/>
                <a:endCxn id="16" idx="2"/>
              </p:cNvCxnSpPr>
              <p:nvPr/>
            </p:nvCxnSpPr>
            <p:spPr>
              <a:xfrm flipV="1">
                <a:off x="5519082" y="1056009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2" name="Düz Ok Bağlayıcısı 232"/>
              <p:cNvCxnSpPr>
                <a:stCxn id="14" idx="6"/>
                <a:endCxn id="17" idx="2"/>
              </p:cNvCxnSpPr>
              <p:nvPr/>
            </p:nvCxnSpPr>
            <p:spPr>
              <a:xfrm flipV="1">
                <a:off x="5519082" y="1333996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3" name="Düz Ok Bağlayıcısı 233"/>
              <p:cNvCxnSpPr>
                <a:stCxn id="14" idx="6"/>
                <a:endCxn id="16" idx="2"/>
              </p:cNvCxnSpPr>
              <p:nvPr/>
            </p:nvCxnSpPr>
            <p:spPr>
              <a:xfrm flipV="1">
                <a:off x="5519082" y="1056009"/>
                <a:ext cx="278369" cy="54575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4" name="Düz Ok Bağlayıcısı 234"/>
              <p:cNvCxnSpPr>
                <a:stCxn id="14" idx="6"/>
                <a:endCxn id="18" idx="2"/>
              </p:cNvCxnSpPr>
              <p:nvPr/>
            </p:nvCxnSpPr>
            <p:spPr>
              <a:xfrm>
                <a:off x="5519082" y="1601759"/>
                <a:ext cx="278369" cy="566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5" name="Düz Ok Bağlayıcısı 241"/>
              <p:cNvCxnSpPr>
                <a:stCxn id="15" idx="6"/>
                <a:endCxn id="16" idx="2"/>
              </p:cNvCxnSpPr>
              <p:nvPr/>
            </p:nvCxnSpPr>
            <p:spPr>
              <a:xfrm flipV="1">
                <a:off x="5519082" y="1056009"/>
                <a:ext cx="278369" cy="81917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6" name="Düz Ok Bağlayıcısı 242"/>
              <p:cNvCxnSpPr>
                <a:stCxn id="15" idx="6"/>
                <a:endCxn id="17" idx="2"/>
              </p:cNvCxnSpPr>
              <p:nvPr/>
            </p:nvCxnSpPr>
            <p:spPr>
              <a:xfrm flipV="1">
                <a:off x="5519082" y="1333996"/>
                <a:ext cx="278369" cy="54119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7" name="Düz Ok Bağlayıcısı 243"/>
              <p:cNvCxnSpPr>
                <a:stCxn id="15" idx="6"/>
                <a:endCxn id="18" idx="2"/>
              </p:cNvCxnSpPr>
              <p:nvPr/>
            </p:nvCxnSpPr>
            <p:spPr>
              <a:xfrm flipV="1">
                <a:off x="5519082" y="1607425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8" name="Düz Ok Bağlayıcısı 250"/>
              <p:cNvCxnSpPr>
                <a:stCxn id="16" idx="6"/>
                <a:endCxn id="19" idx="2"/>
              </p:cNvCxnSpPr>
              <p:nvPr/>
            </p:nvCxnSpPr>
            <p:spPr>
              <a:xfrm>
                <a:off x="5954255" y="1056009"/>
                <a:ext cx="198756" cy="11095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9" name="Düz Ok Bağlayıcısı 251"/>
              <p:cNvCxnSpPr>
                <a:stCxn id="16" idx="6"/>
                <a:endCxn id="20" idx="2"/>
              </p:cNvCxnSpPr>
              <p:nvPr/>
            </p:nvCxnSpPr>
            <p:spPr>
              <a:xfrm>
                <a:off x="5954255" y="1056009"/>
                <a:ext cx="198756" cy="38438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0" name="Düz Ok Bağlayıcısı 252"/>
              <p:cNvCxnSpPr>
                <a:stCxn id="18" idx="6"/>
                <a:endCxn id="20" idx="2"/>
              </p:cNvCxnSpPr>
              <p:nvPr/>
            </p:nvCxnSpPr>
            <p:spPr>
              <a:xfrm flipV="1">
                <a:off x="5954255" y="1440397"/>
                <a:ext cx="198756" cy="16702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1" name="Düz Ok Bağlayıcısı 260"/>
              <p:cNvCxnSpPr>
                <a:stCxn id="18" idx="6"/>
                <a:endCxn id="19" idx="2"/>
              </p:cNvCxnSpPr>
              <p:nvPr/>
            </p:nvCxnSpPr>
            <p:spPr>
              <a:xfrm flipV="1">
                <a:off x="5954255" y="1166968"/>
                <a:ext cx="198756" cy="44045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2" name="Düz Ok Bağlayıcısı 263"/>
              <p:cNvCxnSpPr>
                <a:stCxn id="17" idx="6"/>
                <a:endCxn id="20" idx="2"/>
              </p:cNvCxnSpPr>
              <p:nvPr/>
            </p:nvCxnSpPr>
            <p:spPr>
              <a:xfrm>
                <a:off x="5954255" y="1333996"/>
                <a:ext cx="198756" cy="10640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3" name="Düz Ok Bağlayıcısı 264"/>
              <p:cNvCxnSpPr>
                <a:stCxn id="17" idx="6"/>
                <a:endCxn id="19" idx="2"/>
              </p:cNvCxnSpPr>
              <p:nvPr/>
            </p:nvCxnSpPr>
            <p:spPr>
              <a:xfrm flipV="1">
                <a:off x="5954255" y="1166968"/>
                <a:ext cx="198756" cy="16702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4" name="Düz Ok Bağlayıcısı 269"/>
              <p:cNvCxnSpPr>
                <a:stCxn id="20" idx="6"/>
                <a:endCxn id="57" idx="1"/>
              </p:cNvCxnSpPr>
              <p:nvPr/>
            </p:nvCxnSpPr>
            <p:spPr>
              <a:xfrm flipV="1">
                <a:off x="6309815" y="1437505"/>
                <a:ext cx="106358" cy="289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55" name="Düz Ok Bağlayıcısı 270"/>
              <p:cNvCxnSpPr>
                <a:stCxn id="19" idx="6"/>
                <a:endCxn id="56" idx="1"/>
              </p:cNvCxnSpPr>
              <p:nvPr/>
            </p:nvCxnSpPr>
            <p:spPr>
              <a:xfrm flipV="1">
                <a:off x="6309815" y="1164283"/>
                <a:ext cx="106359" cy="268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sp>
            <p:nvSpPr>
              <p:cNvPr id="56" name="Metin kutusu 273"/>
              <p:cNvSpPr txBox="1"/>
              <p:nvPr/>
            </p:nvSpPr>
            <p:spPr>
              <a:xfrm>
                <a:off x="6416174" y="1071061"/>
                <a:ext cx="180000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O0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7" name="Metin kutusu 274"/>
              <p:cNvSpPr txBox="1"/>
              <p:nvPr/>
            </p:nvSpPr>
            <p:spPr>
              <a:xfrm>
                <a:off x="6416173" y="1344283"/>
                <a:ext cx="180000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O1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  <p:grpSp>
        <p:nvGrpSpPr>
          <p:cNvPr id="58" name="Group 57"/>
          <p:cNvGrpSpPr/>
          <p:nvPr/>
        </p:nvGrpSpPr>
        <p:grpSpPr>
          <a:xfrm>
            <a:off x="6243809" y="1438025"/>
            <a:ext cx="4075316" cy="2938104"/>
            <a:chOff x="6243809" y="1438025"/>
            <a:chExt cx="4075316" cy="2938104"/>
          </a:xfrm>
        </p:grpSpPr>
        <p:sp>
          <p:nvSpPr>
            <p:cNvPr id="59" name="Dikdörtgen 292"/>
            <p:cNvSpPr/>
            <p:nvPr/>
          </p:nvSpPr>
          <p:spPr>
            <a:xfrm>
              <a:off x="6243809" y="1438025"/>
              <a:ext cx="4075316" cy="2938104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7361202" y="1556892"/>
              <a:ext cx="356858" cy="310617"/>
            </a:xfrm>
            <a:prstGeom prst="ellipse">
              <a:avLst/>
            </a:prstGeom>
            <a:solidFill>
              <a:schemeClr val="bg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5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7361202" y="2107563"/>
              <a:ext cx="356858" cy="310617"/>
            </a:xfrm>
            <a:prstGeom prst="ellipse">
              <a:avLst/>
            </a:prstGeom>
            <a:solidFill>
              <a:schemeClr val="bg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5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7361202" y="2657177"/>
              <a:ext cx="356858" cy="310617"/>
            </a:xfrm>
            <a:prstGeom prst="ellipse">
              <a:avLst/>
            </a:prstGeom>
            <a:solidFill>
              <a:schemeClr val="bg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5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7361202" y="3207848"/>
              <a:ext cx="356858" cy="310617"/>
            </a:xfrm>
            <a:prstGeom prst="ellipse">
              <a:avLst/>
            </a:prstGeom>
            <a:solidFill>
              <a:schemeClr val="bg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5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7361202" y="3749489"/>
              <a:ext cx="356858" cy="310617"/>
            </a:xfrm>
            <a:prstGeom prst="ellipse">
              <a:avLst/>
            </a:prstGeom>
            <a:solidFill>
              <a:schemeClr val="bg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5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8351579" y="2126760"/>
              <a:ext cx="356858" cy="310617"/>
            </a:xfrm>
            <a:prstGeom prst="ellipse">
              <a:avLst/>
            </a:prstGeom>
            <a:solidFill>
              <a:schemeClr val="bg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5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8351579" y="2677430"/>
              <a:ext cx="356858" cy="310617"/>
            </a:xfrm>
            <a:prstGeom prst="ellipse">
              <a:avLst/>
            </a:prstGeom>
            <a:solidFill>
              <a:schemeClr val="bg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5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8351579" y="3219072"/>
              <a:ext cx="356858" cy="310617"/>
            </a:xfrm>
            <a:prstGeom prst="ellipse">
              <a:avLst/>
            </a:prstGeom>
            <a:solidFill>
              <a:schemeClr val="bg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5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9160770" y="2346561"/>
              <a:ext cx="356858" cy="310617"/>
            </a:xfrm>
            <a:prstGeom prst="ellipse">
              <a:avLst/>
            </a:prstGeom>
            <a:solidFill>
              <a:schemeClr val="bg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5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9160770" y="2888202"/>
              <a:ext cx="356858" cy="310617"/>
            </a:xfrm>
            <a:prstGeom prst="ellipse">
              <a:avLst/>
            </a:prstGeom>
            <a:solidFill>
              <a:schemeClr val="bg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5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" name="Metin kutusu 168"/>
            <p:cNvSpPr txBox="1"/>
            <p:nvPr/>
          </p:nvSpPr>
          <p:spPr>
            <a:xfrm>
              <a:off x="6385673" y="2143821"/>
              <a:ext cx="370329" cy="369331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X0</a:t>
              </a: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Metin kutusu 169"/>
            <p:cNvSpPr txBox="1"/>
            <p:nvPr/>
          </p:nvSpPr>
          <p:spPr>
            <a:xfrm>
              <a:off x="6353736" y="2811125"/>
              <a:ext cx="402265" cy="369331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X1</a:t>
              </a: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cxnSp>
          <p:nvCxnSpPr>
            <p:cNvPr id="72" name="Düz Ok Bağlayıcısı 171"/>
            <p:cNvCxnSpPr>
              <a:stCxn id="70" idx="3"/>
              <a:endCxn id="60" idx="2"/>
            </p:cNvCxnSpPr>
            <p:nvPr/>
          </p:nvCxnSpPr>
          <p:spPr>
            <a:xfrm flipV="1">
              <a:off x="6756001" y="1712200"/>
              <a:ext cx="605201" cy="61628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73" name="Düz Ok Bağlayıcısı 172"/>
            <p:cNvCxnSpPr>
              <a:stCxn id="70" idx="3"/>
              <a:endCxn id="61" idx="2"/>
            </p:cNvCxnSpPr>
            <p:nvPr/>
          </p:nvCxnSpPr>
          <p:spPr>
            <a:xfrm flipV="1">
              <a:off x="6756001" y="2262873"/>
              <a:ext cx="605201" cy="65614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74" name="Düz Ok Bağlayıcısı 175"/>
            <p:cNvCxnSpPr>
              <a:stCxn id="70" idx="3"/>
              <a:endCxn id="62" idx="2"/>
            </p:cNvCxnSpPr>
            <p:nvPr/>
          </p:nvCxnSpPr>
          <p:spPr>
            <a:xfrm>
              <a:off x="6756001" y="2328487"/>
              <a:ext cx="605201" cy="483999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75" name="Düz Ok Bağlayıcısı 176"/>
            <p:cNvCxnSpPr>
              <a:stCxn id="70" idx="3"/>
              <a:endCxn id="63" idx="2"/>
            </p:cNvCxnSpPr>
            <p:nvPr/>
          </p:nvCxnSpPr>
          <p:spPr>
            <a:xfrm>
              <a:off x="6756001" y="2328487"/>
              <a:ext cx="605201" cy="1034669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76" name="Düz Ok Bağlayıcısı 181"/>
            <p:cNvCxnSpPr>
              <a:stCxn id="71" idx="3"/>
              <a:endCxn id="60" idx="2"/>
            </p:cNvCxnSpPr>
            <p:nvPr/>
          </p:nvCxnSpPr>
          <p:spPr>
            <a:xfrm flipV="1">
              <a:off x="6756001" y="1712200"/>
              <a:ext cx="605201" cy="128359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77" name="Düz Ok Bağlayıcısı 182"/>
            <p:cNvCxnSpPr>
              <a:stCxn id="71" idx="3"/>
              <a:endCxn id="61" idx="2"/>
            </p:cNvCxnSpPr>
            <p:nvPr/>
          </p:nvCxnSpPr>
          <p:spPr>
            <a:xfrm flipV="1">
              <a:off x="6756001" y="2262873"/>
              <a:ext cx="605201" cy="732919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78" name="Düz Ok Bağlayıcısı 187"/>
            <p:cNvCxnSpPr>
              <a:stCxn id="71" idx="3"/>
              <a:endCxn id="63" idx="2"/>
            </p:cNvCxnSpPr>
            <p:nvPr/>
          </p:nvCxnSpPr>
          <p:spPr>
            <a:xfrm>
              <a:off x="6756001" y="2995790"/>
              <a:ext cx="605201" cy="367366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79" name="Düz Ok Bağlayıcısı 188"/>
            <p:cNvCxnSpPr>
              <a:stCxn id="71" idx="3"/>
              <a:endCxn id="64" idx="2"/>
            </p:cNvCxnSpPr>
            <p:nvPr/>
          </p:nvCxnSpPr>
          <p:spPr>
            <a:xfrm>
              <a:off x="6756001" y="2995790"/>
              <a:ext cx="605201" cy="909008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80" name="Düz Ok Bağlayıcısı 193"/>
            <p:cNvCxnSpPr>
              <a:stCxn id="70" idx="3"/>
              <a:endCxn id="64" idx="2"/>
            </p:cNvCxnSpPr>
            <p:nvPr/>
          </p:nvCxnSpPr>
          <p:spPr>
            <a:xfrm>
              <a:off x="6756001" y="2328487"/>
              <a:ext cx="605201" cy="1576311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81" name="Düz Ok Bağlayıcısı 194"/>
            <p:cNvCxnSpPr>
              <a:stCxn id="71" idx="3"/>
              <a:endCxn id="62" idx="2"/>
            </p:cNvCxnSpPr>
            <p:nvPr/>
          </p:nvCxnSpPr>
          <p:spPr>
            <a:xfrm flipV="1">
              <a:off x="6756001" y="2812486"/>
              <a:ext cx="605201" cy="183305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82" name="Düz Ok Bağlayıcısı 205"/>
            <p:cNvCxnSpPr>
              <a:stCxn id="60" idx="6"/>
              <a:endCxn id="65" idx="2"/>
            </p:cNvCxnSpPr>
            <p:nvPr/>
          </p:nvCxnSpPr>
          <p:spPr>
            <a:xfrm>
              <a:off x="7718060" y="1712200"/>
              <a:ext cx="633519" cy="569868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83" name="Düz Ok Bağlayıcısı 206"/>
            <p:cNvCxnSpPr>
              <a:stCxn id="60" idx="6"/>
              <a:endCxn id="66" idx="2"/>
            </p:cNvCxnSpPr>
            <p:nvPr/>
          </p:nvCxnSpPr>
          <p:spPr>
            <a:xfrm>
              <a:off x="7718060" y="1712200"/>
              <a:ext cx="633519" cy="1120538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84" name="Düz Ok Bağlayıcısı 207"/>
            <p:cNvCxnSpPr>
              <a:stCxn id="60" idx="6"/>
              <a:endCxn id="67" idx="2"/>
            </p:cNvCxnSpPr>
            <p:nvPr/>
          </p:nvCxnSpPr>
          <p:spPr>
            <a:xfrm>
              <a:off x="7718060" y="1712200"/>
              <a:ext cx="633519" cy="166218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85" name="Düz Ok Bağlayıcısı 214"/>
            <p:cNvCxnSpPr>
              <a:stCxn id="61" idx="6"/>
              <a:endCxn id="65" idx="2"/>
            </p:cNvCxnSpPr>
            <p:nvPr/>
          </p:nvCxnSpPr>
          <p:spPr>
            <a:xfrm>
              <a:off x="7718060" y="2262871"/>
              <a:ext cx="633519" cy="1919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86" name="Düz Ok Bağlayıcısı 215"/>
            <p:cNvCxnSpPr>
              <a:stCxn id="61" idx="6"/>
              <a:endCxn id="66" idx="2"/>
            </p:cNvCxnSpPr>
            <p:nvPr/>
          </p:nvCxnSpPr>
          <p:spPr>
            <a:xfrm>
              <a:off x="7718060" y="2262871"/>
              <a:ext cx="633519" cy="569868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87" name="Düz Ok Bağlayıcısı 216"/>
            <p:cNvCxnSpPr>
              <a:stCxn id="61" idx="6"/>
              <a:endCxn id="67" idx="2"/>
            </p:cNvCxnSpPr>
            <p:nvPr/>
          </p:nvCxnSpPr>
          <p:spPr>
            <a:xfrm>
              <a:off x="7718060" y="2262871"/>
              <a:ext cx="633519" cy="1111509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88" name="Düz Ok Bağlayıcısı 223"/>
            <p:cNvCxnSpPr>
              <a:stCxn id="62" idx="6"/>
              <a:endCxn id="66" idx="2"/>
            </p:cNvCxnSpPr>
            <p:nvPr/>
          </p:nvCxnSpPr>
          <p:spPr>
            <a:xfrm>
              <a:off x="7718060" y="2812486"/>
              <a:ext cx="633519" cy="2025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89" name="Düz Ok Bağlayıcısı 224"/>
            <p:cNvCxnSpPr>
              <a:stCxn id="62" idx="6"/>
              <a:endCxn id="67" idx="2"/>
            </p:cNvCxnSpPr>
            <p:nvPr/>
          </p:nvCxnSpPr>
          <p:spPr>
            <a:xfrm>
              <a:off x="7718060" y="2812486"/>
              <a:ext cx="633519" cy="561894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90" name="Düz Ok Bağlayıcısı 225"/>
            <p:cNvCxnSpPr>
              <a:stCxn id="62" idx="6"/>
              <a:endCxn id="65" idx="2"/>
            </p:cNvCxnSpPr>
            <p:nvPr/>
          </p:nvCxnSpPr>
          <p:spPr>
            <a:xfrm flipV="1">
              <a:off x="7718060" y="2282068"/>
              <a:ext cx="633519" cy="530418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91" name="Düz Ok Bağlayıcısı 232"/>
            <p:cNvCxnSpPr>
              <a:stCxn id="63" idx="6"/>
              <a:endCxn id="66" idx="2"/>
            </p:cNvCxnSpPr>
            <p:nvPr/>
          </p:nvCxnSpPr>
          <p:spPr>
            <a:xfrm flipV="1">
              <a:off x="7718060" y="2832739"/>
              <a:ext cx="633519" cy="530418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92" name="Düz Ok Bağlayıcısı 233"/>
            <p:cNvCxnSpPr>
              <a:stCxn id="63" idx="6"/>
              <a:endCxn id="65" idx="2"/>
            </p:cNvCxnSpPr>
            <p:nvPr/>
          </p:nvCxnSpPr>
          <p:spPr>
            <a:xfrm flipV="1">
              <a:off x="7718060" y="2282068"/>
              <a:ext cx="633519" cy="1081088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93" name="Düz Ok Bağlayıcısı 234"/>
            <p:cNvCxnSpPr>
              <a:stCxn id="63" idx="6"/>
              <a:endCxn id="67" idx="2"/>
            </p:cNvCxnSpPr>
            <p:nvPr/>
          </p:nvCxnSpPr>
          <p:spPr>
            <a:xfrm>
              <a:off x="7718060" y="3363156"/>
              <a:ext cx="633519" cy="11224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94" name="Düz Ok Bağlayıcısı 241"/>
            <p:cNvCxnSpPr>
              <a:stCxn id="64" idx="6"/>
              <a:endCxn id="65" idx="2"/>
            </p:cNvCxnSpPr>
            <p:nvPr/>
          </p:nvCxnSpPr>
          <p:spPr>
            <a:xfrm flipV="1">
              <a:off x="7718060" y="2282068"/>
              <a:ext cx="633519" cy="162273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95" name="Düz Ok Bağlayıcısı 242"/>
            <p:cNvCxnSpPr>
              <a:stCxn id="64" idx="6"/>
              <a:endCxn id="66" idx="2"/>
            </p:cNvCxnSpPr>
            <p:nvPr/>
          </p:nvCxnSpPr>
          <p:spPr>
            <a:xfrm flipV="1">
              <a:off x="7718060" y="2832739"/>
              <a:ext cx="633519" cy="1072059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96" name="Düz Ok Bağlayıcısı 243"/>
            <p:cNvCxnSpPr>
              <a:stCxn id="64" idx="6"/>
              <a:endCxn id="67" idx="2"/>
            </p:cNvCxnSpPr>
            <p:nvPr/>
          </p:nvCxnSpPr>
          <p:spPr>
            <a:xfrm flipV="1">
              <a:off x="7718060" y="3374380"/>
              <a:ext cx="633519" cy="530418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97" name="Düz Ok Bağlayıcısı 250"/>
            <p:cNvCxnSpPr>
              <a:stCxn id="65" idx="6"/>
              <a:endCxn id="68" idx="2"/>
            </p:cNvCxnSpPr>
            <p:nvPr/>
          </p:nvCxnSpPr>
          <p:spPr>
            <a:xfrm>
              <a:off x="8708437" y="2282068"/>
              <a:ext cx="452334" cy="219801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98" name="Düz Ok Bağlayıcısı 251"/>
            <p:cNvCxnSpPr>
              <a:stCxn id="65" idx="6"/>
              <a:endCxn id="69" idx="2"/>
            </p:cNvCxnSpPr>
            <p:nvPr/>
          </p:nvCxnSpPr>
          <p:spPr>
            <a:xfrm>
              <a:off x="8708437" y="2282068"/>
              <a:ext cx="452334" cy="76144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99" name="Düz Ok Bağlayıcısı 252"/>
            <p:cNvCxnSpPr>
              <a:stCxn id="67" idx="6"/>
              <a:endCxn id="69" idx="2"/>
            </p:cNvCxnSpPr>
            <p:nvPr/>
          </p:nvCxnSpPr>
          <p:spPr>
            <a:xfrm flipV="1">
              <a:off x="8708437" y="3043511"/>
              <a:ext cx="452334" cy="330869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100" name="Düz Ok Bağlayıcısı 260"/>
            <p:cNvCxnSpPr>
              <a:stCxn id="67" idx="6"/>
              <a:endCxn id="68" idx="2"/>
            </p:cNvCxnSpPr>
            <p:nvPr/>
          </p:nvCxnSpPr>
          <p:spPr>
            <a:xfrm flipV="1">
              <a:off x="8708437" y="2501869"/>
              <a:ext cx="452334" cy="872511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101" name="Düz Ok Bağlayıcısı 263"/>
            <p:cNvCxnSpPr>
              <a:stCxn id="66" idx="6"/>
              <a:endCxn id="69" idx="2"/>
            </p:cNvCxnSpPr>
            <p:nvPr/>
          </p:nvCxnSpPr>
          <p:spPr>
            <a:xfrm>
              <a:off x="8708437" y="2832739"/>
              <a:ext cx="452334" cy="210772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102" name="Düz Ok Bağlayıcısı 264"/>
            <p:cNvCxnSpPr>
              <a:stCxn id="66" idx="6"/>
              <a:endCxn id="68" idx="2"/>
            </p:cNvCxnSpPr>
            <p:nvPr/>
          </p:nvCxnSpPr>
          <p:spPr>
            <a:xfrm flipV="1">
              <a:off x="8708437" y="2501869"/>
              <a:ext cx="452334" cy="330869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103" name="Düz Ok Bağlayıcısı 269"/>
            <p:cNvCxnSpPr>
              <a:stCxn id="69" idx="6"/>
              <a:endCxn id="106" idx="1"/>
            </p:cNvCxnSpPr>
            <p:nvPr/>
          </p:nvCxnSpPr>
          <p:spPr>
            <a:xfrm flipV="1">
              <a:off x="9517629" y="3037782"/>
              <a:ext cx="242052" cy="5729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cxnSp>
          <p:nvCxnSpPr>
            <p:cNvPr id="104" name="Düz Ok Bağlayıcısı 270"/>
            <p:cNvCxnSpPr>
              <a:stCxn id="68" idx="6"/>
              <a:endCxn id="105" idx="1"/>
            </p:cNvCxnSpPr>
            <p:nvPr/>
          </p:nvCxnSpPr>
          <p:spPr>
            <a:xfrm flipV="1">
              <a:off x="9517628" y="2496550"/>
              <a:ext cx="242055" cy="532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  <a:tailEnd type="triangle" w="sm" len="sm"/>
            </a:ln>
            <a:effectLst/>
          </p:spPr>
        </p:cxnSp>
        <p:sp>
          <p:nvSpPr>
            <p:cNvPr id="105" name="Metin kutusu 273"/>
            <p:cNvSpPr txBox="1"/>
            <p:nvPr/>
          </p:nvSpPr>
          <p:spPr>
            <a:xfrm>
              <a:off x="9759683" y="2311884"/>
              <a:ext cx="409648" cy="369331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O0</a:t>
              </a: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6" name="Metin kutusu 274"/>
            <p:cNvSpPr txBox="1"/>
            <p:nvPr/>
          </p:nvSpPr>
          <p:spPr>
            <a:xfrm>
              <a:off x="9759681" y="2853116"/>
              <a:ext cx="409648" cy="369331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107" name="Group 106"/>
            <p:cNvGrpSpPr/>
            <p:nvPr/>
          </p:nvGrpSpPr>
          <p:grpSpPr>
            <a:xfrm>
              <a:off x="7351966" y="1492004"/>
              <a:ext cx="2157675" cy="2677147"/>
              <a:chOff x="7351966" y="1492004"/>
              <a:chExt cx="2157675" cy="2677147"/>
            </a:xfrm>
          </p:grpSpPr>
          <p:sp>
            <p:nvSpPr>
              <p:cNvPr id="108" name="Cloud 107"/>
              <p:cNvSpPr/>
              <p:nvPr/>
            </p:nvSpPr>
            <p:spPr>
              <a:xfrm>
                <a:off x="7361202" y="1492004"/>
                <a:ext cx="345884" cy="458452"/>
              </a:xfrm>
              <a:prstGeom prst="cloud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09" name="Cloud 108"/>
              <p:cNvSpPr/>
              <p:nvPr/>
            </p:nvSpPr>
            <p:spPr>
              <a:xfrm>
                <a:off x="7354914" y="2060219"/>
                <a:ext cx="345884" cy="458452"/>
              </a:xfrm>
              <a:prstGeom prst="cloud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10" name="Cloud 109"/>
              <p:cNvSpPr/>
              <p:nvPr/>
            </p:nvSpPr>
            <p:spPr>
              <a:xfrm>
                <a:off x="7351966" y="2618226"/>
                <a:ext cx="345884" cy="458452"/>
              </a:xfrm>
              <a:prstGeom prst="cloud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11" name="Cloud 110"/>
              <p:cNvSpPr/>
              <p:nvPr/>
            </p:nvSpPr>
            <p:spPr>
              <a:xfrm>
                <a:off x="7356768" y="3153604"/>
                <a:ext cx="345884" cy="458452"/>
              </a:xfrm>
              <a:prstGeom prst="cloud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12" name="Cloud 111"/>
              <p:cNvSpPr/>
              <p:nvPr/>
            </p:nvSpPr>
            <p:spPr>
              <a:xfrm>
                <a:off x="7359713" y="3710699"/>
                <a:ext cx="345884" cy="458452"/>
              </a:xfrm>
              <a:prstGeom prst="cloud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13" name="Cloud 112"/>
              <p:cNvSpPr/>
              <p:nvPr/>
            </p:nvSpPr>
            <p:spPr>
              <a:xfrm rot="4236705">
                <a:off x="8357614" y="2129626"/>
                <a:ext cx="345884" cy="327329"/>
              </a:xfrm>
              <a:prstGeom prst="cloud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14" name="Cloud 113"/>
              <p:cNvSpPr/>
              <p:nvPr/>
            </p:nvSpPr>
            <p:spPr>
              <a:xfrm rot="4236705">
                <a:off x="8354666" y="2687633"/>
                <a:ext cx="345884" cy="327329"/>
              </a:xfrm>
              <a:prstGeom prst="cloud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15" name="Cloud 114"/>
              <p:cNvSpPr/>
              <p:nvPr/>
            </p:nvSpPr>
            <p:spPr>
              <a:xfrm rot="4236705">
                <a:off x="8359468" y="3223011"/>
                <a:ext cx="345884" cy="327329"/>
              </a:xfrm>
              <a:prstGeom prst="cloud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16" name="Cloud 115"/>
              <p:cNvSpPr/>
              <p:nvPr/>
            </p:nvSpPr>
            <p:spPr>
              <a:xfrm rot="6375199">
                <a:off x="9171964" y="2331240"/>
                <a:ext cx="345884" cy="329471"/>
              </a:xfrm>
              <a:prstGeom prst="cloud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17" name="Cloud 116"/>
              <p:cNvSpPr/>
              <p:nvPr/>
            </p:nvSpPr>
            <p:spPr>
              <a:xfrm rot="6375199">
                <a:off x="9169016" y="2889247"/>
                <a:ext cx="345884" cy="329471"/>
              </a:xfrm>
              <a:prstGeom prst="cloud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43136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Outline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061"/>
            <a:r>
              <a:rPr lang="en-US" noProof="1">
                <a:solidFill>
                  <a:prstClr val="black"/>
                </a:solidFill>
              </a:rPr>
              <a:t>Approximate FCNN Generation        tuba.ayhan@itu.edu.tr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061"/>
            <a:fld id="{22DECF6A-13F7-418C-BBFC-95033FFCD5F1}" type="slidenum">
              <a:rPr lang="en-US" noProof="1" smtClean="0">
                <a:solidFill>
                  <a:prstClr val="black"/>
                </a:solidFill>
              </a:rPr>
              <a:pPr defTabSz="912061"/>
              <a:t>4</a:t>
            </a:fld>
            <a:endParaRPr lang="en-US" noProof="1">
              <a:solidFill>
                <a:prstClr val="black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510" y="1145611"/>
            <a:ext cx="5359915" cy="4351338"/>
          </a:xfrm>
        </p:spPr>
        <p:txBody>
          <a:bodyPr/>
          <a:lstStyle>
            <a:lvl1pPr marL="304792" indent="-304792" algn="l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7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/>
              <a:t>Network architecture</a:t>
            </a:r>
          </a:p>
          <a:p>
            <a:pPr lvl="1"/>
            <a:r>
              <a:rPr lang="tr-TR"/>
              <a:t>Layer architecture</a:t>
            </a:r>
          </a:p>
          <a:p>
            <a:pPr lvl="1"/>
            <a:r>
              <a:rPr lang="tr-TR"/>
              <a:t>Constant multiplier block</a:t>
            </a:r>
          </a:p>
          <a:p>
            <a:r>
              <a:rPr lang="tr-TR"/>
              <a:t>Area reduction</a:t>
            </a:r>
          </a:p>
          <a:p>
            <a:pPr lvl="1"/>
            <a:r>
              <a:rPr lang="tr-TR"/>
              <a:t>Error propagation</a:t>
            </a:r>
          </a:p>
          <a:p>
            <a:pPr lvl="1"/>
            <a:r>
              <a:rPr lang="tr-TR"/>
              <a:t>Area reduction algorithm</a:t>
            </a:r>
          </a:p>
          <a:p>
            <a:r>
              <a:rPr lang="tr-TR"/>
              <a:t>Test results</a:t>
            </a:r>
          </a:p>
          <a:p>
            <a:r>
              <a:rPr lang="tr-TR"/>
              <a:t>Conclusion</a:t>
            </a:r>
            <a:endParaRPr lang="tr-TR" dirty="0"/>
          </a:p>
        </p:txBody>
      </p:sp>
      <p:grpSp>
        <p:nvGrpSpPr>
          <p:cNvPr id="7" name="Grup 29"/>
          <p:cNvGrpSpPr/>
          <p:nvPr/>
        </p:nvGrpSpPr>
        <p:grpSpPr>
          <a:xfrm>
            <a:off x="5167942" y="1027906"/>
            <a:ext cx="7025882" cy="4849421"/>
            <a:chOff x="2107360" y="393702"/>
            <a:chExt cx="7025882" cy="4849421"/>
          </a:xfrm>
        </p:grpSpPr>
        <p:sp>
          <p:nvSpPr>
            <p:cNvPr id="8" name="Oval 7"/>
            <p:cNvSpPr/>
            <p:nvPr/>
          </p:nvSpPr>
          <p:spPr>
            <a:xfrm>
              <a:off x="4778530" y="1481623"/>
              <a:ext cx="1512277" cy="8663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tr-TR" b="1" dirty="0" err="1"/>
                <a:t>Area</a:t>
              </a:r>
              <a:r>
                <a:rPr lang="tr-TR" b="1" dirty="0"/>
                <a:t> </a:t>
              </a:r>
              <a:r>
                <a:rPr lang="tr-TR" b="1" dirty="0" err="1"/>
                <a:t>reduction</a:t>
              </a:r>
              <a:endParaRPr lang="en-US" b="1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2787057" y="3519832"/>
              <a:ext cx="1512277" cy="8663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pPr algn="ctr"/>
              <a:r>
                <a:rPr lang="tr-TR" b="1" dirty="0"/>
                <a:t>Network </a:t>
              </a:r>
              <a:r>
                <a:rPr lang="tr-TR" b="1" dirty="0" err="1"/>
                <a:t>generation</a:t>
              </a:r>
              <a:endParaRPr lang="en-US" b="1" dirty="0"/>
            </a:p>
          </p:txBody>
        </p:sp>
        <p:cxnSp>
          <p:nvCxnSpPr>
            <p:cNvPr id="10" name="Düz Ok Bağlayıcısı 6"/>
            <p:cNvCxnSpPr>
              <a:stCxn id="8" idx="2"/>
              <a:endCxn id="9" idx="0"/>
            </p:cNvCxnSpPr>
            <p:nvPr/>
          </p:nvCxnSpPr>
          <p:spPr>
            <a:xfrm rot="10800000" flipV="1">
              <a:off x="3543196" y="1914774"/>
              <a:ext cx="1235334" cy="1605058"/>
            </a:xfrm>
            <a:prstGeom prst="bentConnector2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Metin kutusu 8"/>
            <p:cNvSpPr txBox="1"/>
            <p:nvPr/>
          </p:nvSpPr>
          <p:spPr>
            <a:xfrm>
              <a:off x="3543195" y="2588032"/>
              <a:ext cx="15921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/>
                <a:t>Approximation</a:t>
              </a:r>
              <a:r>
                <a:rPr lang="tr-TR" dirty="0"/>
                <a:t> model</a:t>
              </a:r>
              <a:endParaRPr lang="en-US" dirty="0"/>
            </a:p>
          </p:txBody>
        </p:sp>
        <p:sp>
          <p:nvSpPr>
            <p:cNvPr id="12" name="Metin kutusu 9"/>
            <p:cNvSpPr txBox="1"/>
            <p:nvPr/>
          </p:nvSpPr>
          <p:spPr>
            <a:xfrm>
              <a:off x="2460906" y="4873791"/>
              <a:ext cx="30737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/>
                <a:t>Network </a:t>
              </a:r>
              <a:r>
                <a:rPr lang="tr-TR" dirty="0" err="1"/>
                <a:t>implementation</a:t>
              </a:r>
              <a:endParaRPr lang="tr-TR" dirty="0"/>
            </a:p>
          </p:txBody>
        </p:sp>
        <p:cxnSp>
          <p:nvCxnSpPr>
            <p:cNvPr id="13" name="Düz Ok Bağlayıcısı 10"/>
            <p:cNvCxnSpPr>
              <a:stCxn id="9" idx="4"/>
            </p:cNvCxnSpPr>
            <p:nvPr/>
          </p:nvCxnSpPr>
          <p:spPr>
            <a:xfrm flipH="1">
              <a:off x="3543194" y="4386133"/>
              <a:ext cx="2" cy="4766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Yuvarlatılmış Dikdörtgen 13"/>
            <p:cNvSpPr/>
            <p:nvPr/>
          </p:nvSpPr>
          <p:spPr>
            <a:xfrm>
              <a:off x="5135327" y="3614857"/>
              <a:ext cx="2351995" cy="685214"/>
            </a:xfrm>
            <a:prstGeom prst="round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pPr marL="108000" indent="-108000">
                <a:buFont typeface="Arial" panose="020B0604020202020204" pitchFamily="34" charset="0"/>
                <a:buChar char="•"/>
              </a:pPr>
              <a:r>
                <a:rPr lang="tr-TR" i="1" dirty="0" err="1"/>
                <a:t>Multiplier</a:t>
              </a:r>
              <a:r>
                <a:rPr lang="tr-TR" i="1" dirty="0"/>
                <a:t> </a:t>
              </a:r>
              <a:r>
                <a:rPr lang="tr-TR" i="1" dirty="0" err="1"/>
                <a:t>library</a:t>
              </a:r>
              <a:endParaRPr lang="tr-TR" i="1" dirty="0"/>
            </a:p>
            <a:p>
              <a:pPr marL="108000" indent="-108000">
                <a:buFont typeface="Arial" panose="020B0604020202020204" pitchFamily="34" charset="0"/>
                <a:buChar char="•"/>
              </a:pPr>
              <a:r>
                <a:rPr lang="tr-TR" i="1" dirty="0"/>
                <a:t>Architecture </a:t>
              </a:r>
              <a:r>
                <a:rPr lang="tr-TR" i="1" dirty="0" err="1"/>
                <a:t>template</a:t>
              </a:r>
              <a:endParaRPr lang="en-US" i="1" dirty="0"/>
            </a:p>
          </p:txBody>
        </p:sp>
        <p:cxnSp>
          <p:nvCxnSpPr>
            <p:cNvPr id="15" name="Düz Ok Bağlayıcısı 14"/>
            <p:cNvCxnSpPr>
              <a:stCxn id="14" idx="1"/>
              <a:endCxn id="9" idx="6"/>
            </p:cNvCxnSpPr>
            <p:nvPr/>
          </p:nvCxnSpPr>
          <p:spPr>
            <a:xfrm flipH="1" flipV="1">
              <a:off x="4299334" y="3952983"/>
              <a:ext cx="835993" cy="448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Düz Ok Bağlayıcısı 17"/>
            <p:cNvCxnSpPr/>
            <p:nvPr/>
          </p:nvCxnSpPr>
          <p:spPr>
            <a:xfrm flipH="1">
              <a:off x="5203330" y="1040033"/>
              <a:ext cx="2" cy="4766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Düz Ok Bağlayıcısı 18"/>
            <p:cNvCxnSpPr/>
            <p:nvPr/>
          </p:nvCxnSpPr>
          <p:spPr>
            <a:xfrm flipH="1">
              <a:off x="5807314" y="1040033"/>
              <a:ext cx="2" cy="4766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Metin kutusu 19"/>
            <p:cNvSpPr txBox="1"/>
            <p:nvPr/>
          </p:nvSpPr>
          <p:spPr>
            <a:xfrm>
              <a:off x="4299334" y="393702"/>
              <a:ext cx="1235335" cy="646331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tr-TR" i="1" dirty="0" err="1"/>
                <a:t>Layer</a:t>
              </a:r>
              <a:r>
                <a:rPr lang="tr-TR" i="1" dirty="0"/>
                <a:t> </a:t>
              </a:r>
              <a:r>
                <a:rPr lang="tr-TR" i="1" dirty="0" err="1"/>
                <a:t>information</a:t>
              </a:r>
              <a:endParaRPr lang="en-US" i="1" dirty="0"/>
            </a:p>
          </p:txBody>
        </p:sp>
        <p:sp>
          <p:nvSpPr>
            <p:cNvPr id="19" name="Metin kutusu 20"/>
            <p:cNvSpPr txBox="1"/>
            <p:nvPr/>
          </p:nvSpPr>
          <p:spPr>
            <a:xfrm>
              <a:off x="5423607" y="393702"/>
              <a:ext cx="1235335" cy="646331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tr-TR" i="1" dirty="0" err="1"/>
                <a:t>Error</a:t>
              </a:r>
              <a:r>
                <a:rPr lang="tr-TR" i="1" dirty="0"/>
                <a:t> </a:t>
              </a:r>
              <a:r>
                <a:rPr lang="tr-TR" i="1" dirty="0" err="1"/>
                <a:t>tolerance</a:t>
              </a:r>
              <a:endParaRPr lang="en-US" i="1" dirty="0"/>
            </a:p>
          </p:txBody>
        </p:sp>
        <p:sp>
          <p:nvSpPr>
            <p:cNvPr id="20" name="Metin kutusu 21"/>
            <p:cNvSpPr txBox="1"/>
            <p:nvPr/>
          </p:nvSpPr>
          <p:spPr>
            <a:xfrm>
              <a:off x="2107360" y="3191425"/>
              <a:ext cx="603255" cy="369332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tr-TR" b="1" i="1" dirty="0">
                  <a:latin typeface="Book Antiqua" panose="02040602050305030304" pitchFamily="18" charset="0"/>
                </a:rPr>
                <a:t>w, b</a:t>
              </a:r>
              <a:endParaRPr lang="en-US" b="1" i="1" dirty="0">
                <a:latin typeface="Book Antiqua" panose="02040602050305030304" pitchFamily="18" charset="0"/>
              </a:endParaRPr>
            </a:p>
          </p:txBody>
        </p:sp>
        <p:cxnSp>
          <p:nvCxnSpPr>
            <p:cNvPr id="21" name="Düz Ok Bağlayıcısı 22"/>
            <p:cNvCxnSpPr/>
            <p:nvPr/>
          </p:nvCxnSpPr>
          <p:spPr>
            <a:xfrm>
              <a:off x="2383753" y="3560757"/>
              <a:ext cx="403304" cy="31228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Düz Ok Bağlayıcısı 24"/>
            <p:cNvCxnSpPr/>
            <p:nvPr/>
          </p:nvCxnSpPr>
          <p:spPr>
            <a:xfrm>
              <a:off x="6353766" y="2048560"/>
              <a:ext cx="305176" cy="37047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Düz Ok Bağlayıcısı 25"/>
            <p:cNvCxnSpPr/>
            <p:nvPr/>
          </p:nvCxnSpPr>
          <p:spPr>
            <a:xfrm>
              <a:off x="6022392" y="2316909"/>
              <a:ext cx="305176" cy="37047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Metin kutusu 26"/>
            <p:cNvSpPr txBox="1"/>
            <p:nvPr/>
          </p:nvSpPr>
          <p:spPr>
            <a:xfrm>
              <a:off x="6290807" y="2511974"/>
              <a:ext cx="28424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/>
                <a:t>Performance</a:t>
              </a:r>
              <a:r>
                <a:rPr lang="tr-TR" dirty="0"/>
                <a:t> </a:t>
              </a:r>
              <a:r>
                <a:rPr lang="tr-TR" dirty="0" err="1"/>
                <a:t>loss</a:t>
              </a:r>
              <a:r>
                <a:rPr lang="tr-TR" dirty="0"/>
                <a:t> </a:t>
              </a:r>
              <a:r>
                <a:rPr lang="tr-TR" dirty="0" err="1"/>
                <a:t>estimation</a:t>
              </a:r>
              <a:endParaRPr lang="en-US" dirty="0"/>
            </a:p>
          </p:txBody>
        </p:sp>
        <p:sp>
          <p:nvSpPr>
            <p:cNvPr id="25" name="Metin kutusu 27"/>
            <p:cNvSpPr txBox="1"/>
            <p:nvPr/>
          </p:nvSpPr>
          <p:spPr>
            <a:xfrm>
              <a:off x="6658942" y="2142779"/>
              <a:ext cx="22268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/>
                <a:t>Area</a:t>
              </a:r>
              <a:r>
                <a:rPr lang="tr-TR" dirty="0"/>
                <a:t> </a:t>
              </a:r>
              <a:r>
                <a:rPr lang="tr-TR" dirty="0" err="1"/>
                <a:t>cost</a:t>
              </a:r>
              <a:r>
                <a:rPr lang="tr-TR" dirty="0"/>
                <a:t> </a:t>
              </a:r>
              <a:r>
                <a:rPr lang="tr-TR" dirty="0" err="1"/>
                <a:t>estimation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5838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Outline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061"/>
            <a:r>
              <a:rPr lang="en-US" noProof="1">
                <a:solidFill>
                  <a:prstClr val="black"/>
                </a:solidFill>
              </a:rPr>
              <a:t>Approximate FCNN Generation        tuba.ayhan@itu.edu.tr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061"/>
            <a:fld id="{22DECF6A-13F7-418C-BBFC-95033FFCD5F1}" type="slidenum">
              <a:rPr lang="en-US" noProof="1" smtClean="0">
                <a:solidFill>
                  <a:prstClr val="black"/>
                </a:solidFill>
              </a:rPr>
              <a:pPr defTabSz="912061"/>
              <a:t>5</a:t>
            </a:fld>
            <a:endParaRPr lang="en-US" noProof="1">
              <a:solidFill>
                <a:prstClr val="black"/>
              </a:solidFill>
            </a:endParaRPr>
          </a:p>
        </p:txBody>
      </p:sp>
      <p:grpSp>
        <p:nvGrpSpPr>
          <p:cNvPr id="6" name="Grup 29"/>
          <p:cNvGrpSpPr/>
          <p:nvPr/>
        </p:nvGrpSpPr>
        <p:grpSpPr>
          <a:xfrm>
            <a:off x="5166118" y="1017185"/>
            <a:ext cx="7025882" cy="4849421"/>
            <a:chOff x="2107360" y="393702"/>
            <a:chExt cx="7025882" cy="4849421"/>
          </a:xfrm>
        </p:grpSpPr>
        <p:sp>
          <p:nvSpPr>
            <p:cNvPr id="7" name="Oval 6"/>
            <p:cNvSpPr/>
            <p:nvPr/>
          </p:nvSpPr>
          <p:spPr>
            <a:xfrm>
              <a:off x="4778530" y="1481623"/>
              <a:ext cx="1512277" cy="8663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tr-TR" b="1" dirty="0" err="1"/>
                <a:t>Area</a:t>
              </a:r>
              <a:r>
                <a:rPr lang="tr-TR" b="1" dirty="0"/>
                <a:t> </a:t>
              </a:r>
              <a:r>
                <a:rPr lang="tr-TR" b="1" dirty="0" err="1"/>
                <a:t>reduction</a:t>
              </a:r>
              <a:endParaRPr lang="en-US" b="1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2787057" y="3519832"/>
              <a:ext cx="1512277" cy="866301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pPr algn="ctr"/>
              <a:r>
                <a:rPr lang="tr-TR" b="1" dirty="0"/>
                <a:t>Network </a:t>
              </a:r>
              <a:r>
                <a:rPr lang="tr-TR" b="1" dirty="0" err="1"/>
                <a:t>generation</a:t>
              </a:r>
              <a:endParaRPr lang="en-US" b="1" dirty="0"/>
            </a:p>
          </p:txBody>
        </p:sp>
        <p:cxnSp>
          <p:nvCxnSpPr>
            <p:cNvPr id="9" name="Düz Ok Bağlayıcısı 6"/>
            <p:cNvCxnSpPr>
              <a:stCxn id="7" idx="2"/>
              <a:endCxn id="8" idx="0"/>
            </p:cNvCxnSpPr>
            <p:nvPr/>
          </p:nvCxnSpPr>
          <p:spPr>
            <a:xfrm rot="10800000" flipV="1">
              <a:off x="3543196" y="1914774"/>
              <a:ext cx="1235334" cy="1605058"/>
            </a:xfrm>
            <a:prstGeom prst="bentConnector2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Metin kutusu 8"/>
            <p:cNvSpPr txBox="1"/>
            <p:nvPr/>
          </p:nvSpPr>
          <p:spPr>
            <a:xfrm>
              <a:off x="3543195" y="2588032"/>
              <a:ext cx="15921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/>
                <a:t>Approximation</a:t>
              </a:r>
              <a:r>
                <a:rPr lang="tr-TR" dirty="0"/>
                <a:t> model</a:t>
              </a:r>
              <a:endParaRPr lang="en-US" dirty="0"/>
            </a:p>
          </p:txBody>
        </p:sp>
        <p:sp>
          <p:nvSpPr>
            <p:cNvPr id="11" name="Metin kutusu 9"/>
            <p:cNvSpPr txBox="1"/>
            <p:nvPr/>
          </p:nvSpPr>
          <p:spPr>
            <a:xfrm>
              <a:off x="2460906" y="4873791"/>
              <a:ext cx="30737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>
                  <a:solidFill>
                    <a:schemeClr val="accent2"/>
                  </a:solidFill>
                </a:rPr>
                <a:t>Network </a:t>
              </a:r>
              <a:r>
                <a:rPr lang="tr-TR" dirty="0" err="1">
                  <a:solidFill>
                    <a:schemeClr val="accent2"/>
                  </a:solidFill>
                </a:rPr>
                <a:t>implementation</a:t>
              </a:r>
              <a:endParaRPr lang="tr-TR" dirty="0">
                <a:solidFill>
                  <a:schemeClr val="accent2"/>
                </a:solidFill>
              </a:endParaRPr>
            </a:p>
          </p:txBody>
        </p:sp>
        <p:cxnSp>
          <p:nvCxnSpPr>
            <p:cNvPr id="12" name="Düz Ok Bağlayıcısı 10"/>
            <p:cNvCxnSpPr>
              <a:stCxn id="8" idx="4"/>
            </p:cNvCxnSpPr>
            <p:nvPr/>
          </p:nvCxnSpPr>
          <p:spPr>
            <a:xfrm flipH="1">
              <a:off x="3543194" y="4386133"/>
              <a:ext cx="2" cy="476612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Yuvarlatılmış Dikdörtgen 13"/>
            <p:cNvSpPr/>
            <p:nvPr/>
          </p:nvSpPr>
          <p:spPr>
            <a:xfrm>
              <a:off x="5135327" y="3614857"/>
              <a:ext cx="2351995" cy="685214"/>
            </a:xfrm>
            <a:prstGeom prst="roundRect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pPr marL="108000" indent="-108000">
                <a:buFont typeface="Arial" panose="020B0604020202020204" pitchFamily="34" charset="0"/>
                <a:buChar char="•"/>
              </a:pPr>
              <a:r>
                <a:rPr lang="tr-TR" i="1" dirty="0" err="1">
                  <a:solidFill>
                    <a:schemeClr val="accent2"/>
                  </a:solidFill>
                </a:rPr>
                <a:t>Multiplier</a:t>
              </a:r>
              <a:r>
                <a:rPr lang="tr-TR" i="1" dirty="0">
                  <a:solidFill>
                    <a:schemeClr val="accent2"/>
                  </a:solidFill>
                </a:rPr>
                <a:t> </a:t>
              </a:r>
              <a:r>
                <a:rPr lang="tr-TR" i="1" dirty="0" err="1">
                  <a:solidFill>
                    <a:schemeClr val="accent2"/>
                  </a:solidFill>
                </a:rPr>
                <a:t>library</a:t>
              </a:r>
              <a:endParaRPr lang="tr-TR" i="1" dirty="0">
                <a:solidFill>
                  <a:schemeClr val="accent2"/>
                </a:solidFill>
              </a:endParaRPr>
            </a:p>
            <a:p>
              <a:pPr marL="108000" indent="-108000">
                <a:buFont typeface="Arial" panose="020B0604020202020204" pitchFamily="34" charset="0"/>
                <a:buChar char="•"/>
              </a:pPr>
              <a:r>
                <a:rPr lang="tr-TR" i="1" dirty="0">
                  <a:solidFill>
                    <a:schemeClr val="accent2"/>
                  </a:solidFill>
                </a:rPr>
                <a:t>Architecture </a:t>
              </a:r>
              <a:r>
                <a:rPr lang="tr-TR" i="1" dirty="0" err="1">
                  <a:solidFill>
                    <a:schemeClr val="accent2"/>
                  </a:solidFill>
                </a:rPr>
                <a:t>template</a:t>
              </a:r>
              <a:endParaRPr lang="en-US" i="1" dirty="0">
                <a:solidFill>
                  <a:schemeClr val="accent2"/>
                </a:solidFill>
              </a:endParaRPr>
            </a:p>
          </p:txBody>
        </p:sp>
        <p:cxnSp>
          <p:nvCxnSpPr>
            <p:cNvPr id="14" name="Düz Ok Bağlayıcısı 14"/>
            <p:cNvCxnSpPr>
              <a:stCxn id="13" idx="1"/>
              <a:endCxn id="8" idx="6"/>
            </p:cNvCxnSpPr>
            <p:nvPr/>
          </p:nvCxnSpPr>
          <p:spPr>
            <a:xfrm flipH="1" flipV="1">
              <a:off x="4299334" y="3952983"/>
              <a:ext cx="835993" cy="4481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üz Ok Bağlayıcısı 17"/>
            <p:cNvCxnSpPr/>
            <p:nvPr/>
          </p:nvCxnSpPr>
          <p:spPr>
            <a:xfrm flipH="1">
              <a:off x="5203330" y="1040033"/>
              <a:ext cx="2" cy="4766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Düz Ok Bağlayıcısı 18"/>
            <p:cNvCxnSpPr/>
            <p:nvPr/>
          </p:nvCxnSpPr>
          <p:spPr>
            <a:xfrm flipH="1">
              <a:off x="5807314" y="1040033"/>
              <a:ext cx="2" cy="4766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Metin kutusu 19"/>
            <p:cNvSpPr txBox="1"/>
            <p:nvPr/>
          </p:nvSpPr>
          <p:spPr>
            <a:xfrm>
              <a:off x="4299334" y="393702"/>
              <a:ext cx="1235335" cy="646331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tr-TR" i="1" dirty="0" err="1"/>
                <a:t>Layer</a:t>
              </a:r>
              <a:r>
                <a:rPr lang="tr-TR" i="1" dirty="0"/>
                <a:t> </a:t>
              </a:r>
              <a:r>
                <a:rPr lang="tr-TR" i="1" dirty="0" err="1"/>
                <a:t>information</a:t>
              </a:r>
              <a:endParaRPr lang="en-US" i="1" dirty="0"/>
            </a:p>
          </p:txBody>
        </p:sp>
        <p:sp>
          <p:nvSpPr>
            <p:cNvPr id="18" name="Metin kutusu 20"/>
            <p:cNvSpPr txBox="1"/>
            <p:nvPr/>
          </p:nvSpPr>
          <p:spPr>
            <a:xfrm>
              <a:off x="5423607" y="393702"/>
              <a:ext cx="1235335" cy="646331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tr-TR" i="1" dirty="0" err="1"/>
                <a:t>Error</a:t>
              </a:r>
              <a:r>
                <a:rPr lang="tr-TR" i="1" dirty="0"/>
                <a:t> </a:t>
              </a:r>
              <a:r>
                <a:rPr lang="tr-TR" i="1" dirty="0" err="1"/>
                <a:t>tolerance</a:t>
              </a:r>
              <a:endParaRPr lang="en-US" i="1" dirty="0"/>
            </a:p>
          </p:txBody>
        </p:sp>
        <p:sp>
          <p:nvSpPr>
            <p:cNvPr id="19" name="Metin kutusu 21"/>
            <p:cNvSpPr txBox="1"/>
            <p:nvPr/>
          </p:nvSpPr>
          <p:spPr>
            <a:xfrm>
              <a:off x="2107360" y="3191425"/>
              <a:ext cx="603255" cy="369332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tr-TR" b="1" i="1" dirty="0">
                  <a:solidFill>
                    <a:schemeClr val="accent2"/>
                  </a:solidFill>
                  <a:latin typeface="Book Antiqua" panose="02040602050305030304" pitchFamily="18" charset="0"/>
                </a:rPr>
                <a:t>w, b</a:t>
              </a:r>
              <a:endParaRPr lang="en-US" b="1" i="1" dirty="0">
                <a:solidFill>
                  <a:schemeClr val="accent2"/>
                </a:solidFill>
                <a:latin typeface="Book Antiqua" panose="02040602050305030304" pitchFamily="18" charset="0"/>
              </a:endParaRPr>
            </a:p>
          </p:txBody>
        </p:sp>
        <p:cxnSp>
          <p:nvCxnSpPr>
            <p:cNvPr id="20" name="Düz Ok Bağlayıcısı 22"/>
            <p:cNvCxnSpPr/>
            <p:nvPr/>
          </p:nvCxnSpPr>
          <p:spPr>
            <a:xfrm>
              <a:off x="2383753" y="3560757"/>
              <a:ext cx="403304" cy="312284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Düz Ok Bağlayıcısı 24"/>
            <p:cNvCxnSpPr/>
            <p:nvPr/>
          </p:nvCxnSpPr>
          <p:spPr>
            <a:xfrm>
              <a:off x="6353766" y="2048560"/>
              <a:ext cx="305176" cy="37047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Düz Ok Bağlayıcısı 25"/>
            <p:cNvCxnSpPr/>
            <p:nvPr/>
          </p:nvCxnSpPr>
          <p:spPr>
            <a:xfrm>
              <a:off x="6022392" y="2316909"/>
              <a:ext cx="305176" cy="37047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Metin kutusu 26"/>
            <p:cNvSpPr txBox="1"/>
            <p:nvPr/>
          </p:nvSpPr>
          <p:spPr>
            <a:xfrm>
              <a:off x="6290807" y="2511974"/>
              <a:ext cx="28424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/>
                <a:t>Performance</a:t>
              </a:r>
              <a:r>
                <a:rPr lang="tr-TR" dirty="0"/>
                <a:t> </a:t>
              </a:r>
              <a:r>
                <a:rPr lang="tr-TR" dirty="0" err="1"/>
                <a:t>loss</a:t>
              </a:r>
              <a:r>
                <a:rPr lang="tr-TR" dirty="0"/>
                <a:t> </a:t>
              </a:r>
              <a:r>
                <a:rPr lang="tr-TR" dirty="0" err="1"/>
                <a:t>estimation</a:t>
              </a:r>
              <a:endParaRPr lang="en-US" dirty="0"/>
            </a:p>
          </p:txBody>
        </p:sp>
        <p:sp>
          <p:nvSpPr>
            <p:cNvPr id="24" name="Metin kutusu 27"/>
            <p:cNvSpPr txBox="1"/>
            <p:nvPr/>
          </p:nvSpPr>
          <p:spPr>
            <a:xfrm>
              <a:off x="6658942" y="2142779"/>
              <a:ext cx="22268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/>
                <a:t>Area</a:t>
              </a:r>
              <a:r>
                <a:rPr lang="tr-TR" dirty="0"/>
                <a:t> </a:t>
              </a:r>
              <a:r>
                <a:rPr lang="tr-TR" dirty="0" err="1"/>
                <a:t>cost</a:t>
              </a:r>
              <a:r>
                <a:rPr lang="tr-TR" dirty="0"/>
                <a:t> </a:t>
              </a:r>
              <a:r>
                <a:rPr lang="tr-TR" dirty="0" err="1"/>
                <a:t>estimation</a:t>
              </a:r>
              <a:endParaRPr lang="en-US" dirty="0"/>
            </a:p>
          </p:txBody>
        </p:sp>
      </p:grpSp>
      <p:sp>
        <p:nvSpPr>
          <p:cNvPr id="25" name="Content Placeholder 2"/>
          <p:cNvSpPr txBox="1">
            <a:spLocks/>
          </p:cNvSpPr>
          <p:nvPr/>
        </p:nvSpPr>
        <p:spPr>
          <a:xfrm>
            <a:off x="33510" y="1145611"/>
            <a:ext cx="5359915" cy="4351338"/>
          </a:xfrm>
        </p:spPr>
        <p:txBody>
          <a:bodyPr/>
          <a:lstStyle>
            <a:lvl1pPr marL="304792" indent="-304792" algn="l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7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>
                <a:solidFill>
                  <a:schemeClr val="accent2"/>
                </a:solidFill>
              </a:rPr>
              <a:t>Network architecture</a:t>
            </a:r>
          </a:p>
          <a:p>
            <a:pPr lvl="1"/>
            <a:r>
              <a:rPr lang="tr-TR" dirty="0">
                <a:solidFill>
                  <a:schemeClr val="accent2"/>
                </a:solidFill>
              </a:rPr>
              <a:t>Layer architecture</a:t>
            </a:r>
          </a:p>
          <a:p>
            <a:pPr lvl="1"/>
            <a:r>
              <a:rPr lang="tr-TR" dirty="0">
                <a:solidFill>
                  <a:schemeClr val="accent2"/>
                </a:solidFill>
              </a:rPr>
              <a:t>Constant multiplier block</a:t>
            </a:r>
          </a:p>
          <a:p>
            <a:r>
              <a:rPr lang="tr-TR" dirty="0"/>
              <a:t>Area reduction</a:t>
            </a:r>
          </a:p>
          <a:p>
            <a:pPr lvl="1"/>
            <a:r>
              <a:rPr lang="tr-TR" dirty="0"/>
              <a:t>Error propagation</a:t>
            </a:r>
          </a:p>
          <a:p>
            <a:pPr lvl="1"/>
            <a:r>
              <a:rPr lang="tr-TR" dirty="0"/>
              <a:t>Area reduction algorithm</a:t>
            </a:r>
          </a:p>
          <a:p>
            <a:r>
              <a:rPr lang="tr-TR" dirty="0"/>
              <a:t>Test results</a:t>
            </a:r>
          </a:p>
          <a:p>
            <a:r>
              <a:rPr lang="tr-TR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213939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Outline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061"/>
            <a:r>
              <a:rPr lang="en-US" noProof="1">
                <a:solidFill>
                  <a:prstClr val="black"/>
                </a:solidFill>
              </a:rPr>
              <a:t>Approximate FCNN Generation        tuba.ayhan@itu.edu.tr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061"/>
            <a:fld id="{22DECF6A-13F7-418C-BBFC-95033FFCD5F1}" type="slidenum">
              <a:rPr lang="en-US" noProof="1" smtClean="0">
                <a:solidFill>
                  <a:prstClr val="black"/>
                </a:solidFill>
              </a:rPr>
              <a:pPr defTabSz="912061"/>
              <a:t>6</a:t>
            </a:fld>
            <a:endParaRPr lang="en-US" noProof="1">
              <a:solidFill>
                <a:prstClr val="black"/>
              </a:solidFill>
            </a:endParaRPr>
          </a:p>
        </p:txBody>
      </p:sp>
      <p:grpSp>
        <p:nvGrpSpPr>
          <p:cNvPr id="6" name="Grup 29"/>
          <p:cNvGrpSpPr/>
          <p:nvPr/>
        </p:nvGrpSpPr>
        <p:grpSpPr>
          <a:xfrm>
            <a:off x="5167942" y="1027906"/>
            <a:ext cx="7025882" cy="4849421"/>
            <a:chOff x="2107360" y="393702"/>
            <a:chExt cx="7025882" cy="4849421"/>
          </a:xfrm>
        </p:grpSpPr>
        <p:sp>
          <p:nvSpPr>
            <p:cNvPr id="7" name="Oval 6"/>
            <p:cNvSpPr/>
            <p:nvPr/>
          </p:nvSpPr>
          <p:spPr>
            <a:xfrm>
              <a:off x="4778530" y="1481623"/>
              <a:ext cx="1512277" cy="866301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tr-TR" b="1" dirty="0" err="1"/>
                <a:t>Area</a:t>
              </a:r>
              <a:r>
                <a:rPr lang="tr-TR" b="1" dirty="0"/>
                <a:t> </a:t>
              </a:r>
              <a:r>
                <a:rPr lang="tr-TR" b="1" dirty="0" err="1"/>
                <a:t>reduction</a:t>
              </a:r>
              <a:endParaRPr lang="en-US" b="1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2787057" y="3519832"/>
              <a:ext cx="1512277" cy="8663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pPr algn="ctr"/>
              <a:r>
                <a:rPr lang="tr-TR" b="1" dirty="0"/>
                <a:t>Network </a:t>
              </a:r>
              <a:r>
                <a:rPr lang="tr-TR" b="1" dirty="0" err="1"/>
                <a:t>generation</a:t>
              </a:r>
              <a:endParaRPr lang="en-US" b="1" dirty="0"/>
            </a:p>
          </p:txBody>
        </p:sp>
        <p:cxnSp>
          <p:nvCxnSpPr>
            <p:cNvPr id="9" name="Düz Ok Bağlayıcısı 6"/>
            <p:cNvCxnSpPr>
              <a:stCxn id="7" idx="2"/>
              <a:endCxn id="8" idx="0"/>
            </p:cNvCxnSpPr>
            <p:nvPr/>
          </p:nvCxnSpPr>
          <p:spPr>
            <a:xfrm rot="10800000" flipV="1">
              <a:off x="3543196" y="1914774"/>
              <a:ext cx="1235334" cy="1605058"/>
            </a:xfrm>
            <a:prstGeom prst="bentConnector2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Metin kutusu 8"/>
            <p:cNvSpPr txBox="1"/>
            <p:nvPr/>
          </p:nvSpPr>
          <p:spPr>
            <a:xfrm>
              <a:off x="3543195" y="2588032"/>
              <a:ext cx="15921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>
                  <a:solidFill>
                    <a:schemeClr val="accent2"/>
                  </a:solidFill>
                </a:rPr>
                <a:t>Approximation</a:t>
              </a:r>
              <a:r>
                <a:rPr lang="tr-TR" dirty="0">
                  <a:solidFill>
                    <a:schemeClr val="accent2"/>
                  </a:solidFill>
                </a:rPr>
                <a:t> model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1" name="Metin kutusu 9"/>
            <p:cNvSpPr txBox="1"/>
            <p:nvPr/>
          </p:nvSpPr>
          <p:spPr>
            <a:xfrm>
              <a:off x="2460906" y="4873791"/>
              <a:ext cx="30737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/>
                <a:t>Network </a:t>
              </a:r>
              <a:r>
                <a:rPr lang="tr-TR" dirty="0" err="1"/>
                <a:t>implementation</a:t>
              </a:r>
              <a:endParaRPr lang="tr-TR" dirty="0"/>
            </a:p>
          </p:txBody>
        </p:sp>
        <p:cxnSp>
          <p:nvCxnSpPr>
            <p:cNvPr id="12" name="Düz Ok Bağlayıcısı 10"/>
            <p:cNvCxnSpPr>
              <a:stCxn id="8" idx="4"/>
            </p:cNvCxnSpPr>
            <p:nvPr/>
          </p:nvCxnSpPr>
          <p:spPr>
            <a:xfrm flipH="1">
              <a:off x="3543194" y="4386133"/>
              <a:ext cx="2" cy="4766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Yuvarlatılmış Dikdörtgen 13"/>
            <p:cNvSpPr/>
            <p:nvPr/>
          </p:nvSpPr>
          <p:spPr>
            <a:xfrm>
              <a:off x="5135327" y="3614857"/>
              <a:ext cx="2351995" cy="685214"/>
            </a:xfrm>
            <a:prstGeom prst="round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pPr marL="108000" indent="-108000">
                <a:buFont typeface="Arial" panose="020B0604020202020204" pitchFamily="34" charset="0"/>
                <a:buChar char="•"/>
              </a:pPr>
              <a:r>
                <a:rPr lang="tr-TR" i="1" dirty="0" err="1"/>
                <a:t>Multiplier</a:t>
              </a:r>
              <a:r>
                <a:rPr lang="tr-TR" i="1" dirty="0"/>
                <a:t> </a:t>
              </a:r>
              <a:r>
                <a:rPr lang="tr-TR" i="1" dirty="0" err="1"/>
                <a:t>library</a:t>
              </a:r>
              <a:endParaRPr lang="tr-TR" i="1" dirty="0"/>
            </a:p>
            <a:p>
              <a:pPr marL="108000" indent="-108000">
                <a:buFont typeface="Arial" panose="020B0604020202020204" pitchFamily="34" charset="0"/>
                <a:buChar char="•"/>
              </a:pPr>
              <a:r>
                <a:rPr lang="tr-TR" i="1" dirty="0"/>
                <a:t>Architecture </a:t>
              </a:r>
              <a:r>
                <a:rPr lang="tr-TR" i="1" dirty="0" err="1"/>
                <a:t>template</a:t>
              </a:r>
              <a:endParaRPr lang="en-US" i="1" dirty="0"/>
            </a:p>
          </p:txBody>
        </p:sp>
        <p:cxnSp>
          <p:nvCxnSpPr>
            <p:cNvPr id="14" name="Düz Ok Bağlayıcısı 14"/>
            <p:cNvCxnSpPr>
              <a:stCxn id="13" idx="1"/>
              <a:endCxn id="8" idx="6"/>
            </p:cNvCxnSpPr>
            <p:nvPr/>
          </p:nvCxnSpPr>
          <p:spPr>
            <a:xfrm flipH="1" flipV="1">
              <a:off x="4299334" y="3952983"/>
              <a:ext cx="835993" cy="448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üz Ok Bağlayıcısı 17"/>
            <p:cNvCxnSpPr/>
            <p:nvPr/>
          </p:nvCxnSpPr>
          <p:spPr>
            <a:xfrm flipH="1">
              <a:off x="5203330" y="1040033"/>
              <a:ext cx="2" cy="476612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Düz Ok Bağlayıcısı 18"/>
            <p:cNvCxnSpPr/>
            <p:nvPr/>
          </p:nvCxnSpPr>
          <p:spPr>
            <a:xfrm flipH="1">
              <a:off x="5807314" y="1040033"/>
              <a:ext cx="2" cy="476612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Metin kutusu 19"/>
            <p:cNvSpPr txBox="1"/>
            <p:nvPr/>
          </p:nvSpPr>
          <p:spPr>
            <a:xfrm>
              <a:off x="4299334" y="393702"/>
              <a:ext cx="1235335" cy="646331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tr-TR" i="1" dirty="0" err="1">
                  <a:solidFill>
                    <a:schemeClr val="accent2"/>
                  </a:solidFill>
                </a:rPr>
                <a:t>Layer</a:t>
              </a:r>
              <a:r>
                <a:rPr lang="tr-TR" i="1" dirty="0">
                  <a:solidFill>
                    <a:schemeClr val="accent2"/>
                  </a:solidFill>
                </a:rPr>
                <a:t> </a:t>
              </a:r>
              <a:r>
                <a:rPr lang="tr-TR" i="1" dirty="0" err="1">
                  <a:solidFill>
                    <a:schemeClr val="accent2"/>
                  </a:solidFill>
                </a:rPr>
                <a:t>information</a:t>
              </a:r>
              <a:endParaRPr lang="en-US" i="1" dirty="0">
                <a:solidFill>
                  <a:schemeClr val="accent2"/>
                </a:solidFill>
              </a:endParaRPr>
            </a:p>
          </p:txBody>
        </p:sp>
        <p:sp>
          <p:nvSpPr>
            <p:cNvPr id="18" name="Metin kutusu 20"/>
            <p:cNvSpPr txBox="1"/>
            <p:nvPr/>
          </p:nvSpPr>
          <p:spPr>
            <a:xfrm>
              <a:off x="5423607" y="393702"/>
              <a:ext cx="1235335" cy="646331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tr-TR" i="1" dirty="0" err="1">
                  <a:solidFill>
                    <a:schemeClr val="accent2"/>
                  </a:solidFill>
                </a:rPr>
                <a:t>Error</a:t>
              </a:r>
              <a:r>
                <a:rPr lang="tr-TR" i="1" dirty="0">
                  <a:solidFill>
                    <a:schemeClr val="accent2"/>
                  </a:solidFill>
                </a:rPr>
                <a:t> </a:t>
              </a:r>
              <a:r>
                <a:rPr lang="tr-TR" i="1" dirty="0" err="1">
                  <a:solidFill>
                    <a:schemeClr val="accent2"/>
                  </a:solidFill>
                </a:rPr>
                <a:t>tolerance</a:t>
              </a:r>
              <a:endParaRPr lang="en-US" i="1" dirty="0">
                <a:solidFill>
                  <a:schemeClr val="accent2"/>
                </a:solidFill>
              </a:endParaRPr>
            </a:p>
          </p:txBody>
        </p:sp>
        <p:sp>
          <p:nvSpPr>
            <p:cNvPr id="19" name="Metin kutusu 21"/>
            <p:cNvSpPr txBox="1"/>
            <p:nvPr/>
          </p:nvSpPr>
          <p:spPr>
            <a:xfrm>
              <a:off x="2107360" y="3191425"/>
              <a:ext cx="603255" cy="369332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tr-TR" b="1" i="1" dirty="0">
                  <a:latin typeface="Book Antiqua" panose="02040602050305030304" pitchFamily="18" charset="0"/>
                </a:rPr>
                <a:t>w, b</a:t>
              </a:r>
              <a:endParaRPr lang="en-US" b="1" i="1" dirty="0">
                <a:latin typeface="Book Antiqua" panose="02040602050305030304" pitchFamily="18" charset="0"/>
              </a:endParaRPr>
            </a:p>
          </p:txBody>
        </p:sp>
        <p:cxnSp>
          <p:nvCxnSpPr>
            <p:cNvPr id="20" name="Düz Ok Bağlayıcısı 22"/>
            <p:cNvCxnSpPr/>
            <p:nvPr/>
          </p:nvCxnSpPr>
          <p:spPr>
            <a:xfrm>
              <a:off x="2383753" y="3560757"/>
              <a:ext cx="403304" cy="31228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Düz Ok Bağlayıcısı 24"/>
            <p:cNvCxnSpPr/>
            <p:nvPr/>
          </p:nvCxnSpPr>
          <p:spPr>
            <a:xfrm>
              <a:off x="6353766" y="2048560"/>
              <a:ext cx="305176" cy="370477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Düz Ok Bağlayıcısı 25"/>
            <p:cNvCxnSpPr/>
            <p:nvPr/>
          </p:nvCxnSpPr>
          <p:spPr>
            <a:xfrm>
              <a:off x="6022392" y="2316909"/>
              <a:ext cx="305176" cy="370477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Metin kutusu 26"/>
            <p:cNvSpPr txBox="1"/>
            <p:nvPr/>
          </p:nvSpPr>
          <p:spPr>
            <a:xfrm>
              <a:off x="6290807" y="2511974"/>
              <a:ext cx="28424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>
                  <a:solidFill>
                    <a:schemeClr val="accent2"/>
                  </a:solidFill>
                </a:rPr>
                <a:t>Performance</a:t>
              </a:r>
              <a:r>
                <a:rPr lang="tr-TR" dirty="0">
                  <a:solidFill>
                    <a:schemeClr val="accent2"/>
                  </a:solidFill>
                </a:rPr>
                <a:t> </a:t>
              </a:r>
              <a:r>
                <a:rPr lang="tr-TR" dirty="0" err="1">
                  <a:solidFill>
                    <a:schemeClr val="accent2"/>
                  </a:solidFill>
                </a:rPr>
                <a:t>loss</a:t>
              </a:r>
              <a:r>
                <a:rPr lang="tr-TR" dirty="0">
                  <a:solidFill>
                    <a:schemeClr val="accent2"/>
                  </a:solidFill>
                </a:rPr>
                <a:t> </a:t>
              </a:r>
              <a:r>
                <a:rPr lang="tr-TR" dirty="0" err="1">
                  <a:solidFill>
                    <a:schemeClr val="accent2"/>
                  </a:solidFill>
                </a:rPr>
                <a:t>estimation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24" name="Metin kutusu 27"/>
            <p:cNvSpPr txBox="1"/>
            <p:nvPr/>
          </p:nvSpPr>
          <p:spPr>
            <a:xfrm>
              <a:off x="6658942" y="2142779"/>
              <a:ext cx="22268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>
                  <a:solidFill>
                    <a:schemeClr val="accent2"/>
                  </a:solidFill>
                </a:rPr>
                <a:t>Area</a:t>
              </a:r>
              <a:r>
                <a:rPr lang="tr-TR" dirty="0">
                  <a:solidFill>
                    <a:schemeClr val="accent2"/>
                  </a:solidFill>
                </a:rPr>
                <a:t> </a:t>
              </a:r>
              <a:r>
                <a:rPr lang="tr-TR" dirty="0" err="1">
                  <a:solidFill>
                    <a:schemeClr val="accent2"/>
                  </a:solidFill>
                </a:rPr>
                <a:t>cost</a:t>
              </a:r>
              <a:r>
                <a:rPr lang="tr-TR" dirty="0">
                  <a:solidFill>
                    <a:schemeClr val="accent2"/>
                  </a:solidFill>
                </a:rPr>
                <a:t> </a:t>
              </a:r>
              <a:r>
                <a:rPr lang="tr-TR" dirty="0" err="1">
                  <a:solidFill>
                    <a:schemeClr val="accent2"/>
                  </a:solidFill>
                </a:rPr>
                <a:t>estimation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5" name="Content Placeholder 2"/>
          <p:cNvSpPr txBox="1">
            <a:spLocks/>
          </p:cNvSpPr>
          <p:nvPr/>
        </p:nvSpPr>
        <p:spPr>
          <a:xfrm>
            <a:off x="33510" y="1145611"/>
            <a:ext cx="5359915" cy="4351338"/>
          </a:xfrm>
        </p:spPr>
        <p:txBody>
          <a:bodyPr/>
          <a:lstStyle>
            <a:lvl1pPr marL="304792" indent="-304792" algn="l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7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Network architecture</a:t>
            </a:r>
          </a:p>
          <a:p>
            <a:pPr lvl="1"/>
            <a:r>
              <a:rPr lang="tr-TR" dirty="0"/>
              <a:t>Layer architecture</a:t>
            </a:r>
          </a:p>
          <a:p>
            <a:pPr lvl="1"/>
            <a:r>
              <a:rPr lang="tr-TR" dirty="0"/>
              <a:t>Constant multiplier block</a:t>
            </a:r>
          </a:p>
          <a:p>
            <a:r>
              <a:rPr lang="tr-TR" dirty="0">
                <a:solidFill>
                  <a:schemeClr val="accent2"/>
                </a:solidFill>
              </a:rPr>
              <a:t>Area reduction</a:t>
            </a:r>
          </a:p>
          <a:p>
            <a:pPr lvl="1"/>
            <a:r>
              <a:rPr lang="tr-TR" dirty="0">
                <a:solidFill>
                  <a:schemeClr val="accent2"/>
                </a:solidFill>
              </a:rPr>
              <a:t>Error propagation</a:t>
            </a:r>
          </a:p>
          <a:p>
            <a:pPr lvl="1"/>
            <a:r>
              <a:rPr lang="tr-TR" dirty="0">
                <a:solidFill>
                  <a:schemeClr val="accent2"/>
                </a:solidFill>
              </a:rPr>
              <a:t>Area reduction algorithm</a:t>
            </a:r>
          </a:p>
          <a:p>
            <a:r>
              <a:rPr lang="tr-TR" dirty="0"/>
              <a:t>Test results</a:t>
            </a:r>
          </a:p>
          <a:p>
            <a:r>
              <a:rPr lang="tr-TR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652160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Outline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061"/>
            <a:r>
              <a:rPr lang="en-US" noProof="1">
                <a:solidFill>
                  <a:prstClr val="black"/>
                </a:solidFill>
              </a:rPr>
              <a:t>Approximate FCNN Generation        tuba.ayhan@itu.edu.tr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061"/>
            <a:fld id="{22DECF6A-13F7-418C-BBFC-95033FFCD5F1}" type="slidenum">
              <a:rPr lang="en-US" noProof="1" smtClean="0">
                <a:solidFill>
                  <a:prstClr val="black"/>
                </a:solidFill>
              </a:rPr>
              <a:pPr defTabSz="912061"/>
              <a:t>7</a:t>
            </a:fld>
            <a:endParaRPr lang="en-US" noProof="1">
              <a:solidFill>
                <a:prstClr val="black"/>
              </a:solidFill>
            </a:endParaRPr>
          </a:p>
        </p:txBody>
      </p:sp>
      <p:grpSp>
        <p:nvGrpSpPr>
          <p:cNvPr id="6" name="Grup 29"/>
          <p:cNvGrpSpPr/>
          <p:nvPr/>
        </p:nvGrpSpPr>
        <p:grpSpPr>
          <a:xfrm>
            <a:off x="5167942" y="1027906"/>
            <a:ext cx="7025882" cy="4849421"/>
            <a:chOff x="2107360" y="393702"/>
            <a:chExt cx="7025882" cy="4849421"/>
          </a:xfrm>
        </p:grpSpPr>
        <p:sp>
          <p:nvSpPr>
            <p:cNvPr id="7" name="Oval 6"/>
            <p:cNvSpPr/>
            <p:nvPr/>
          </p:nvSpPr>
          <p:spPr>
            <a:xfrm>
              <a:off x="4778530" y="1481623"/>
              <a:ext cx="1512277" cy="866301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tr-TR" b="1" dirty="0" err="1"/>
                <a:t>Area</a:t>
              </a:r>
              <a:r>
                <a:rPr lang="tr-TR" b="1" dirty="0"/>
                <a:t> </a:t>
              </a:r>
              <a:r>
                <a:rPr lang="tr-TR" b="1" dirty="0" err="1"/>
                <a:t>reduction</a:t>
              </a:r>
              <a:endParaRPr lang="en-US" b="1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2787057" y="3519832"/>
              <a:ext cx="1512277" cy="866301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pPr algn="ctr"/>
              <a:r>
                <a:rPr lang="tr-TR" b="1" dirty="0"/>
                <a:t>Network </a:t>
              </a:r>
              <a:r>
                <a:rPr lang="tr-TR" b="1" dirty="0" err="1"/>
                <a:t>generation</a:t>
              </a:r>
              <a:endParaRPr lang="en-US" b="1" dirty="0"/>
            </a:p>
          </p:txBody>
        </p:sp>
        <p:cxnSp>
          <p:nvCxnSpPr>
            <p:cNvPr id="9" name="Düz Ok Bağlayıcısı 6"/>
            <p:cNvCxnSpPr>
              <a:stCxn id="7" idx="2"/>
              <a:endCxn id="8" idx="0"/>
            </p:cNvCxnSpPr>
            <p:nvPr/>
          </p:nvCxnSpPr>
          <p:spPr>
            <a:xfrm rot="10800000" flipV="1">
              <a:off x="3543196" y="1914774"/>
              <a:ext cx="1235334" cy="1605058"/>
            </a:xfrm>
            <a:prstGeom prst="bentConnector2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Metin kutusu 8"/>
            <p:cNvSpPr txBox="1"/>
            <p:nvPr/>
          </p:nvSpPr>
          <p:spPr>
            <a:xfrm>
              <a:off x="3543195" y="2588032"/>
              <a:ext cx="15921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>
                  <a:solidFill>
                    <a:schemeClr val="accent2"/>
                  </a:solidFill>
                </a:rPr>
                <a:t>Approximation</a:t>
              </a:r>
              <a:r>
                <a:rPr lang="tr-TR" dirty="0">
                  <a:solidFill>
                    <a:schemeClr val="accent2"/>
                  </a:solidFill>
                </a:rPr>
                <a:t> model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1" name="Metin kutusu 9"/>
            <p:cNvSpPr txBox="1"/>
            <p:nvPr/>
          </p:nvSpPr>
          <p:spPr>
            <a:xfrm>
              <a:off x="2460906" y="4873791"/>
              <a:ext cx="30737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>
                  <a:solidFill>
                    <a:schemeClr val="accent2"/>
                  </a:solidFill>
                </a:rPr>
                <a:t>Network </a:t>
              </a:r>
              <a:r>
                <a:rPr lang="tr-TR" dirty="0" err="1">
                  <a:solidFill>
                    <a:schemeClr val="accent2"/>
                  </a:solidFill>
                </a:rPr>
                <a:t>implementation</a:t>
              </a:r>
              <a:endParaRPr lang="tr-TR" dirty="0">
                <a:solidFill>
                  <a:schemeClr val="accent2"/>
                </a:solidFill>
              </a:endParaRPr>
            </a:p>
          </p:txBody>
        </p:sp>
        <p:cxnSp>
          <p:nvCxnSpPr>
            <p:cNvPr id="12" name="Düz Ok Bağlayıcısı 10"/>
            <p:cNvCxnSpPr>
              <a:stCxn id="8" idx="4"/>
            </p:cNvCxnSpPr>
            <p:nvPr/>
          </p:nvCxnSpPr>
          <p:spPr>
            <a:xfrm flipH="1">
              <a:off x="3543194" y="4386133"/>
              <a:ext cx="2" cy="476612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Yuvarlatılmış Dikdörtgen 13"/>
            <p:cNvSpPr/>
            <p:nvPr/>
          </p:nvSpPr>
          <p:spPr>
            <a:xfrm>
              <a:off x="5135327" y="3614857"/>
              <a:ext cx="2351995" cy="685214"/>
            </a:xfrm>
            <a:prstGeom prst="roundRect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pPr marL="108000" indent="-108000">
                <a:buFont typeface="Arial" panose="020B0604020202020204" pitchFamily="34" charset="0"/>
                <a:buChar char="•"/>
              </a:pPr>
              <a:r>
                <a:rPr lang="tr-TR" i="1" dirty="0" err="1">
                  <a:solidFill>
                    <a:schemeClr val="accent2"/>
                  </a:solidFill>
                </a:rPr>
                <a:t>Multiplier</a:t>
              </a:r>
              <a:r>
                <a:rPr lang="tr-TR" i="1" dirty="0">
                  <a:solidFill>
                    <a:schemeClr val="accent2"/>
                  </a:solidFill>
                </a:rPr>
                <a:t> </a:t>
              </a:r>
              <a:r>
                <a:rPr lang="tr-TR" i="1" dirty="0" err="1">
                  <a:solidFill>
                    <a:schemeClr val="accent2"/>
                  </a:solidFill>
                </a:rPr>
                <a:t>library</a:t>
              </a:r>
              <a:endParaRPr lang="tr-TR" i="1" dirty="0">
                <a:solidFill>
                  <a:schemeClr val="accent2"/>
                </a:solidFill>
              </a:endParaRPr>
            </a:p>
            <a:p>
              <a:pPr marL="108000" indent="-108000">
                <a:buFont typeface="Arial" panose="020B0604020202020204" pitchFamily="34" charset="0"/>
                <a:buChar char="•"/>
              </a:pPr>
              <a:r>
                <a:rPr lang="tr-TR" i="1" dirty="0">
                  <a:solidFill>
                    <a:schemeClr val="accent2"/>
                  </a:solidFill>
                </a:rPr>
                <a:t>Architecture </a:t>
              </a:r>
              <a:r>
                <a:rPr lang="tr-TR" i="1" dirty="0" err="1">
                  <a:solidFill>
                    <a:schemeClr val="accent2"/>
                  </a:solidFill>
                </a:rPr>
                <a:t>template</a:t>
              </a:r>
              <a:endParaRPr lang="en-US" i="1" dirty="0">
                <a:solidFill>
                  <a:schemeClr val="accent2"/>
                </a:solidFill>
              </a:endParaRPr>
            </a:p>
          </p:txBody>
        </p:sp>
        <p:cxnSp>
          <p:nvCxnSpPr>
            <p:cNvPr id="14" name="Düz Ok Bağlayıcısı 14"/>
            <p:cNvCxnSpPr>
              <a:stCxn id="13" idx="1"/>
              <a:endCxn id="8" idx="6"/>
            </p:cNvCxnSpPr>
            <p:nvPr/>
          </p:nvCxnSpPr>
          <p:spPr>
            <a:xfrm flipH="1" flipV="1">
              <a:off x="4299334" y="3952983"/>
              <a:ext cx="835993" cy="4481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üz Ok Bağlayıcısı 17"/>
            <p:cNvCxnSpPr/>
            <p:nvPr/>
          </p:nvCxnSpPr>
          <p:spPr>
            <a:xfrm flipH="1">
              <a:off x="5203330" y="1040033"/>
              <a:ext cx="2" cy="476612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Düz Ok Bağlayıcısı 18"/>
            <p:cNvCxnSpPr/>
            <p:nvPr/>
          </p:nvCxnSpPr>
          <p:spPr>
            <a:xfrm flipH="1">
              <a:off x="5807314" y="1040033"/>
              <a:ext cx="2" cy="476612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Metin kutusu 19"/>
            <p:cNvSpPr txBox="1"/>
            <p:nvPr/>
          </p:nvSpPr>
          <p:spPr>
            <a:xfrm>
              <a:off x="4299334" y="393702"/>
              <a:ext cx="1235335" cy="646331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tr-TR" i="1" dirty="0" err="1">
                  <a:solidFill>
                    <a:schemeClr val="accent2"/>
                  </a:solidFill>
                </a:rPr>
                <a:t>Layer</a:t>
              </a:r>
              <a:r>
                <a:rPr lang="tr-TR" i="1" dirty="0">
                  <a:solidFill>
                    <a:schemeClr val="accent2"/>
                  </a:solidFill>
                </a:rPr>
                <a:t> </a:t>
              </a:r>
              <a:r>
                <a:rPr lang="tr-TR" i="1" dirty="0" err="1">
                  <a:solidFill>
                    <a:schemeClr val="accent2"/>
                  </a:solidFill>
                </a:rPr>
                <a:t>information</a:t>
              </a:r>
              <a:endParaRPr lang="en-US" i="1" dirty="0">
                <a:solidFill>
                  <a:schemeClr val="accent2"/>
                </a:solidFill>
              </a:endParaRPr>
            </a:p>
          </p:txBody>
        </p:sp>
        <p:sp>
          <p:nvSpPr>
            <p:cNvPr id="18" name="Metin kutusu 20"/>
            <p:cNvSpPr txBox="1"/>
            <p:nvPr/>
          </p:nvSpPr>
          <p:spPr>
            <a:xfrm>
              <a:off x="5423607" y="393702"/>
              <a:ext cx="1235335" cy="646331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tr-TR" i="1" dirty="0" err="1">
                  <a:solidFill>
                    <a:schemeClr val="accent2"/>
                  </a:solidFill>
                </a:rPr>
                <a:t>Error</a:t>
              </a:r>
              <a:r>
                <a:rPr lang="tr-TR" i="1" dirty="0">
                  <a:solidFill>
                    <a:schemeClr val="accent2"/>
                  </a:solidFill>
                </a:rPr>
                <a:t> </a:t>
              </a:r>
              <a:r>
                <a:rPr lang="tr-TR" i="1" dirty="0" err="1">
                  <a:solidFill>
                    <a:schemeClr val="accent2"/>
                  </a:solidFill>
                </a:rPr>
                <a:t>tolerance</a:t>
              </a:r>
              <a:endParaRPr lang="en-US" i="1" dirty="0">
                <a:solidFill>
                  <a:schemeClr val="accent2"/>
                </a:solidFill>
              </a:endParaRPr>
            </a:p>
          </p:txBody>
        </p:sp>
        <p:sp>
          <p:nvSpPr>
            <p:cNvPr id="19" name="Metin kutusu 21"/>
            <p:cNvSpPr txBox="1"/>
            <p:nvPr/>
          </p:nvSpPr>
          <p:spPr>
            <a:xfrm>
              <a:off x="2107360" y="3191425"/>
              <a:ext cx="603255" cy="369332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tr-TR" b="1" i="1" dirty="0">
                  <a:solidFill>
                    <a:schemeClr val="accent2"/>
                  </a:solidFill>
                  <a:latin typeface="Book Antiqua" panose="02040602050305030304" pitchFamily="18" charset="0"/>
                </a:rPr>
                <a:t>w, b</a:t>
              </a:r>
              <a:endParaRPr lang="en-US" b="1" i="1" dirty="0">
                <a:solidFill>
                  <a:schemeClr val="accent2"/>
                </a:solidFill>
                <a:latin typeface="Book Antiqua" panose="02040602050305030304" pitchFamily="18" charset="0"/>
              </a:endParaRPr>
            </a:p>
          </p:txBody>
        </p:sp>
        <p:cxnSp>
          <p:nvCxnSpPr>
            <p:cNvPr id="20" name="Düz Ok Bağlayıcısı 22"/>
            <p:cNvCxnSpPr/>
            <p:nvPr/>
          </p:nvCxnSpPr>
          <p:spPr>
            <a:xfrm>
              <a:off x="2383753" y="3560757"/>
              <a:ext cx="403304" cy="312284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Düz Ok Bağlayıcısı 24"/>
            <p:cNvCxnSpPr/>
            <p:nvPr/>
          </p:nvCxnSpPr>
          <p:spPr>
            <a:xfrm>
              <a:off x="6353766" y="2048560"/>
              <a:ext cx="305176" cy="370477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Düz Ok Bağlayıcısı 25"/>
            <p:cNvCxnSpPr/>
            <p:nvPr/>
          </p:nvCxnSpPr>
          <p:spPr>
            <a:xfrm>
              <a:off x="6022392" y="2316909"/>
              <a:ext cx="305176" cy="370477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Metin kutusu 26"/>
            <p:cNvSpPr txBox="1"/>
            <p:nvPr/>
          </p:nvSpPr>
          <p:spPr>
            <a:xfrm>
              <a:off x="6290807" y="2511974"/>
              <a:ext cx="28424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>
                  <a:solidFill>
                    <a:schemeClr val="accent2"/>
                  </a:solidFill>
                </a:rPr>
                <a:t>Performance</a:t>
              </a:r>
              <a:r>
                <a:rPr lang="tr-TR" dirty="0">
                  <a:solidFill>
                    <a:schemeClr val="accent2"/>
                  </a:solidFill>
                </a:rPr>
                <a:t> </a:t>
              </a:r>
              <a:r>
                <a:rPr lang="tr-TR" dirty="0" err="1">
                  <a:solidFill>
                    <a:schemeClr val="accent2"/>
                  </a:solidFill>
                </a:rPr>
                <a:t>loss</a:t>
              </a:r>
              <a:r>
                <a:rPr lang="tr-TR" dirty="0">
                  <a:solidFill>
                    <a:schemeClr val="accent2"/>
                  </a:solidFill>
                </a:rPr>
                <a:t> </a:t>
              </a:r>
              <a:r>
                <a:rPr lang="tr-TR" dirty="0" err="1">
                  <a:solidFill>
                    <a:schemeClr val="accent2"/>
                  </a:solidFill>
                </a:rPr>
                <a:t>estimation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24" name="Metin kutusu 27"/>
            <p:cNvSpPr txBox="1"/>
            <p:nvPr/>
          </p:nvSpPr>
          <p:spPr>
            <a:xfrm>
              <a:off x="6658942" y="2142779"/>
              <a:ext cx="22268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>
                  <a:solidFill>
                    <a:schemeClr val="accent2"/>
                  </a:solidFill>
                </a:rPr>
                <a:t>Area</a:t>
              </a:r>
              <a:r>
                <a:rPr lang="tr-TR" dirty="0">
                  <a:solidFill>
                    <a:schemeClr val="accent2"/>
                  </a:solidFill>
                </a:rPr>
                <a:t> </a:t>
              </a:r>
              <a:r>
                <a:rPr lang="tr-TR" dirty="0" err="1">
                  <a:solidFill>
                    <a:schemeClr val="accent2"/>
                  </a:solidFill>
                </a:rPr>
                <a:t>cost</a:t>
              </a:r>
              <a:r>
                <a:rPr lang="tr-TR" dirty="0">
                  <a:solidFill>
                    <a:schemeClr val="accent2"/>
                  </a:solidFill>
                </a:rPr>
                <a:t> </a:t>
              </a:r>
              <a:r>
                <a:rPr lang="tr-TR" dirty="0" err="1">
                  <a:solidFill>
                    <a:schemeClr val="accent2"/>
                  </a:solidFill>
                </a:rPr>
                <a:t>estimation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5" name="Content Placeholder 2"/>
          <p:cNvSpPr txBox="1">
            <a:spLocks/>
          </p:cNvSpPr>
          <p:nvPr/>
        </p:nvSpPr>
        <p:spPr>
          <a:xfrm>
            <a:off x="33510" y="1145611"/>
            <a:ext cx="5359915" cy="4351338"/>
          </a:xfrm>
        </p:spPr>
        <p:txBody>
          <a:bodyPr/>
          <a:lstStyle>
            <a:lvl1pPr marL="304792" indent="-304792" algn="l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7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Network architecture</a:t>
            </a:r>
          </a:p>
          <a:p>
            <a:pPr lvl="1"/>
            <a:r>
              <a:rPr lang="tr-TR" dirty="0"/>
              <a:t>Layer architecture</a:t>
            </a:r>
          </a:p>
          <a:p>
            <a:pPr lvl="1"/>
            <a:r>
              <a:rPr lang="tr-TR" dirty="0"/>
              <a:t>Constant multiplier block</a:t>
            </a:r>
          </a:p>
          <a:p>
            <a:r>
              <a:rPr lang="tr-TR" dirty="0"/>
              <a:t>Area reduction</a:t>
            </a:r>
          </a:p>
          <a:p>
            <a:pPr lvl="1"/>
            <a:r>
              <a:rPr lang="tr-TR" dirty="0"/>
              <a:t>Error propagation</a:t>
            </a:r>
          </a:p>
          <a:p>
            <a:pPr lvl="1"/>
            <a:r>
              <a:rPr lang="tr-TR" dirty="0"/>
              <a:t>Area reduction algorithm</a:t>
            </a:r>
          </a:p>
          <a:p>
            <a:r>
              <a:rPr lang="tr-TR" dirty="0">
                <a:solidFill>
                  <a:schemeClr val="accent2"/>
                </a:solidFill>
              </a:rPr>
              <a:t>Test results</a:t>
            </a:r>
          </a:p>
          <a:p>
            <a:r>
              <a:rPr lang="tr-TR" dirty="0">
                <a:solidFill>
                  <a:schemeClr val="accent2"/>
                </a:solidFill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545449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Network architecture – Layer architecture 1/2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061"/>
            <a:r>
              <a:rPr lang="en-US" noProof="1">
                <a:solidFill>
                  <a:prstClr val="black"/>
                </a:solidFill>
              </a:rPr>
              <a:t>Approximate FCNN Generation        tuba.ayhan@itu.edu.tr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061"/>
            <a:fld id="{22DECF6A-13F7-418C-BBFC-95033FFCD5F1}" type="slidenum">
              <a:rPr lang="en-US" noProof="1" smtClean="0">
                <a:solidFill>
                  <a:prstClr val="black"/>
                </a:solidFill>
              </a:rPr>
              <a:pPr defTabSz="912061"/>
              <a:t>8</a:t>
            </a:fld>
            <a:endParaRPr lang="en-US" noProof="1">
              <a:solidFill>
                <a:prstClr val="black"/>
              </a:solidFill>
            </a:endParaRPr>
          </a:p>
        </p:txBody>
      </p:sp>
      <p:grpSp>
        <p:nvGrpSpPr>
          <p:cNvPr id="181" name="Grup 296"/>
          <p:cNvGrpSpPr/>
          <p:nvPr/>
        </p:nvGrpSpPr>
        <p:grpSpPr>
          <a:xfrm>
            <a:off x="438857" y="1068224"/>
            <a:ext cx="4075316" cy="2938104"/>
            <a:chOff x="3852863" y="508752"/>
            <a:chExt cx="1790700" cy="1483200"/>
          </a:xfrm>
        </p:grpSpPr>
        <p:sp>
          <p:nvSpPr>
            <p:cNvPr id="182" name="Dikdörtgen 292"/>
            <p:cNvSpPr/>
            <p:nvPr/>
          </p:nvSpPr>
          <p:spPr>
            <a:xfrm>
              <a:off x="3852863" y="508752"/>
              <a:ext cx="1790700" cy="148320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83" name="Grup 279"/>
            <p:cNvGrpSpPr/>
            <p:nvPr/>
          </p:nvGrpSpPr>
          <p:grpSpPr>
            <a:xfrm>
              <a:off x="3901165" y="568758"/>
              <a:ext cx="1676578" cy="1263661"/>
              <a:chOff x="4919596" y="689929"/>
              <a:chExt cx="1676578" cy="1263661"/>
            </a:xfrm>
          </p:grpSpPr>
          <p:sp>
            <p:nvSpPr>
              <p:cNvPr id="184" name="Oval 183"/>
              <p:cNvSpPr/>
              <p:nvPr/>
            </p:nvSpPr>
            <p:spPr>
              <a:xfrm>
                <a:off x="5362278" y="689929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5362278" y="96791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5362278" y="1245370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5362278" y="1523357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5362278" y="179678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5797451" y="977607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5797451" y="1255594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5797451" y="1529023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6153011" y="108856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6153011" y="1361995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4" name="Metin kutusu 168"/>
              <p:cNvSpPr txBox="1"/>
              <p:nvPr/>
            </p:nvSpPr>
            <p:spPr>
              <a:xfrm>
                <a:off x="4933629" y="986220"/>
                <a:ext cx="162723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X0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5" name="Metin kutusu 169"/>
              <p:cNvSpPr txBox="1"/>
              <p:nvPr/>
            </p:nvSpPr>
            <p:spPr>
              <a:xfrm>
                <a:off x="4919596" y="1323085"/>
                <a:ext cx="176756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X1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196" name="Düz Ok Bağlayıcısı 171"/>
              <p:cNvCxnSpPr>
                <a:stCxn id="194" idx="3"/>
                <a:endCxn id="184" idx="2"/>
              </p:cNvCxnSpPr>
              <p:nvPr/>
            </p:nvCxnSpPr>
            <p:spPr>
              <a:xfrm flipV="1">
                <a:off x="5096352" y="768331"/>
                <a:ext cx="265926" cy="31111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97" name="Düz Ok Bağlayıcısı 172"/>
              <p:cNvCxnSpPr>
                <a:stCxn id="194" idx="3"/>
                <a:endCxn id="185" idx="2"/>
              </p:cNvCxnSpPr>
              <p:nvPr/>
            </p:nvCxnSpPr>
            <p:spPr>
              <a:xfrm flipV="1">
                <a:off x="5096352" y="1046319"/>
                <a:ext cx="265926" cy="3312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98" name="Düz Ok Bağlayıcısı 175"/>
              <p:cNvCxnSpPr>
                <a:stCxn id="194" idx="3"/>
                <a:endCxn id="186" idx="2"/>
              </p:cNvCxnSpPr>
              <p:nvPr/>
            </p:nvCxnSpPr>
            <p:spPr>
              <a:xfrm>
                <a:off x="5096352" y="1079442"/>
                <a:ext cx="265926" cy="24433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199" name="Düz Ok Bağlayıcısı 176"/>
              <p:cNvCxnSpPr>
                <a:stCxn id="194" idx="3"/>
                <a:endCxn id="187" idx="2"/>
              </p:cNvCxnSpPr>
              <p:nvPr/>
            </p:nvCxnSpPr>
            <p:spPr>
              <a:xfrm>
                <a:off x="5096352" y="1079442"/>
                <a:ext cx="265926" cy="52231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00" name="Düz Ok Bağlayıcısı 181"/>
              <p:cNvCxnSpPr>
                <a:stCxn id="195" idx="3"/>
                <a:endCxn id="184" idx="2"/>
              </p:cNvCxnSpPr>
              <p:nvPr/>
            </p:nvCxnSpPr>
            <p:spPr>
              <a:xfrm flipV="1">
                <a:off x="5096352" y="768331"/>
                <a:ext cx="265926" cy="64797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01" name="Düz Ok Bağlayıcısı 182"/>
              <p:cNvCxnSpPr>
                <a:stCxn id="195" idx="3"/>
                <a:endCxn id="185" idx="2"/>
              </p:cNvCxnSpPr>
              <p:nvPr/>
            </p:nvCxnSpPr>
            <p:spPr>
              <a:xfrm flipV="1">
                <a:off x="5096352" y="1046319"/>
                <a:ext cx="265926" cy="36998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02" name="Düz Ok Bağlayıcısı 187"/>
              <p:cNvCxnSpPr>
                <a:stCxn id="195" idx="3"/>
                <a:endCxn id="187" idx="2"/>
              </p:cNvCxnSpPr>
              <p:nvPr/>
            </p:nvCxnSpPr>
            <p:spPr>
              <a:xfrm>
                <a:off x="5096352" y="1416307"/>
                <a:ext cx="265926" cy="18545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03" name="Düz Ok Bağlayıcısı 188"/>
              <p:cNvCxnSpPr>
                <a:stCxn id="195" idx="3"/>
                <a:endCxn id="188" idx="2"/>
              </p:cNvCxnSpPr>
              <p:nvPr/>
            </p:nvCxnSpPr>
            <p:spPr>
              <a:xfrm>
                <a:off x="5096352" y="1416307"/>
                <a:ext cx="265926" cy="45888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04" name="Düz Ok Bağlayıcısı 193"/>
              <p:cNvCxnSpPr>
                <a:stCxn id="194" idx="3"/>
                <a:endCxn id="188" idx="2"/>
              </p:cNvCxnSpPr>
              <p:nvPr/>
            </p:nvCxnSpPr>
            <p:spPr>
              <a:xfrm>
                <a:off x="5096352" y="1079442"/>
                <a:ext cx="265926" cy="79574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05" name="Düz Ok Bağlayıcısı 194"/>
              <p:cNvCxnSpPr>
                <a:stCxn id="195" idx="3"/>
                <a:endCxn id="186" idx="2"/>
              </p:cNvCxnSpPr>
              <p:nvPr/>
            </p:nvCxnSpPr>
            <p:spPr>
              <a:xfrm flipV="1">
                <a:off x="5096352" y="1323772"/>
                <a:ext cx="265926" cy="9253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06" name="Düz Ok Bağlayıcısı 205"/>
              <p:cNvCxnSpPr>
                <a:stCxn id="184" idx="6"/>
                <a:endCxn id="189" idx="2"/>
              </p:cNvCxnSpPr>
              <p:nvPr/>
            </p:nvCxnSpPr>
            <p:spPr>
              <a:xfrm>
                <a:off x="5519082" y="768331"/>
                <a:ext cx="278369" cy="28767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07" name="Düz Ok Bağlayıcısı 206"/>
              <p:cNvCxnSpPr>
                <a:stCxn id="184" idx="6"/>
                <a:endCxn id="190" idx="2"/>
              </p:cNvCxnSpPr>
              <p:nvPr/>
            </p:nvCxnSpPr>
            <p:spPr>
              <a:xfrm>
                <a:off x="5519082" y="768331"/>
                <a:ext cx="278369" cy="56566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08" name="Düz Ok Bağlayıcısı 207"/>
              <p:cNvCxnSpPr>
                <a:stCxn id="184" idx="6"/>
                <a:endCxn id="191" idx="2"/>
              </p:cNvCxnSpPr>
              <p:nvPr/>
            </p:nvCxnSpPr>
            <p:spPr>
              <a:xfrm>
                <a:off x="5519082" y="768331"/>
                <a:ext cx="278369" cy="839094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09" name="Düz Ok Bağlayıcısı 214"/>
              <p:cNvCxnSpPr>
                <a:stCxn id="185" idx="6"/>
                <a:endCxn id="189" idx="2"/>
              </p:cNvCxnSpPr>
              <p:nvPr/>
            </p:nvCxnSpPr>
            <p:spPr>
              <a:xfrm>
                <a:off x="5519082" y="1046318"/>
                <a:ext cx="278369" cy="969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10" name="Düz Ok Bağlayıcısı 215"/>
              <p:cNvCxnSpPr>
                <a:stCxn id="185" idx="6"/>
                <a:endCxn id="190" idx="2"/>
              </p:cNvCxnSpPr>
              <p:nvPr/>
            </p:nvCxnSpPr>
            <p:spPr>
              <a:xfrm>
                <a:off x="5519082" y="1046318"/>
                <a:ext cx="278369" cy="28767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11" name="Düz Ok Bağlayıcısı 216"/>
              <p:cNvCxnSpPr>
                <a:stCxn id="185" idx="6"/>
                <a:endCxn id="191" idx="2"/>
              </p:cNvCxnSpPr>
              <p:nvPr/>
            </p:nvCxnSpPr>
            <p:spPr>
              <a:xfrm>
                <a:off x="5519082" y="1046318"/>
                <a:ext cx="278369" cy="56110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12" name="Düz Ok Bağlayıcısı 223"/>
              <p:cNvCxnSpPr>
                <a:stCxn id="186" idx="6"/>
                <a:endCxn id="190" idx="2"/>
              </p:cNvCxnSpPr>
              <p:nvPr/>
            </p:nvCxnSpPr>
            <p:spPr>
              <a:xfrm>
                <a:off x="5519082" y="1323772"/>
                <a:ext cx="278369" cy="10224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13" name="Düz Ok Bağlayıcısı 224"/>
              <p:cNvCxnSpPr>
                <a:stCxn id="186" idx="6"/>
                <a:endCxn id="191" idx="2"/>
              </p:cNvCxnSpPr>
              <p:nvPr/>
            </p:nvCxnSpPr>
            <p:spPr>
              <a:xfrm>
                <a:off x="5519082" y="1323772"/>
                <a:ext cx="278369" cy="28365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14" name="Düz Ok Bağlayıcısı 225"/>
              <p:cNvCxnSpPr>
                <a:stCxn id="186" idx="6"/>
                <a:endCxn id="189" idx="2"/>
              </p:cNvCxnSpPr>
              <p:nvPr/>
            </p:nvCxnSpPr>
            <p:spPr>
              <a:xfrm flipV="1">
                <a:off x="5519082" y="1056009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15" name="Düz Ok Bağlayıcısı 232"/>
              <p:cNvCxnSpPr>
                <a:stCxn id="187" idx="6"/>
                <a:endCxn id="190" idx="2"/>
              </p:cNvCxnSpPr>
              <p:nvPr/>
            </p:nvCxnSpPr>
            <p:spPr>
              <a:xfrm flipV="1">
                <a:off x="5519082" y="1333996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16" name="Düz Ok Bağlayıcısı 233"/>
              <p:cNvCxnSpPr>
                <a:stCxn id="187" idx="6"/>
                <a:endCxn id="189" idx="2"/>
              </p:cNvCxnSpPr>
              <p:nvPr/>
            </p:nvCxnSpPr>
            <p:spPr>
              <a:xfrm flipV="1">
                <a:off x="5519082" y="1056009"/>
                <a:ext cx="278369" cy="54575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17" name="Düz Ok Bağlayıcısı 234"/>
              <p:cNvCxnSpPr>
                <a:stCxn id="187" idx="6"/>
                <a:endCxn id="191" idx="2"/>
              </p:cNvCxnSpPr>
              <p:nvPr/>
            </p:nvCxnSpPr>
            <p:spPr>
              <a:xfrm>
                <a:off x="5519082" y="1601759"/>
                <a:ext cx="278369" cy="566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18" name="Düz Ok Bağlayıcısı 241"/>
              <p:cNvCxnSpPr>
                <a:stCxn id="188" idx="6"/>
                <a:endCxn id="189" idx="2"/>
              </p:cNvCxnSpPr>
              <p:nvPr/>
            </p:nvCxnSpPr>
            <p:spPr>
              <a:xfrm flipV="1">
                <a:off x="5519082" y="1056009"/>
                <a:ext cx="278369" cy="81917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19" name="Düz Ok Bağlayıcısı 242"/>
              <p:cNvCxnSpPr>
                <a:stCxn id="188" idx="6"/>
                <a:endCxn id="190" idx="2"/>
              </p:cNvCxnSpPr>
              <p:nvPr/>
            </p:nvCxnSpPr>
            <p:spPr>
              <a:xfrm flipV="1">
                <a:off x="5519082" y="1333996"/>
                <a:ext cx="278369" cy="54119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20" name="Düz Ok Bağlayıcısı 243"/>
              <p:cNvCxnSpPr>
                <a:stCxn id="188" idx="6"/>
                <a:endCxn id="191" idx="2"/>
              </p:cNvCxnSpPr>
              <p:nvPr/>
            </p:nvCxnSpPr>
            <p:spPr>
              <a:xfrm flipV="1">
                <a:off x="5519082" y="1607425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21" name="Düz Ok Bağlayıcısı 250"/>
              <p:cNvCxnSpPr>
                <a:stCxn id="189" idx="6"/>
                <a:endCxn id="192" idx="2"/>
              </p:cNvCxnSpPr>
              <p:nvPr/>
            </p:nvCxnSpPr>
            <p:spPr>
              <a:xfrm>
                <a:off x="5954255" y="1056009"/>
                <a:ext cx="198756" cy="11095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22" name="Düz Ok Bağlayıcısı 251"/>
              <p:cNvCxnSpPr>
                <a:stCxn id="189" idx="6"/>
                <a:endCxn id="193" idx="2"/>
              </p:cNvCxnSpPr>
              <p:nvPr/>
            </p:nvCxnSpPr>
            <p:spPr>
              <a:xfrm>
                <a:off x="5954255" y="1056009"/>
                <a:ext cx="198756" cy="38438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23" name="Düz Ok Bağlayıcısı 252"/>
              <p:cNvCxnSpPr>
                <a:stCxn id="191" idx="6"/>
                <a:endCxn id="193" idx="2"/>
              </p:cNvCxnSpPr>
              <p:nvPr/>
            </p:nvCxnSpPr>
            <p:spPr>
              <a:xfrm flipV="1">
                <a:off x="5954255" y="1440397"/>
                <a:ext cx="198756" cy="16702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24" name="Düz Ok Bağlayıcısı 260"/>
              <p:cNvCxnSpPr>
                <a:stCxn id="191" idx="6"/>
                <a:endCxn id="192" idx="2"/>
              </p:cNvCxnSpPr>
              <p:nvPr/>
            </p:nvCxnSpPr>
            <p:spPr>
              <a:xfrm flipV="1">
                <a:off x="5954255" y="1166968"/>
                <a:ext cx="198756" cy="44045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25" name="Düz Ok Bağlayıcısı 263"/>
              <p:cNvCxnSpPr>
                <a:stCxn id="190" idx="6"/>
                <a:endCxn id="193" idx="2"/>
              </p:cNvCxnSpPr>
              <p:nvPr/>
            </p:nvCxnSpPr>
            <p:spPr>
              <a:xfrm>
                <a:off x="5954255" y="1333996"/>
                <a:ext cx="198756" cy="10640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26" name="Düz Ok Bağlayıcısı 264"/>
              <p:cNvCxnSpPr>
                <a:stCxn id="190" idx="6"/>
                <a:endCxn id="192" idx="2"/>
              </p:cNvCxnSpPr>
              <p:nvPr/>
            </p:nvCxnSpPr>
            <p:spPr>
              <a:xfrm flipV="1">
                <a:off x="5954255" y="1166968"/>
                <a:ext cx="198756" cy="16702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27" name="Düz Ok Bağlayıcısı 269"/>
              <p:cNvCxnSpPr>
                <a:stCxn id="193" idx="6"/>
                <a:endCxn id="230" idx="1"/>
              </p:cNvCxnSpPr>
              <p:nvPr/>
            </p:nvCxnSpPr>
            <p:spPr>
              <a:xfrm flipV="1">
                <a:off x="6309815" y="1437505"/>
                <a:ext cx="106358" cy="289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228" name="Düz Ok Bağlayıcısı 270"/>
              <p:cNvCxnSpPr>
                <a:stCxn id="192" idx="6"/>
                <a:endCxn id="229" idx="1"/>
              </p:cNvCxnSpPr>
              <p:nvPr/>
            </p:nvCxnSpPr>
            <p:spPr>
              <a:xfrm flipV="1">
                <a:off x="6309815" y="1164283"/>
                <a:ext cx="106359" cy="268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sp>
            <p:nvSpPr>
              <p:cNvPr id="229" name="Metin kutusu 273"/>
              <p:cNvSpPr txBox="1"/>
              <p:nvPr/>
            </p:nvSpPr>
            <p:spPr>
              <a:xfrm>
                <a:off x="6416174" y="1071061"/>
                <a:ext cx="180000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O0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0" name="Metin kutusu 274"/>
              <p:cNvSpPr txBox="1"/>
              <p:nvPr/>
            </p:nvSpPr>
            <p:spPr>
              <a:xfrm>
                <a:off x="6416173" y="1344283"/>
                <a:ext cx="180000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O1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2" name="TextBox 231"/>
              <p:cNvSpPr txBox="1"/>
              <p:nvPr/>
            </p:nvSpPr>
            <p:spPr>
              <a:xfrm>
                <a:off x="229607" y="4167414"/>
                <a:ext cx="4569603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.1</m:t>
                          </m:r>
                        </m:e>
                      </m:d>
                    </m:oMath>
                  </m:oMathPara>
                </a14:m>
                <a:endParaRPr lang="tr-TR" sz="2400" dirty="0"/>
              </a:p>
            </p:txBody>
          </p:sp>
        </mc:Choice>
        <mc:Fallback xmlns="">
          <p:sp>
            <p:nvSpPr>
              <p:cNvPr id="232" name="TextBox 2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607" y="4167414"/>
                <a:ext cx="4569603" cy="369332"/>
              </a:xfrm>
              <a:prstGeom prst="rect">
                <a:avLst/>
              </a:prstGeom>
              <a:blipFill>
                <a:blip r:embed="rId3"/>
                <a:stretch>
                  <a:fillRect b="-350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3" name="TextBox 232"/>
              <p:cNvSpPr txBox="1"/>
              <p:nvPr/>
            </p:nvSpPr>
            <p:spPr>
              <a:xfrm>
                <a:off x="205050" y="4643065"/>
                <a:ext cx="4569603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01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tr-TR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tr-TR" sz="2400" dirty="0"/>
              </a:p>
            </p:txBody>
          </p:sp>
        </mc:Choice>
        <mc:Fallback xmlns="">
          <p:sp>
            <p:nvSpPr>
              <p:cNvPr id="233" name="TextBox 2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50" y="4643065"/>
                <a:ext cx="4569603" cy="369332"/>
              </a:xfrm>
              <a:prstGeom prst="rect">
                <a:avLst/>
              </a:prstGeom>
              <a:blipFill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4" name="TextBox 233"/>
              <p:cNvSpPr txBox="1"/>
              <p:nvPr/>
            </p:nvSpPr>
            <p:spPr>
              <a:xfrm>
                <a:off x="205050" y="5081635"/>
                <a:ext cx="4569603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01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tr-TR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tr-TR" sz="2400" dirty="0"/>
              </a:p>
            </p:txBody>
          </p:sp>
        </mc:Choice>
        <mc:Fallback xmlns="">
          <p:sp>
            <p:nvSpPr>
              <p:cNvPr id="234" name="TextBox 2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50" y="5081635"/>
                <a:ext cx="4569603" cy="369332"/>
              </a:xfrm>
              <a:prstGeom prst="rect">
                <a:avLst/>
              </a:prstGeom>
              <a:blipFill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6" name="TextBox 235"/>
              <p:cNvSpPr txBox="1"/>
              <p:nvPr/>
            </p:nvSpPr>
            <p:spPr>
              <a:xfrm>
                <a:off x="229606" y="5863378"/>
                <a:ext cx="4569603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04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sz="24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tr-TR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tr-TR" sz="2400" dirty="0"/>
              </a:p>
            </p:txBody>
          </p:sp>
        </mc:Choice>
        <mc:Fallback xmlns="">
          <p:sp>
            <p:nvSpPr>
              <p:cNvPr id="236" name="TextBox 2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606" y="5863378"/>
                <a:ext cx="4569603" cy="369332"/>
              </a:xfrm>
              <a:prstGeom prst="rect">
                <a:avLst/>
              </a:prstGeom>
              <a:blipFill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8" name="TextBox 237"/>
          <p:cNvSpPr txBox="1"/>
          <p:nvPr/>
        </p:nvSpPr>
        <p:spPr>
          <a:xfrm>
            <a:off x="438857" y="5450569"/>
            <a:ext cx="123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....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2195650" y="5472506"/>
            <a:ext cx="123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....</a:t>
            </a:r>
          </a:p>
        </p:txBody>
      </p:sp>
      <p:grpSp>
        <p:nvGrpSpPr>
          <p:cNvPr id="264" name="Group 263"/>
          <p:cNvGrpSpPr/>
          <p:nvPr/>
        </p:nvGrpSpPr>
        <p:grpSpPr>
          <a:xfrm>
            <a:off x="5287137" y="952373"/>
            <a:ext cx="6581013" cy="4520133"/>
            <a:chOff x="4963287" y="952373"/>
            <a:chExt cx="6581013" cy="4520133"/>
          </a:xfrm>
        </p:grpSpPr>
        <p:sp>
          <p:nvSpPr>
            <p:cNvPr id="7" name="Metin kutusu 4"/>
            <p:cNvSpPr txBox="1"/>
            <p:nvPr/>
          </p:nvSpPr>
          <p:spPr>
            <a:xfrm>
              <a:off x="6047740" y="4709342"/>
              <a:ext cx="640282" cy="74122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O0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" name="Metin kutusu 5"/>
            <p:cNvSpPr txBox="1"/>
            <p:nvPr/>
          </p:nvSpPr>
          <p:spPr>
            <a:xfrm>
              <a:off x="6941004" y="4709342"/>
              <a:ext cx="640282" cy="74122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O1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" name="Metin kutusu 6"/>
            <p:cNvSpPr txBox="1"/>
            <p:nvPr/>
          </p:nvSpPr>
          <p:spPr>
            <a:xfrm>
              <a:off x="7858486" y="4709342"/>
              <a:ext cx="640282" cy="74122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O2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Metin kutusu 7"/>
            <p:cNvSpPr txBox="1"/>
            <p:nvPr/>
          </p:nvSpPr>
          <p:spPr>
            <a:xfrm>
              <a:off x="8744519" y="4709342"/>
              <a:ext cx="640282" cy="74122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O3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Metin kutusu 8"/>
            <p:cNvSpPr txBox="1"/>
            <p:nvPr/>
          </p:nvSpPr>
          <p:spPr>
            <a:xfrm>
              <a:off x="9662021" y="4709342"/>
              <a:ext cx="640282" cy="74122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O4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Dikdörtgen 63"/>
            <p:cNvSpPr/>
            <p:nvPr/>
          </p:nvSpPr>
          <p:spPr>
            <a:xfrm>
              <a:off x="5685921" y="1268412"/>
              <a:ext cx="5657745" cy="3239225"/>
            </a:xfrm>
            <a:prstGeom prst="rect">
              <a:avLst/>
            </a:prstGeom>
            <a:noFill/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Dikdörtgen 68"/>
            <p:cNvSpPr/>
            <p:nvPr/>
          </p:nvSpPr>
          <p:spPr>
            <a:xfrm>
              <a:off x="5992053" y="1424538"/>
              <a:ext cx="4757037" cy="61373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Dikdörtgen 74"/>
            <p:cNvSpPr/>
            <p:nvPr/>
          </p:nvSpPr>
          <p:spPr>
            <a:xfrm>
              <a:off x="5992053" y="2447635"/>
              <a:ext cx="4757037" cy="61373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Dikdörtgen 80"/>
            <p:cNvSpPr/>
            <p:nvPr/>
          </p:nvSpPr>
          <p:spPr>
            <a:xfrm>
              <a:off x="5992053" y="3418728"/>
              <a:ext cx="4757037" cy="61373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Metin kutusu 82"/>
            <p:cNvSpPr txBox="1"/>
            <p:nvPr/>
          </p:nvSpPr>
          <p:spPr>
            <a:xfrm>
              <a:off x="5102929" y="1403406"/>
              <a:ext cx="535007" cy="74122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X0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Metin kutusu 83"/>
            <p:cNvSpPr txBox="1"/>
            <p:nvPr/>
          </p:nvSpPr>
          <p:spPr>
            <a:xfrm>
              <a:off x="5084847" y="2406267"/>
              <a:ext cx="535007" cy="74122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X1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cxnSp>
          <p:nvCxnSpPr>
            <p:cNvPr id="19" name="Düz Ok Bağlayıcısı 85"/>
            <p:cNvCxnSpPr>
              <a:stCxn id="13" idx="4"/>
              <a:endCxn id="7" idx="0"/>
            </p:cNvCxnSpPr>
            <p:nvPr/>
          </p:nvCxnSpPr>
          <p:spPr>
            <a:xfrm flipH="1">
              <a:off x="6367881" y="1899259"/>
              <a:ext cx="4654" cy="2810083"/>
            </a:xfrm>
            <a:prstGeom prst="straightConnector1">
              <a:avLst/>
            </a:prstGeom>
            <a:noFill/>
            <a:ln w="38100" cap="flat" cmpd="sng" algn="ctr">
              <a:solidFill>
                <a:srgbClr val="0F6FC6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0" name="Düz Ok Bağlayıcısı 86"/>
            <p:cNvCxnSpPr>
              <a:stCxn id="104" idx="0"/>
              <a:endCxn id="8" idx="0"/>
            </p:cNvCxnSpPr>
            <p:nvPr/>
          </p:nvCxnSpPr>
          <p:spPr>
            <a:xfrm flipH="1">
              <a:off x="7261145" y="1496035"/>
              <a:ext cx="12104" cy="3213307"/>
            </a:xfrm>
            <a:prstGeom prst="straightConnector1">
              <a:avLst/>
            </a:prstGeom>
            <a:noFill/>
            <a:ln w="38100" cap="flat" cmpd="sng" algn="ctr">
              <a:solidFill>
                <a:srgbClr val="009DD9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1" name="Düz Ok Bağlayıcısı 87"/>
            <p:cNvCxnSpPr>
              <a:stCxn id="102" idx="0"/>
              <a:endCxn id="9" idx="0"/>
            </p:cNvCxnSpPr>
            <p:nvPr/>
          </p:nvCxnSpPr>
          <p:spPr>
            <a:xfrm flipH="1">
              <a:off x="8178627" y="1496035"/>
              <a:ext cx="10749" cy="3213307"/>
            </a:xfrm>
            <a:prstGeom prst="straightConnector1">
              <a:avLst/>
            </a:prstGeom>
            <a:noFill/>
            <a:ln w="38100" cap="flat" cmpd="sng" algn="ctr">
              <a:solidFill>
                <a:srgbClr val="0BD0D9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2" name="Düz Ok Bağlayıcısı 88"/>
            <p:cNvCxnSpPr>
              <a:stCxn id="103" idx="0"/>
              <a:endCxn id="10" idx="0"/>
            </p:cNvCxnSpPr>
            <p:nvPr/>
          </p:nvCxnSpPr>
          <p:spPr>
            <a:xfrm flipH="1">
              <a:off x="9064660" y="1496035"/>
              <a:ext cx="34491" cy="3213307"/>
            </a:xfrm>
            <a:prstGeom prst="straightConnector1">
              <a:avLst/>
            </a:prstGeom>
            <a:noFill/>
            <a:ln w="38100" cap="flat" cmpd="sng" algn="ctr">
              <a:solidFill>
                <a:srgbClr val="10CF9B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3" name="Düz Ok Bağlayıcısı 89"/>
            <p:cNvCxnSpPr>
              <a:stCxn id="105" idx="0"/>
              <a:endCxn id="11" idx="0"/>
            </p:cNvCxnSpPr>
            <p:nvPr/>
          </p:nvCxnSpPr>
          <p:spPr>
            <a:xfrm flipH="1">
              <a:off x="9982162" y="1496036"/>
              <a:ext cx="26766" cy="3213306"/>
            </a:xfrm>
            <a:prstGeom prst="straightConnector1">
              <a:avLst/>
            </a:prstGeom>
            <a:noFill/>
            <a:ln w="38100" cap="flat" cmpd="sng" algn="ctr">
              <a:solidFill>
                <a:srgbClr val="7CCA62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4" name="Metin kutusu 84"/>
            <p:cNvSpPr txBox="1"/>
            <p:nvPr/>
          </p:nvSpPr>
          <p:spPr>
            <a:xfrm>
              <a:off x="5098474" y="3459472"/>
              <a:ext cx="300636" cy="46166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cxnSp>
          <p:nvCxnSpPr>
            <p:cNvPr id="25" name="Düz Ok Bağlayıcısı 90"/>
            <p:cNvCxnSpPr>
              <a:endCxn id="105" idx="2"/>
            </p:cNvCxnSpPr>
            <p:nvPr/>
          </p:nvCxnSpPr>
          <p:spPr>
            <a:xfrm flipV="1">
              <a:off x="5431186" y="1697649"/>
              <a:ext cx="4384545" cy="12628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cxnSp>
          <p:nvCxnSpPr>
            <p:cNvPr id="26" name="Düz Ok Bağlayıcısı 91"/>
            <p:cNvCxnSpPr>
              <a:endCxn id="110" idx="2"/>
            </p:cNvCxnSpPr>
            <p:nvPr/>
          </p:nvCxnSpPr>
          <p:spPr>
            <a:xfrm flipV="1">
              <a:off x="5431186" y="2720744"/>
              <a:ext cx="4384544" cy="7403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cxnSp>
          <p:nvCxnSpPr>
            <p:cNvPr id="27" name="Düz Ok Bağlayıcısı 92"/>
            <p:cNvCxnSpPr>
              <a:stCxn id="24" idx="3"/>
              <a:endCxn id="115" idx="2"/>
            </p:cNvCxnSpPr>
            <p:nvPr/>
          </p:nvCxnSpPr>
          <p:spPr>
            <a:xfrm flipV="1">
              <a:off x="5399110" y="3678190"/>
              <a:ext cx="4416620" cy="12115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sp>
          <p:nvSpPr>
            <p:cNvPr id="28" name="Metin kutusu 93"/>
            <p:cNvSpPr txBox="1"/>
            <p:nvPr/>
          </p:nvSpPr>
          <p:spPr>
            <a:xfrm rot="16200000">
              <a:off x="10117966" y="2754400"/>
              <a:ext cx="188323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LAYER 1</a:t>
              </a:r>
              <a:endPara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Metin kutusu 122"/>
            <p:cNvSpPr txBox="1"/>
            <p:nvPr/>
          </p:nvSpPr>
          <p:spPr>
            <a:xfrm>
              <a:off x="6575228" y="1630377"/>
              <a:ext cx="633405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4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00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Metin kutusu 124"/>
            <p:cNvSpPr txBox="1"/>
            <p:nvPr/>
          </p:nvSpPr>
          <p:spPr>
            <a:xfrm>
              <a:off x="6447662" y="1945453"/>
              <a:ext cx="271780" cy="5929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3" name="Metin kutusu 125"/>
            <p:cNvSpPr txBox="1"/>
            <p:nvPr/>
          </p:nvSpPr>
          <p:spPr>
            <a:xfrm>
              <a:off x="6432014" y="2957858"/>
              <a:ext cx="271780" cy="5929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4" name="Metin kutusu 126"/>
            <p:cNvSpPr txBox="1"/>
            <p:nvPr/>
          </p:nvSpPr>
          <p:spPr>
            <a:xfrm>
              <a:off x="7323926" y="1945453"/>
              <a:ext cx="271780" cy="5929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Metin kutusu 127"/>
            <p:cNvSpPr txBox="1"/>
            <p:nvPr/>
          </p:nvSpPr>
          <p:spPr>
            <a:xfrm>
              <a:off x="7323926" y="2957858"/>
              <a:ext cx="271780" cy="5929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6" name="Metin kutusu 128"/>
            <p:cNvSpPr txBox="1"/>
            <p:nvPr/>
          </p:nvSpPr>
          <p:spPr>
            <a:xfrm>
              <a:off x="8247134" y="1945453"/>
              <a:ext cx="271780" cy="5929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Metin kutusu 129"/>
            <p:cNvSpPr txBox="1"/>
            <p:nvPr/>
          </p:nvSpPr>
          <p:spPr>
            <a:xfrm>
              <a:off x="8247134" y="2957858"/>
              <a:ext cx="271780" cy="5929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Metin kutusu 130"/>
            <p:cNvSpPr txBox="1"/>
            <p:nvPr/>
          </p:nvSpPr>
          <p:spPr>
            <a:xfrm>
              <a:off x="9185990" y="1945453"/>
              <a:ext cx="271780" cy="5929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Metin kutusu 131"/>
            <p:cNvSpPr txBox="1"/>
            <p:nvPr/>
          </p:nvSpPr>
          <p:spPr>
            <a:xfrm>
              <a:off x="9185990" y="2957858"/>
              <a:ext cx="271780" cy="5929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0" name="Metin kutusu 132"/>
            <p:cNvSpPr txBox="1"/>
            <p:nvPr/>
          </p:nvSpPr>
          <p:spPr>
            <a:xfrm>
              <a:off x="10046607" y="1945453"/>
              <a:ext cx="271780" cy="5929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1" name="Metin kutusu 133"/>
            <p:cNvSpPr txBox="1"/>
            <p:nvPr/>
          </p:nvSpPr>
          <p:spPr>
            <a:xfrm>
              <a:off x="10046607" y="2957858"/>
              <a:ext cx="271780" cy="5929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2" name="Oval 101"/>
            <p:cNvSpPr/>
            <p:nvPr/>
          </p:nvSpPr>
          <p:spPr>
            <a:xfrm>
              <a:off x="7996178" y="1496035"/>
              <a:ext cx="386395" cy="403224"/>
            </a:xfrm>
            <a:prstGeom prst="ellipse">
              <a:avLst/>
            </a:prstGeom>
            <a:solidFill>
              <a:srgbClr val="0BD0D9"/>
            </a:solidFill>
            <a:ln w="12700" cap="flat" cmpd="sng" algn="ctr">
              <a:solidFill>
                <a:srgbClr val="0BD0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8905953" y="1496035"/>
              <a:ext cx="386395" cy="403224"/>
            </a:xfrm>
            <a:prstGeom prst="ellipse">
              <a:avLst/>
            </a:prstGeom>
            <a:solidFill>
              <a:srgbClr val="10CF9B"/>
            </a:solidFill>
            <a:ln w="12700" cap="flat" cmpd="sng" algn="ctr">
              <a:solidFill>
                <a:srgbClr val="10CF9B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7080051" y="1496035"/>
              <a:ext cx="386395" cy="403224"/>
            </a:xfrm>
            <a:prstGeom prst="ellipse">
              <a:avLst/>
            </a:prstGeom>
            <a:solidFill>
              <a:srgbClr val="009DD9"/>
            </a:solidFill>
            <a:ln w="12700" cap="flat" cmpd="sng" algn="ctr">
              <a:solidFill>
                <a:srgbClr val="009D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5" name="Oval 104"/>
            <p:cNvSpPr/>
            <p:nvPr/>
          </p:nvSpPr>
          <p:spPr>
            <a:xfrm>
              <a:off x="9815730" y="1496036"/>
              <a:ext cx="386395" cy="403224"/>
            </a:xfrm>
            <a:prstGeom prst="ellipse">
              <a:avLst/>
            </a:prstGeom>
            <a:solidFill>
              <a:srgbClr val="7CCA62"/>
            </a:solidFill>
            <a:ln w="12700" cap="flat" cmpd="sng" algn="ctr">
              <a:solidFill>
                <a:srgbClr val="7CCA62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7996178" y="2519132"/>
              <a:ext cx="386395" cy="403224"/>
            </a:xfrm>
            <a:prstGeom prst="ellipse">
              <a:avLst/>
            </a:prstGeom>
            <a:solidFill>
              <a:srgbClr val="0BD0D9"/>
            </a:solidFill>
            <a:ln w="12700" cap="flat" cmpd="sng" algn="ctr">
              <a:solidFill>
                <a:srgbClr val="0BD0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7" name="Oval 106"/>
            <p:cNvSpPr/>
            <p:nvPr/>
          </p:nvSpPr>
          <p:spPr>
            <a:xfrm>
              <a:off x="8905953" y="2519132"/>
              <a:ext cx="386395" cy="403224"/>
            </a:xfrm>
            <a:prstGeom prst="ellipse">
              <a:avLst/>
            </a:prstGeom>
            <a:solidFill>
              <a:srgbClr val="10CF9B"/>
            </a:solidFill>
            <a:ln w="12700" cap="flat" cmpd="sng" algn="ctr">
              <a:solidFill>
                <a:srgbClr val="10CF9B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8" name="Oval 107"/>
            <p:cNvSpPr/>
            <p:nvPr/>
          </p:nvSpPr>
          <p:spPr>
            <a:xfrm>
              <a:off x="7080051" y="2519132"/>
              <a:ext cx="386395" cy="403224"/>
            </a:xfrm>
            <a:prstGeom prst="ellipse">
              <a:avLst/>
            </a:prstGeom>
            <a:solidFill>
              <a:srgbClr val="009DD9"/>
            </a:solidFill>
            <a:ln w="12700" cap="flat" cmpd="sng" algn="ctr">
              <a:solidFill>
                <a:srgbClr val="009D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6179338" y="2519132"/>
              <a:ext cx="386395" cy="403224"/>
            </a:xfrm>
            <a:prstGeom prst="ellipse">
              <a:avLst/>
            </a:prstGeom>
            <a:solidFill>
              <a:srgbClr val="0F6FC6"/>
            </a:solidFill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0" name="Oval 109"/>
            <p:cNvSpPr/>
            <p:nvPr/>
          </p:nvSpPr>
          <p:spPr>
            <a:xfrm>
              <a:off x="9815730" y="2519132"/>
              <a:ext cx="386395" cy="403224"/>
            </a:xfrm>
            <a:prstGeom prst="ellipse">
              <a:avLst/>
            </a:prstGeom>
            <a:solidFill>
              <a:srgbClr val="7CCA62"/>
            </a:solidFill>
            <a:ln w="12700" cap="flat" cmpd="sng" algn="ctr">
              <a:solidFill>
                <a:srgbClr val="7CCA62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1" name="Oval 110"/>
            <p:cNvSpPr/>
            <p:nvPr/>
          </p:nvSpPr>
          <p:spPr>
            <a:xfrm>
              <a:off x="7996178" y="3476578"/>
              <a:ext cx="386395" cy="403224"/>
            </a:xfrm>
            <a:prstGeom prst="ellipse">
              <a:avLst/>
            </a:prstGeom>
            <a:solidFill>
              <a:srgbClr val="0BD0D9"/>
            </a:solidFill>
            <a:ln w="12700" cap="flat" cmpd="sng" algn="ctr">
              <a:solidFill>
                <a:srgbClr val="0BD0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2" name="Oval 111"/>
            <p:cNvSpPr/>
            <p:nvPr/>
          </p:nvSpPr>
          <p:spPr>
            <a:xfrm>
              <a:off x="8905953" y="3476578"/>
              <a:ext cx="386395" cy="403224"/>
            </a:xfrm>
            <a:prstGeom prst="ellipse">
              <a:avLst/>
            </a:prstGeom>
            <a:solidFill>
              <a:srgbClr val="10CF9B"/>
            </a:solidFill>
            <a:ln w="12700" cap="flat" cmpd="sng" algn="ctr">
              <a:solidFill>
                <a:srgbClr val="10CF9B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3" name="Oval 112"/>
            <p:cNvSpPr/>
            <p:nvPr/>
          </p:nvSpPr>
          <p:spPr>
            <a:xfrm>
              <a:off x="7080051" y="3476578"/>
              <a:ext cx="386395" cy="403224"/>
            </a:xfrm>
            <a:prstGeom prst="ellipse">
              <a:avLst/>
            </a:prstGeom>
            <a:solidFill>
              <a:srgbClr val="009DD9"/>
            </a:solidFill>
            <a:ln w="12700" cap="flat" cmpd="sng" algn="ctr">
              <a:solidFill>
                <a:srgbClr val="009D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4" name="Oval 113"/>
            <p:cNvSpPr/>
            <p:nvPr/>
          </p:nvSpPr>
          <p:spPr>
            <a:xfrm>
              <a:off x="6179337" y="3476578"/>
              <a:ext cx="386395" cy="403224"/>
            </a:xfrm>
            <a:prstGeom prst="ellipse">
              <a:avLst/>
            </a:prstGeom>
            <a:solidFill>
              <a:srgbClr val="0F6FC6"/>
            </a:solidFill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5" name="Oval 114"/>
            <p:cNvSpPr/>
            <p:nvPr/>
          </p:nvSpPr>
          <p:spPr>
            <a:xfrm>
              <a:off x="9815730" y="3476578"/>
              <a:ext cx="386395" cy="403224"/>
            </a:xfrm>
            <a:prstGeom prst="ellipse">
              <a:avLst/>
            </a:prstGeom>
            <a:solidFill>
              <a:srgbClr val="7CCA62"/>
            </a:solidFill>
            <a:ln w="12700" cap="flat" cmpd="sng" algn="ctr">
              <a:solidFill>
                <a:srgbClr val="7CCA62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6" name="Metin kutusu 134"/>
            <p:cNvSpPr txBox="1"/>
            <p:nvPr/>
          </p:nvSpPr>
          <p:spPr>
            <a:xfrm>
              <a:off x="7491466" y="1630379"/>
              <a:ext cx="633405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4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01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7" name="Metin kutusu 139"/>
            <p:cNvSpPr txBox="1"/>
            <p:nvPr/>
          </p:nvSpPr>
          <p:spPr>
            <a:xfrm>
              <a:off x="8422142" y="1630379"/>
              <a:ext cx="633405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4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02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9" name="Metin kutusu 141"/>
            <p:cNvSpPr txBox="1"/>
            <p:nvPr/>
          </p:nvSpPr>
          <p:spPr>
            <a:xfrm>
              <a:off x="10212327" y="1630379"/>
              <a:ext cx="633405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4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04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0" name="Metin kutusu 146"/>
            <p:cNvSpPr txBox="1"/>
            <p:nvPr/>
          </p:nvSpPr>
          <p:spPr>
            <a:xfrm>
              <a:off x="6583152" y="3672550"/>
              <a:ext cx="369386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b</a:t>
              </a:r>
              <a:r>
                <a:rPr kumimoji="0" lang="tr-TR" sz="24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Metin kutusu 148"/>
            <p:cNvSpPr txBox="1"/>
            <p:nvPr/>
          </p:nvSpPr>
          <p:spPr>
            <a:xfrm>
              <a:off x="7491464" y="2634621"/>
              <a:ext cx="633405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4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11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2" name="Metin kutusu 149"/>
            <p:cNvSpPr txBox="1"/>
            <p:nvPr/>
          </p:nvSpPr>
          <p:spPr>
            <a:xfrm>
              <a:off x="8422142" y="2634621"/>
              <a:ext cx="633405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4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12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4" name="Metin kutusu 151"/>
            <p:cNvSpPr txBox="1"/>
            <p:nvPr/>
          </p:nvSpPr>
          <p:spPr>
            <a:xfrm>
              <a:off x="10212326" y="2634621"/>
              <a:ext cx="633405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4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14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5" name="Metin kutusu 152"/>
            <p:cNvSpPr txBox="1"/>
            <p:nvPr/>
          </p:nvSpPr>
          <p:spPr>
            <a:xfrm>
              <a:off x="6575227" y="2634621"/>
              <a:ext cx="633405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4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10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6" name="Metin kutusu 153"/>
            <p:cNvSpPr txBox="1"/>
            <p:nvPr/>
          </p:nvSpPr>
          <p:spPr>
            <a:xfrm>
              <a:off x="7482269" y="3672547"/>
              <a:ext cx="369386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b</a:t>
              </a:r>
              <a:r>
                <a:rPr kumimoji="0" lang="tr-TR" sz="24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7" name="Metin kutusu 154"/>
            <p:cNvSpPr txBox="1"/>
            <p:nvPr/>
          </p:nvSpPr>
          <p:spPr>
            <a:xfrm>
              <a:off x="8403042" y="3672546"/>
              <a:ext cx="369386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b</a:t>
              </a:r>
              <a:r>
                <a:rPr kumimoji="0" lang="tr-TR" sz="24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2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8" name="Metin kutusu 155"/>
            <p:cNvSpPr txBox="1"/>
            <p:nvPr/>
          </p:nvSpPr>
          <p:spPr>
            <a:xfrm>
              <a:off x="9343437" y="3672544"/>
              <a:ext cx="369386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b</a:t>
              </a:r>
              <a:r>
                <a:rPr kumimoji="0" lang="tr-TR" sz="24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3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Metin kutusu 156"/>
            <p:cNvSpPr txBox="1"/>
            <p:nvPr/>
          </p:nvSpPr>
          <p:spPr>
            <a:xfrm>
              <a:off x="10211087" y="3672543"/>
              <a:ext cx="369386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b</a:t>
              </a:r>
              <a:r>
                <a:rPr kumimoji="0" lang="tr-TR" sz="24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4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48" name="Metin kutusu 140"/>
            <p:cNvSpPr txBox="1"/>
            <p:nvPr/>
          </p:nvSpPr>
          <p:spPr>
            <a:xfrm>
              <a:off x="9310703" y="1630379"/>
              <a:ext cx="633405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4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03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179337" y="1496035"/>
              <a:ext cx="386395" cy="403224"/>
            </a:xfrm>
            <a:prstGeom prst="ellipse">
              <a:avLst/>
            </a:prstGeom>
            <a:solidFill>
              <a:srgbClr val="0F6FC6"/>
            </a:solidFill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1" name="Metin kutusu 150"/>
            <p:cNvSpPr txBox="1"/>
            <p:nvPr/>
          </p:nvSpPr>
          <p:spPr>
            <a:xfrm>
              <a:off x="9310702" y="2634621"/>
              <a:ext cx="633405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4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13</a:t>
              </a:r>
              <a:endPara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4963287" y="952373"/>
              <a:ext cx="6581013" cy="4520133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265" name="TextBox 264"/>
          <p:cNvSpPr txBox="1"/>
          <p:nvPr/>
        </p:nvSpPr>
        <p:spPr>
          <a:xfrm>
            <a:off x="6840765" y="5457680"/>
            <a:ext cx="4443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/>
              <a:t>Layer 1 architecture</a:t>
            </a:r>
          </a:p>
        </p:txBody>
      </p:sp>
    </p:spTree>
    <p:extLst>
      <p:ext uri="{BB962C8B-B14F-4D97-AF65-F5344CB8AC3E}">
        <p14:creationId xmlns:p14="http://schemas.microsoft.com/office/powerpoint/2010/main" val="1144511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Network architecture – Layer architecture 2/2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2061"/>
            <a:r>
              <a:rPr lang="en-US" noProof="1">
                <a:solidFill>
                  <a:prstClr val="black"/>
                </a:solidFill>
              </a:rPr>
              <a:t>Approximate FCNN Generation        tuba.ayhan@itu.edu.tr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2061"/>
            <a:fld id="{22DECF6A-13F7-418C-BBFC-95033FFCD5F1}" type="slidenum">
              <a:rPr lang="en-US" noProof="1" smtClean="0">
                <a:solidFill>
                  <a:prstClr val="black"/>
                </a:solidFill>
              </a:rPr>
              <a:pPr defTabSz="912061"/>
              <a:t>9</a:t>
            </a:fld>
            <a:endParaRPr lang="en-US" noProof="1">
              <a:solidFill>
                <a:prstClr val="black"/>
              </a:solidFill>
            </a:endParaRPr>
          </a:p>
        </p:txBody>
      </p:sp>
      <p:grpSp>
        <p:nvGrpSpPr>
          <p:cNvPr id="34" name="Group 33"/>
          <p:cNvGrpSpPr>
            <a:grpSpLocks noChangeAspect="1"/>
          </p:cNvGrpSpPr>
          <p:nvPr/>
        </p:nvGrpSpPr>
        <p:grpSpPr>
          <a:xfrm>
            <a:off x="1862340" y="734287"/>
            <a:ext cx="7241481" cy="5998774"/>
            <a:chOff x="686683" y="864917"/>
            <a:chExt cx="6748426" cy="5590332"/>
          </a:xfrm>
        </p:grpSpPr>
        <p:sp>
          <p:nvSpPr>
            <p:cNvPr id="130" name="Metin kutusu 4"/>
            <p:cNvSpPr txBox="1"/>
            <p:nvPr/>
          </p:nvSpPr>
          <p:spPr>
            <a:xfrm>
              <a:off x="1411737" y="2938321"/>
              <a:ext cx="394523" cy="46166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O0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1" name="Metin kutusu 5"/>
            <p:cNvSpPr txBox="1"/>
            <p:nvPr/>
          </p:nvSpPr>
          <p:spPr>
            <a:xfrm>
              <a:off x="1962143" y="2938321"/>
              <a:ext cx="394523" cy="46166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O1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2" name="Metin kutusu 6"/>
            <p:cNvSpPr txBox="1"/>
            <p:nvPr/>
          </p:nvSpPr>
          <p:spPr>
            <a:xfrm>
              <a:off x="2527470" y="2938321"/>
              <a:ext cx="394523" cy="46166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O2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3" name="Metin kutusu 7"/>
            <p:cNvSpPr txBox="1"/>
            <p:nvPr/>
          </p:nvSpPr>
          <p:spPr>
            <a:xfrm>
              <a:off x="3073420" y="2938321"/>
              <a:ext cx="394523" cy="46166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O3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4" name="Metin kutusu 8"/>
            <p:cNvSpPr txBox="1"/>
            <p:nvPr/>
          </p:nvSpPr>
          <p:spPr>
            <a:xfrm>
              <a:off x="3638760" y="2938321"/>
              <a:ext cx="394523" cy="46166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O4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Dikdörtgen 63"/>
            <p:cNvSpPr/>
            <p:nvPr/>
          </p:nvSpPr>
          <p:spPr>
            <a:xfrm>
              <a:off x="1188795" y="965526"/>
              <a:ext cx="3728687" cy="1816047"/>
            </a:xfrm>
            <a:prstGeom prst="rect">
              <a:avLst/>
            </a:prstGeom>
            <a:noFill/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6" name="Oval 135"/>
            <p:cNvSpPr/>
            <p:nvPr/>
          </p:nvSpPr>
          <p:spPr>
            <a:xfrm>
              <a:off x="1492824" y="1150194"/>
              <a:ext cx="238086" cy="238086"/>
            </a:xfrm>
            <a:prstGeom prst="ellipse">
              <a:avLst/>
            </a:prstGeom>
            <a:solidFill>
              <a:srgbClr val="0F6FC6"/>
            </a:solidFill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0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05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7" name="Dikdörtgen 68"/>
            <p:cNvSpPr/>
            <p:nvPr/>
          </p:nvSpPr>
          <p:spPr>
            <a:xfrm>
              <a:off x="1377427" y="1091860"/>
              <a:ext cx="2931154" cy="362379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8" name="Dikdörtgen 74"/>
            <p:cNvSpPr/>
            <p:nvPr/>
          </p:nvSpPr>
          <p:spPr>
            <a:xfrm>
              <a:off x="1377427" y="1695952"/>
              <a:ext cx="2931154" cy="362379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9" name="Dikdörtgen 80"/>
            <p:cNvSpPr/>
            <p:nvPr/>
          </p:nvSpPr>
          <p:spPr>
            <a:xfrm>
              <a:off x="1377427" y="2261280"/>
              <a:ext cx="2931154" cy="362379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0" name="Metin kutusu 82"/>
            <p:cNvSpPr txBox="1"/>
            <p:nvPr/>
          </p:nvSpPr>
          <p:spPr>
            <a:xfrm>
              <a:off x="686683" y="974982"/>
              <a:ext cx="329657" cy="46166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X0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1" name="Metin kutusu 83"/>
            <p:cNvSpPr txBox="1"/>
            <p:nvPr/>
          </p:nvSpPr>
          <p:spPr>
            <a:xfrm>
              <a:off x="692485" y="1648641"/>
              <a:ext cx="329657" cy="46166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X1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cxnSp>
          <p:nvCxnSpPr>
            <p:cNvPr id="142" name="Düz Ok Bağlayıcısı 85"/>
            <p:cNvCxnSpPr>
              <a:stCxn id="136" idx="4"/>
            </p:cNvCxnSpPr>
            <p:nvPr/>
          </p:nvCxnSpPr>
          <p:spPr>
            <a:xfrm flipH="1">
              <a:off x="1608999" y="1388280"/>
              <a:ext cx="2868" cy="1659225"/>
            </a:xfrm>
            <a:prstGeom prst="straightConnector1">
              <a:avLst/>
            </a:prstGeom>
            <a:noFill/>
            <a:ln w="19050" cap="flat" cmpd="sng" algn="ctr">
              <a:solidFill>
                <a:srgbClr val="0F6FC6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43" name="Düz Ok Bağlayıcısı 86"/>
            <p:cNvCxnSpPr>
              <a:stCxn id="285" idx="0"/>
            </p:cNvCxnSpPr>
            <p:nvPr/>
          </p:nvCxnSpPr>
          <p:spPr>
            <a:xfrm flipH="1">
              <a:off x="2159405" y="1150194"/>
              <a:ext cx="7458" cy="1897311"/>
            </a:xfrm>
            <a:prstGeom prst="straightConnector1">
              <a:avLst/>
            </a:prstGeom>
            <a:noFill/>
            <a:ln w="19050" cap="flat" cmpd="sng" algn="ctr">
              <a:solidFill>
                <a:srgbClr val="009DD9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44" name="Düz Ok Bağlayıcısı 87"/>
            <p:cNvCxnSpPr>
              <a:stCxn id="283" idx="0"/>
            </p:cNvCxnSpPr>
            <p:nvPr/>
          </p:nvCxnSpPr>
          <p:spPr>
            <a:xfrm flipH="1">
              <a:off x="2724732" y="1150194"/>
              <a:ext cx="6623" cy="1897311"/>
            </a:xfrm>
            <a:prstGeom prst="straightConnector1">
              <a:avLst/>
            </a:prstGeom>
            <a:noFill/>
            <a:ln w="19050" cap="flat" cmpd="sng" algn="ctr">
              <a:solidFill>
                <a:srgbClr val="0BD0D9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45" name="Düz Ok Bağlayıcısı 88"/>
            <p:cNvCxnSpPr>
              <a:stCxn id="284" idx="0"/>
            </p:cNvCxnSpPr>
            <p:nvPr/>
          </p:nvCxnSpPr>
          <p:spPr>
            <a:xfrm flipH="1">
              <a:off x="3270682" y="1150194"/>
              <a:ext cx="21252" cy="1897311"/>
            </a:xfrm>
            <a:prstGeom prst="straightConnector1">
              <a:avLst/>
            </a:prstGeom>
            <a:noFill/>
            <a:ln w="19050" cap="flat" cmpd="sng" algn="ctr">
              <a:solidFill>
                <a:srgbClr val="10CF9B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46" name="Düz Ok Bağlayıcısı 89"/>
            <p:cNvCxnSpPr>
              <a:stCxn id="286" idx="0"/>
            </p:cNvCxnSpPr>
            <p:nvPr/>
          </p:nvCxnSpPr>
          <p:spPr>
            <a:xfrm flipH="1">
              <a:off x="3836022" y="1150194"/>
              <a:ext cx="16491" cy="1897311"/>
            </a:xfrm>
            <a:prstGeom prst="straightConnector1">
              <a:avLst/>
            </a:prstGeom>
            <a:noFill/>
            <a:ln w="19050" cap="flat" cmpd="sng" algn="ctr">
              <a:solidFill>
                <a:srgbClr val="7CCA62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47" name="Metin kutusu 84"/>
            <p:cNvSpPr txBox="1"/>
            <p:nvPr/>
          </p:nvSpPr>
          <p:spPr>
            <a:xfrm>
              <a:off x="692486" y="2208565"/>
              <a:ext cx="288216" cy="45996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cxnSp>
          <p:nvCxnSpPr>
            <p:cNvPr id="148" name="Düz Ok Bağlayıcısı 90"/>
            <p:cNvCxnSpPr>
              <a:endCxn id="137" idx="1"/>
            </p:cNvCxnSpPr>
            <p:nvPr/>
          </p:nvCxnSpPr>
          <p:spPr>
            <a:xfrm flipV="1">
              <a:off x="1031835" y="1273049"/>
              <a:ext cx="345592" cy="3644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cxnSp>
          <p:nvCxnSpPr>
            <p:cNvPr id="149" name="Düz Ok Bağlayıcısı 91"/>
            <p:cNvCxnSpPr>
              <a:stCxn id="141" idx="3"/>
              <a:endCxn id="138" idx="1"/>
            </p:cNvCxnSpPr>
            <p:nvPr/>
          </p:nvCxnSpPr>
          <p:spPr>
            <a:xfrm flipV="1">
              <a:off x="1022142" y="1877142"/>
              <a:ext cx="355285" cy="2332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cxnSp>
          <p:nvCxnSpPr>
            <p:cNvPr id="150" name="Düz Ok Bağlayıcısı 92"/>
            <p:cNvCxnSpPr>
              <a:stCxn id="147" idx="3"/>
              <a:endCxn id="139" idx="1"/>
            </p:cNvCxnSpPr>
            <p:nvPr/>
          </p:nvCxnSpPr>
          <p:spPr>
            <a:xfrm>
              <a:off x="980702" y="2438550"/>
              <a:ext cx="396725" cy="392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sp>
          <p:nvSpPr>
            <p:cNvPr id="151" name="Metin kutusu 93"/>
            <p:cNvSpPr txBox="1"/>
            <p:nvPr/>
          </p:nvSpPr>
          <p:spPr>
            <a:xfrm rot="16200000">
              <a:off x="3753181" y="1505998"/>
              <a:ext cx="18053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LAYER 1</a:t>
              </a:r>
              <a:endPara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2" name="Dikdörtgen 30"/>
            <p:cNvSpPr/>
            <p:nvPr/>
          </p:nvSpPr>
          <p:spPr>
            <a:xfrm rot="16200000" flipH="1">
              <a:off x="1838357" y="2788105"/>
              <a:ext cx="2292331" cy="3591447"/>
            </a:xfrm>
            <a:prstGeom prst="rect">
              <a:avLst/>
            </a:prstGeom>
            <a:noFill/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3" name="Oval 152"/>
            <p:cNvSpPr/>
            <p:nvPr/>
          </p:nvSpPr>
          <p:spPr>
            <a:xfrm rot="16200000" flipH="1">
              <a:off x="2583167" y="4861263"/>
              <a:ext cx="238086" cy="237893"/>
            </a:xfrm>
            <a:prstGeom prst="ellipse">
              <a:avLst/>
            </a:prstGeom>
            <a:solidFill>
              <a:srgbClr val="0BD0D9"/>
            </a:solidFill>
            <a:ln w="12700" cap="flat" cmpd="sng" algn="ctr">
              <a:solidFill>
                <a:srgbClr val="0BD0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4" name="Oval 153"/>
            <p:cNvSpPr/>
            <p:nvPr/>
          </p:nvSpPr>
          <p:spPr>
            <a:xfrm rot="16200000" flipH="1">
              <a:off x="2583167" y="4296771"/>
              <a:ext cx="238086" cy="237893"/>
            </a:xfrm>
            <a:prstGeom prst="ellipse">
              <a:avLst/>
            </a:prstGeom>
            <a:solidFill>
              <a:srgbClr val="009DD9"/>
            </a:solidFill>
            <a:ln w="12700" cap="flat" cmpd="sng" algn="ctr">
              <a:solidFill>
                <a:srgbClr val="009D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5" name="Oval 154"/>
            <p:cNvSpPr/>
            <p:nvPr/>
          </p:nvSpPr>
          <p:spPr>
            <a:xfrm rot="16200000" flipH="1">
              <a:off x="2583167" y="3741774"/>
              <a:ext cx="238086" cy="237893"/>
            </a:xfrm>
            <a:prstGeom prst="ellipse">
              <a:avLst/>
            </a:prstGeom>
            <a:solidFill>
              <a:srgbClr val="0F6FC6"/>
            </a:solidFill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6" name="Dikdörtgen 34"/>
            <p:cNvSpPr/>
            <p:nvPr/>
          </p:nvSpPr>
          <p:spPr>
            <a:xfrm rot="16200000" flipH="1">
              <a:off x="1889725" y="4261539"/>
              <a:ext cx="1632598" cy="362085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7" name="Oval 156"/>
            <p:cNvSpPr/>
            <p:nvPr/>
          </p:nvSpPr>
          <p:spPr>
            <a:xfrm rot="16200000" flipH="1">
              <a:off x="3186764" y="4861263"/>
              <a:ext cx="238086" cy="237893"/>
            </a:xfrm>
            <a:prstGeom prst="ellipse">
              <a:avLst/>
            </a:prstGeom>
            <a:solidFill>
              <a:srgbClr val="0BD0D9"/>
            </a:solidFill>
            <a:ln w="12700" cap="flat" cmpd="sng" algn="ctr">
              <a:solidFill>
                <a:srgbClr val="0BD0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8" name="Oval 157"/>
            <p:cNvSpPr/>
            <p:nvPr/>
          </p:nvSpPr>
          <p:spPr>
            <a:xfrm rot="16200000" flipH="1">
              <a:off x="3186764" y="4296771"/>
              <a:ext cx="238086" cy="237893"/>
            </a:xfrm>
            <a:prstGeom prst="ellipse">
              <a:avLst/>
            </a:prstGeom>
            <a:solidFill>
              <a:srgbClr val="009DD9"/>
            </a:solidFill>
            <a:ln w="12700" cap="flat" cmpd="sng" algn="ctr">
              <a:solidFill>
                <a:srgbClr val="009D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9" name="Oval 158"/>
            <p:cNvSpPr/>
            <p:nvPr/>
          </p:nvSpPr>
          <p:spPr>
            <a:xfrm rot="16200000" flipH="1">
              <a:off x="3186764" y="3741774"/>
              <a:ext cx="238086" cy="237893"/>
            </a:xfrm>
            <a:prstGeom prst="ellipse">
              <a:avLst/>
            </a:prstGeom>
            <a:solidFill>
              <a:srgbClr val="0F6FC6"/>
            </a:solidFill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0" name="Dikdörtgen 38"/>
            <p:cNvSpPr/>
            <p:nvPr/>
          </p:nvSpPr>
          <p:spPr>
            <a:xfrm rot="16200000" flipH="1">
              <a:off x="2493323" y="4261539"/>
              <a:ext cx="1632595" cy="362085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1" name="Oval 160"/>
            <p:cNvSpPr/>
            <p:nvPr/>
          </p:nvSpPr>
          <p:spPr>
            <a:xfrm rot="16200000" flipH="1">
              <a:off x="3751632" y="4861263"/>
              <a:ext cx="238086" cy="237893"/>
            </a:xfrm>
            <a:prstGeom prst="ellipse">
              <a:avLst/>
            </a:prstGeom>
            <a:solidFill>
              <a:srgbClr val="0BD0D9"/>
            </a:solidFill>
            <a:ln w="12700" cap="flat" cmpd="sng" algn="ctr">
              <a:solidFill>
                <a:srgbClr val="0BD0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2" name="Oval 161"/>
            <p:cNvSpPr/>
            <p:nvPr/>
          </p:nvSpPr>
          <p:spPr>
            <a:xfrm rot="16200000" flipH="1">
              <a:off x="3751632" y="4296771"/>
              <a:ext cx="238086" cy="237893"/>
            </a:xfrm>
            <a:prstGeom prst="ellipse">
              <a:avLst/>
            </a:prstGeom>
            <a:solidFill>
              <a:srgbClr val="009DD9"/>
            </a:solidFill>
            <a:ln w="12700" cap="flat" cmpd="sng" algn="ctr">
              <a:solidFill>
                <a:srgbClr val="009D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 rot="16200000" flipH="1">
              <a:off x="3751632" y="3741774"/>
              <a:ext cx="238086" cy="237893"/>
            </a:xfrm>
            <a:prstGeom prst="ellipse">
              <a:avLst/>
            </a:prstGeom>
            <a:solidFill>
              <a:srgbClr val="0F6FC6"/>
            </a:solidFill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4" name="Dikdörtgen 42"/>
            <p:cNvSpPr/>
            <p:nvPr/>
          </p:nvSpPr>
          <p:spPr>
            <a:xfrm rot="16200000" flipH="1">
              <a:off x="3058187" y="4261540"/>
              <a:ext cx="1632601" cy="362085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65" name="Düz Ok Bağlayıcısı 43"/>
            <p:cNvCxnSpPr>
              <a:stCxn id="177" idx="4"/>
              <a:endCxn id="171" idx="0"/>
            </p:cNvCxnSpPr>
            <p:nvPr/>
          </p:nvCxnSpPr>
          <p:spPr>
            <a:xfrm flipV="1">
              <a:off x="1648484" y="3857850"/>
              <a:ext cx="3502301" cy="2855"/>
            </a:xfrm>
            <a:prstGeom prst="straightConnector1">
              <a:avLst/>
            </a:prstGeom>
            <a:noFill/>
            <a:ln w="19050" cap="flat" cmpd="sng" algn="ctr">
              <a:solidFill>
                <a:srgbClr val="0F6FC6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66" name="Düz Ok Bağlayıcısı 44"/>
            <p:cNvCxnSpPr>
              <a:stCxn id="176" idx="4"/>
              <a:endCxn id="172" idx="0"/>
            </p:cNvCxnSpPr>
            <p:nvPr/>
          </p:nvCxnSpPr>
          <p:spPr>
            <a:xfrm flipV="1">
              <a:off x="1648484" y="4408257"/>
              <a:ext cx="3490561" cy="7445"/>
            </a:xfrm>
            <a:prstGeom prst="straightConnector1">
              <a:avLst/>
            </a:prstGeom>
            <a:noFill/>
            <a:ln w="19050" cap="flat" cmpd="sng" algn="ctr">
              <a:solidFill>
                <a:srgbClr val="009DD9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67" name="Düz Ok Bağlayıcısı 45"/>
            <p:cNvCxnSpPr>
              <a:stCxn id="175" idx="4"/>
              <a:endCxn id="173" idx="0"/>
            </p:cNvCxnSpPr>
            <p:nvPr/>
          </p:nvCxnSpPr>
          <p:spPr>
            <a:xfrm>
              <a:off x="1648484" y="4980193"/>
              <a:ext cx="3490561" cy="12776"/>
            </a:xfrm>
            <a:prstGeom prst="straightConnector1">
              <a:avLst/>
            </a:prstGeom>
            <a:noFill/>
            <a:ln w="19050" cap="flat" cmpd="sng" algn="ctr">
              <a:solidFill>
                <a:srgbClr val="0BD0D9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68" name="Düz Ok Bağlayıcısı 46"/>
            <p:cNvCxnSpPr>
              <a:endCxn id="156" idx="1"/>
            </p:cNvCxnSpPr>
            <p:nvPr/>
          </p:nvCxnSpPr>
          <p:spPr>
            <a:xfrm flipH="1">
              <a:off x="2706025" y="3280687"/>
              <a:ext cx="3635" cy="345595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cxnSp>
          <p:nvCxnSpPr>
            <p:cNvPr id="169" name="Düz Ok Bağlayıcısı 47"/>
            <p:cNvCxnSpPr>
              <a:endCxn id="160" idx="1"/>
            </p:cNvCxnSpPr>
            <p:nvPr/>
          </p:nvCxnSpPr>
          <p:spPr>
            <a:xfrm>
              <a:off x="3305808" y="3270995"/>
              <a:ext cx="3814" cy="35529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cxnSp>
          <p:nvCxnSpPr>
            <p:cNvPr id="170" name="Düz Ok Bağlayıcısı 48"/>
            <p:cNvCxnSpPr>
              <a:endCxn id="164" idx="1"/>
            </p:cNvCxnSpPr>
            <p:nvPr/>
          </p:nvCxnSpPr>
          <p:spPr>
            <a:xfrm>
              <a:off x="3870675" y="3270995"/>
              <a:ext cx="3814" cy="35528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sp>
          <p:nvSpPr>
            <p:cNvPr id="171" name="Metin kutusu 49"/>
            <p:cNvSpPr txBox="1"/>
            <p:nvPr/>
          </p:nvSpPr>
          <p:spPr>
            <a:xfrm rot="16200000" flipH="1">
              <a:off x="5154010" y="3669959"/>
              <a:ext cx="369332" cy="375782"/>
            </a:xfrm>
            <a:prstGeom prst="rect">
              <a:avLst/>
            </a:prstGeom>
            <a:noFill/>
          </p:spPr>
          <p:txBody>
            <a:bodyPr vert="vert"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O0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Metin kutusu 50"/>
            <p:cNvSpPr txBox="1"/>
            <p:nvPr/>
          </p:nvSpPr>
          <p:spPr>
            <a:xfrm rot="16200000" flipH="1">
              <a:off x="5142270" y="4220365"/>
              <a:ext cx="369332" cy="375782"/>
            </a:xfrm>
            <a:prstGeom prst="rect">
              <a:avLst/>
            </a:prstGeom>
            <a:noFill/>
          </p:spPr>
          <p:txBody>
            <a:bodyPr vert="vert"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O1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Metin kutusu 51"/>
            <p:cNvSpPr txBox="1"/>
            <p:nvPr/>
          </p:nvSpPr>
          <p:spPr>
            <a:xfrm rot="16200000" flipH="1">
              <a:off x="5142270" y="4805079"/>
              <a:ext cx="369332" cy="375782"/>
            </a:xfrm>
            <a:prstGeom prst="rect">
              <a:avLst/>
            </a:prstGeom>
            <a:noFill/>
          </p:spPr>
          <p:txBody>
            <a:bodyPr vert="vert"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O2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Metin kutusu 52"/>
            <p:cNvSpPr txBox="1"/>
            <p:nvPr/>
          </p:nvSpPr>
          <p:spPr>
            <a:xfrm flipH="1">
              <a:off x="1857910" y="5218266"/>
              <a:ext cx="18039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LAYER 2</a:t>
              </a:r>
              <a:endPara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5" name="Oval 174"/>
            <p:cNvSpPr/>
            <p:nvPr/>
          </p:nvSpPr>
          <p:spPr>
            <a:xfrm rot="16200000" flipH="1">
              <a:off x="1410494" y="4861246"/>
              <a:ext cx="238086" cy="237893"/>
            </a:xfrm>
            <a:prstGeom prst="ellipse">
              <a:avLst/>
            </a:prstGeom>
            <a:solidFill>
              <a:srgbClr val="0BD0D9"/>
            </a:solidFill>
            <a:ln w="12700" cap="flat" cmpd="sng" algn="ctr">
              <a:solidFill>
                <a:srgbClr val="0BD0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6" name="Oval 175"/>
            <p:cNvSpPr/>
            <p:nvPr/>
          </p:nvSpPr>
          <p:spPr>
            <a:xfrm rot="16200000" flipH="1">
              <a:off x="1410494" y="4296754"/>
              <a:ext cx="238086" cy="237893"/>
            </a:xfrm>
            <a:prstGeom prst="ellipse">
              <a:avLst/>
            </a:prstGeom>
            <a:solidFill>
              <a:srgbClr val="009DD9"/>
            </a:solidFill>
            <a:ln w="12700" cap="flat" cmpd="sng" algn="ctr">
              <a:solidFill>
                <a:srgbClr val="009D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7" name="Oval 176"/>
            <p:cNvSpPr/>
            <p:nvPr/>
          </p:nvSpPr>
          <p:spPr>
            <a:xfrm rot="16200000" flipH="1">
              <a:off x="1410494" y="3741758"/>
              <a:ext cx="238086" cy="237893"/>
            </a:xfrm>
            <a:prstGeom prst="ellipse">
              <a:avLst/>
            </a:prstGeom>
            <a:solidFill>
              <a:srgbClr val="0F6FC6"/>
            </a:solidFill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8" name="Dikdörtgen 56"/>
            <p:cNvSpPr/>
            <p:nvPr/>
          </p:nvSpPr>
          <p:spPr>
            <a:xfrm rot="16200000" flipH="1">
              <a:off x="717049" y="4261524"/>
              <a:ext cx="1632601" cy="362085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9" name="Oval 178"/>
            <p:cNvSpPr/>
            <p:nvPr/>
          </p:nvSpPr>
          <p:spPr>
            <a:xfrm rot="16200000" flipH="1">
              <a:off x="2014091" y="4861246"/>
              <a:ext cx="238086" cy="237893"/>
            </a:xfrm>
            <a:prstGeom prst="ellipse">
              <a:avLst/>
            </a:prstGeom>
            <a:solidFill>
              <a:srgbClr val="0BD0D9"/>
            </a:solidFill>
            <a:ln w="12700" cap="flat" cmpd="sng" algn="ctr">
              <a:solidFill>
                <a:srgbClr val="0BD0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0" name="Oval 179"/>
            <p:cNvSpPr/>
            <p:nvPr/>
          </p:nvSpPr>
          <p:spPr>
            <a:xfrm rot="16200000" flipH="1">
              <a:off x="2014091" y="4296754"/>
              <a:ext cx="238086" cy="237893"/>
            </a:xfrm>
            <a:prstGeom prst="ellipse">
              <a:avLst/>
            </a:prstGeom>
            <a:solidFill>
              <a:srgbClr val="009DD9"/>
            </a:solidFill>
            <a:ln w="12700" cap="flat" cmpd="sng" algn="ctr">
              <a:solidFill>
                <a:srgbClr val="009D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1" name="Oval 230"/>
            <p:cNvSpPr/>
            <p:nvPr/>
          </p:nvSpPr>
          <p:spPr>
            <a:xfrm rot="16200000" flipH="1">
              <a:off x="2014091" y="3741758"/>
              <a:ext cx="238086" cy="237893"/>
            </a:xfrm>
            <a:prstGeom prst="ellipse">
              <a:avLst/>
            </a:prstGeom>
            <a:solidFill>
              <a:srgbClr val="0F6FC6"/>
            </a:solidFill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5" name="Dikdörtgen 60"/>
            <p:cNvSpPr/>
            <p:nvPr/>
          </p:nvSpPr>
          <p:spPr>
            <a:xfrm rot="16200000" flipH="1">
              <a:off x="1320647" y="4261524"/>
              <a:ext cx="1632601" cy="362085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37" name="Düz Ok Bağlayıcısı 61"/>
            <p:cNvCxnSpPr/>
            <p:nvPr/>
          </p:nvCxnSpPr>
          <p:spPr>
            <a:xfrm flipH="1">
              <a:off x="1528867" y="3268994"/>
              <a:ext cx="3635" cy="345595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cxnSp>
          <p:nvCxnSpPr>
            <p:cNvPr id="240" name="Düz Ok Bağlayıcısı 62"/>
            <p:cNvCxnSpPr/>
            <p:nvPr/>
          </p:nvCxnSpPr>
          <p:spPr>
            <a:xfrm>
              <a:off x="2128650" y="3259302"/>
              <a:ext cx="3814" cy="35529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sp>
          <p:nvSpPr>
            <p:cNvPr id="241" name="Dikdörtgen 12"/>
            <p:cNvSpPr/>
            <p:nvPr/>
          </p:nvSpPr>
          <p:spPr>
            <a:xfrm>
              <a:off x="5631126" y="3501975"/>
              <a:ext cx="1738671" cy="2357719"/>
            </a:xfrm>
            <a:prstGeom prst="rect">
              <a:avLst/>
            </a:prstGeom>
            <a:noFill/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2" name="Oval 241"/>
            <p:cNvSpPr/>
            <p:nvPr/>
          </p:nvSpPr>
          <p:spPr>
            <a:xfrm>
              <a:off x="6490148" y="3700149"/>
              <a:ext cx="238086" cy="238086"/>
            </a:xfrm>
            <a:prstGeom prst="ellipse">
              <a:avLst/>
            </a:prstGeom>
            <a:solidFill>
              <a:srgbClr val="009DD9"/>
            </a:solidFill>
            <a:ln w="12700" cap="flat" cmpd="sng" algn="ctr">
              <a:solidFill>
                <a:srgbClr val="009D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3" name="Oval 242"/>
            <p:cNvSpPr/>
            <p:nvPr/>
          </p:nvSpPr>
          <p:spPr>
            <a:xfrm>
              <a:off x="5935151" y="3700149"/>
              <a:ext cx="238086" cy="238086"/>
            </a:xfrm>
            <a:prstGeom prst="ellipse">
              <a:avLst/>
            </a:prstGeom>
            <a:solidFill>
              <a:srgbClr val="0F6FC6"/>
            </a:solidFill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4" name="Dikdörtgen 15"/>
            <p:cNvSpPr/>
            <p:nvPr/>
          </p:nvSpPr>
          <p:spPr>
            <a:xfrm>
              <a:off x="5819755" y="3641816"/>
              <a:ext cx="1079995" cy="362379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5" name="Oval 244"/>
            <p:cNvSpPr/>
            <p:nvPr/>
          </p:nvSpPr>
          <p:spPr>
            <a:xfrm>
              <a:off x="6490148" y="4304241"/>
              <a:ext cx="238086" cy="238086"/>
            </a:xfrm>
            <a:prstGeom prst="ellipse">
              <a:avLst/>
            </a:prstGeom>
            <a:solidFill>
              <a:srgbClr val="009DD9"/>
            </a:solidFill>
            <a:ln w="12700" cap="flat" cmpd="sng" algn="ctr">
              <a:solidFill>
                <a:srgbClr val="009D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6" name="Oval 245"/>
            <p:cNvSpPr/>
            <p:nvPr/>
          </p:nvSpPr>
          <p:spPr>
            <a:xfrm>
              <a:off x="5935151" y="4304241"/>
              <a:ext cx="238086" cy="238086"/>
            </a:xfrm>
            <a:prstGeom prst="ellipse">
              <a:avLst/>
            </a:prstGeom>
            <a:solidFill>
              <a:srgbClr val="0F6FC6"/>
            </a:solidFill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7" name="Dikdörtgen 18"/>
            <p:cNvSpPr/>
            <p:nvPr/>
          </p:nvSpPr>
          <p:spPr>
            <a:xfrm>
              <a:off x="5819755" y="4245907"/>
              <a:ext cx="1079995" cy="362379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9" name="Oval 248"/>
            <p:cNvSpPr/>
            <p:nvPr/>
          </p:nvSpPr>
          <p:spPr>
            <a:xfrm>
              <a:off x="6490148" y="4869570"/>
              <a:ext cx="238086" cy="238086"/>
            </a:xfrm>
            <a:prstGeom prst="ellipse">
              <a:avLst/>
            </a:prstGeom>
            <a:solidFill>
              <a:srgbClr val="009DD9"/>
            </a:solidFill>
            <a:ln w="12700" cap="flat" cmpd="sng" algn="ctr">
              <a:solidFill>
                <a:srgbClr val="009D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0" name="Oval 249"/>
            <p:cNvSpPr/>
            <p:nvPr/>
          </p:nvSpPr>
          <p:spPr>
            <a:xfrm>
              <a:off x="5935151" y="4869570"/>
              <a:ext cx="238086" cy="238086"/>
            </a:xfrm>
            <a:prstGeom prst="ellipse">
              <a:avLst/>
            </a:prstGeom>
            <a:solidFill>
              <a:srgbClr val="0F6FC6"/>
            </a:solidFill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2" name="Dikdörtgen 21"/>
            <p:cNvSpPr/>
            <p:nvPr/>
          </p:nvSpPr>
          <p:spPr>
            <a:xfrm>
              <a:off x="5819755" y="4811236"/>
              <a:ext cx="1079995" cy="362379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53" name="Düz Ok Bağlayıcısı 22"/>
            <p:cNvCxnSpPr>
              <a:stCxn id="243" idx="4"/>
              <a:endCxn id="259" idx="0"/>
            </p:cNvCxnSpPr>
            <p:nvPr/>
          </p:nvCxnSpPr>
          <p:spPr>
            <a:xfrm>
              <a:off x="6054194" y="3938235"/>
              <a:ext cx="4592" cy="2101517"/>
            </a:xfrm>
            <a:prstGeom prst="straightConnector1">
              <a:avLst/>
            </a:prstGeom>
            <a:noFill/>
            <a:ln w="19050" cap="flat" cmpd="sng" algn="ctr">
              <a:solidFill>
                <a:srgbClr val="0F6FC6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54" name="Düz Ok Bağlayıcısı 23"/>
            <p:cNvCxnSpPr>
              <a:endCxn id="260" idx="0"/>
            </p:cNvCxnSpPr>
            <p:nvPr/>
          </p:nvCxnSpPr>
          <p:spPr>
            <a:xfrm>
              <a:off x="6609191" y="3631050"/>
              <a:ext cx="2" cy="2408702"/>
            </a:xfrm>
            <a:prstGeom prst="straightConnector1">
              <a:avLst/>
            </a:prstGeom>
            <a:noFill/>
            <a:ln w="19050" cap="flat" cmpd="sng" algn="ctr">
              <a:solidFill>
                <a:srgbClr val="009DD9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55" name="Düz Ok Bağlayıcısı 24"/>
            <p:cNvCxnSpPr>
              <a:endCxn id="244" idx="1"/>
            </p:cNvCxnSpPr>
            <p:nvPr/>
          </p:nvCxnSpPr>
          <p:spPr>
            <a:xfrm flipV="1">
              <a:off x="5474162" y="3823006"/>
              <a:ext cx="345594" cy="364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cxnSp>
          <p:nvCxnSpPr>
            <p:cNvPr id="256" name="Düz Ok Bağlayıcısı 25"/>
            <p:cNvCxnSpPr>
              <a:endCxn id="247" idx="1"/>
            </p:cNvCxnSpPr>
            <p:nvPr/>
          </p:nvCxnSpPr>
          <p:spPr>
            <a:xfrm>
              <a:off x="5464470" y="4423284"/>
              <a:ext cx="355285" cy="3814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cxnSp>
          <p:nvCxnSpPr>
            <p:cNvPr id="257" name="Düz Ok Bağlayıcısı 26"/>
            <p:cNvCxnSpPr>
              <a:endCxn id="252" idx="1"/>
            </p:cNvCxnSpPr>
            <p:nvPr/>
          </p:nvCxnSpPr>
          <p:spPr>
            <a:xfrm>
              <a:off x="5464470" y="4988613"/>
              <a:ext cx="355285" cy="3814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sp>
          <p:nvSpPr>
            <p:cNvPr id="258" name="Metin kutusu 27"/>
            <p:cNvSpPr txBox="1"/>
            <p:nvPr/>
          </p:nvSpPr>
          <p:spPr>
            <a:xfrm rot="16200000">
              <a:off x="6270808" y="3929513"/>
              <a:ext cx="18053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LAYER 3</a:t>
              </a:r>
              <a:endPara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59" name="Metin kutusu 28"/>
            <p:cNvSpPr txBox="1"/>
            <p:nvPr/>
          </p:nvSpPr>
          <p:spPr>
            <a:xfrm>
              <a:off x="5861524" y="6039751"/>
              <a:ext cx="394523" cy="415498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O0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60" name="Metin kutusu 29"/>
            <p:cNvSpPr txBox="1"/>
            <p:nvPr/>
          </p:nvSpPr>
          <p:spPr>
            <a:xfrm>
              <a:off x="6411930" y="6039751"/>
              <a:ext cx="394523" cy="415498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O1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61" name="Metin kutusu 106"/>
            <p:cNvSpPr txBox="1"/>
            <p:nvPr/>
          </p:nvSpPr>
          <p:spPr>
            <a:xfrm>
              <a:off x="4339648" y="2938303"/>
              <a:ext cx="394523" cy="46166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62" name="Oval 261"/>
            <p:cNvSpPr/>
            <p:nvPr/>
          </p:nvSpPr>
          <p:spPr>
            <a:xfrm rot="16200000" flipH="1">
              <a:off x="4338406" y="4861228"/>
              <a:ext cx="238086" cy="237893"/>
            </a:xfrm>
            <a:prstGeom prst="ellipse">
              <a:avLst/>
            </a:prstGeom>
            <a:solidFill>
              <a:srgbClr val="0BD0D9"/>
            </a:solidFill>
            <a:ln w="12700" cap="flat" cmpd="sng" algn="ctr">
              <a:solidFill>
                <a:srgbClr val="0BD0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3" name="Oval 262"/>
            <p:cNvSpPr/>
            <p:nvPr/>
          </p:nvSpPr>
          <p:spPr>
            <a:xfrm rot="16200000" flipH="1">
              <a:off x="4338406" y="4296736"/>
              <a:ext cx="238086" cy="237893"/>
            </a:xfrm>
            <a:prstGeom prst="ellipse">
              <a:avLst/>
            </a:prstGeom>
            <a:solidFill>
              <a:srgbClr val="009DD9"/>
            </a:solidFill>
            <a:ln w="12700" cap="flat" cmpd="sng" algn="ctr">
              <a:solidFill>
                <a:srgbClr val="009D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4" name="Oval 263"/>
            <p:cNvSpPr/>
            <p:nvPr/>
          </p:nvSpPr>
          <p:spPr>
            <a:xfrm rot="16200000" flipH="1">
              <a:off x="4338406" y="3741740"/>
              <a:ext cx="238086" cy="237893"/>
            </a:xfrm>
            <a:prstGeom prst="ellipse">
              <a:avLst/>
            </a:prstGeom>
            <a:solidFill>
              <a:srgbClr val="0F6FC6"/>
            </a:solidFill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5" name="Dikdörtgen 110"/>
            <p:cNvSpPr/>
            <p:nvPr/>
          </p:nvSpPr>
          <p:spPr>
            <a:xfrm rot="16200000" flipH="1">
              <a:off x="3644961" y="4261505"/>
              <a:ext cx="1632601" cy="362085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66" name="Düz Ok Bağlayıcısı 111"/>
            <p:cNvCxnSpPr/>
            <p:nvPr/>
          </p:nvCxnSpPr>
          <p:spPr>
            <a:xfrm flipH="1">
              <a:off x="4456779" y="3268976"/>
              <a:ext cx="3635" cy="345595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sp>
          <p:nvSpPr>
            <p:cNvPr id="267" name="Oval 266"/>
            <p:cNvSpPr/>
            <p:nvPr/>
          </p:nvSpPr>
          <p:spPr>
            <a:xfrm>
              <a:off x="6490148" y="5425944"/>
              <a:ext cx="238086" cy="238086"/>
            </a:xfrm>
            <a:prstGeom prst="ellipse">
              <a:avLst/>
            </a:prstGeom>
            <a:solidFill>
              <a:srgbClr val="009DD9"/>
            </a:solidFill>
            <a:ln w="12700" cap="flat" cmpd="sng" algn="ctr">
              <a:solidFill>
                <a:srgbClr val="009D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8" name="Oval 267"/>
            <p:cNvSpPr/>
            <p:nvPr/>
          </p:nvSpPr>
          <p:spPr>
            <a:xfrm>
              <a:off x="5935151" y="5425944"/>
              <a:ext cx="238086" cy="238086"/>
            </a:xfrm>
            <a:prstGeom prst="ellipse">
              <a:avLst/>
            </a:prstGeom>
            <a:solidFill>
              <a:srgbClr val="0F6FC6"/>
            </a:solidFill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9" name="Dikdörtgen 117"/>
            <p:cNvSpPr/>
            <p:nvPr/>
          </p:nvSpPr>
          <p:spPr>
            <a:xfrm>
              <a:off x="5819755" y="5367610"/>
              <a:ext cx="1079995" cy="362379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70" name="Düz Ok Bağlayıcısı 118"/>
            <p:cNvCxnSpPr>
              <a:endCxn id="269" idx="1"/>
            </p:cNvCxnSpPr>
            <p:nvPr/>
          </p:nvCxnSpPr>
          <p:spPr>
            <a:xfrm flipV="1">
              <a:off x="5474162" y="5548800"/>
              <a:ext cx="345594" cy="364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</p:spPr>
        </p:cxnSp>
        <p:sp>
          <p:nvSpPr>
            <p:cNvPr id="271" name="Metin kutusu 121"/>
            <p:cNvSpPr txBox="1"/>
            <p:nvPr/>
          </p:nvSpPr>
          <p:spPr>
            <a:xfrm>
              <a:off x="5259979" y="5319503"/>
              <a:ext cx="394523" cy="46166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72" name="Metin kutusu 122"/>
            <p:cNvSpPr txBox="1"/>
            <p:nvPr/>
          </p:nvSpPr>
          <p:spPr>
            <a:xfrm>
              <a:off x="1736762" y="1165048"/>
              <a:ext cx="390287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0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00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73" name="Metin kutusu 124"/>
            <p:cNvSpPr txBox="1"/>
            <p:nvPr/>
          </p:nvSpPr>
          <p:spPr>
            <a:xfrm>
              <a:off x="1658157" y="1415554"/>
              <a:ext cx="16746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74" name="Metin kutusu 125"/>
            <p:cNvSpPr txBox="1"/>
            <p:nvPr/>
          </p:nvSpPr>
          <p:spPr>
            <a:xfrm>
              <a:off x="1648516" y="2013334"/>
              <a:ext cx="16746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75" name="Metin kutusu 126"/>
            <p:cNvSpPr txBox="1"/>
            <p:nvPr/>
          </p:nvSpPr>
          <p:spPr>
            <a:xfrm>
              <a:off x="2198088" y="1415554"/>
              <a:ext cx="16746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76" name="Metin kutusu 127"/>
            <p:cNvSpPr txBox="1"/>
            <p:nvPr/>
          </p:nvSpPr>
          <p:spPr>
            <a:xfrm>
              <a:off x="2198088" y="2013334"/>
              <a:ext cx="16746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77" name="Metin kutusu 128"/>
            <p:cNvSpPr txBox="1"/>
            <p:nvPr/>
          </p:nvSpPr>
          <p:spPr>
            <a:xfrm>
              <a:off x="2766944" y="1415554"/>
              <a:ext cx="16746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78" name="Metin kutusu 129"/>
            <p:cNvSpPr txBox="1"/>
            <p:nvPr/>
          </p:nvSpPr>
          <p:spPr>
            <a:xfrm>
              <a:off x="2766944" y="2013334"/>
              <a:ext cx="16746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79" name="Metin kutusu 130"/>
            <p:cNvSpPr txBox="1"/>
            <p:nvPr/>
          </p:nvSpPr>
          <p:spPr>
            <a:xfrm>
              <a:off x="3345441" y="1415554"/>
              <a:ext cx="16746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80" name="Metin kutusu 131"/>
            <p:cNvSpPr txBox="1"/>
            <p:nvPr/>
          </p:nvSpPr>
          <p:spPr>
            <a:xfrm>
              <a:off x="3345441" y="2013334"/>
              <a:ext cx="16746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81" name="Metin kutusu 132"/>
            <p:cNvSpPr txBox="1"/>
            <p:nvPr/>
          </p:nvSpPr>
          <p:spPr>
            <a:xfrm>
              <a:off x="3875730" y="1415554"/>
              <a:ext cx="16746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82" name="Metin kutusu 133"/>
            <p:cNvSpPr txBox="1"/>
            <p:nvPr/>
          </p:nvSpPr>
          <p:spPr>
            <a:xfrm>
              <a:off x="3875730" y="2013334"/>
              <a:ext cx="16746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+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83" name="Oval 282"/>
            <p:cNvSpPr/>
            <p:nvPr/>
          </p:nvSpPr>
          <p:spPr>
            <a:xfrm>
              <a:off x="2612312" y="1150194"/>
              <a:ext cx="238086" cy="238086"/>
            </a:xfrm>
            <a:prstGeom prst="ellipse">
              <a:avLst/>
            </a:prstGeom>
            <a:solidFill>
              <a:srgbClr val="0BD0D9"/>
            </a:solidFill>
            <a:ln w="12700" cap="flat" cmpd="sng" algn="ctr">
              <a:solidFill>
                <a:srgbClr val="0BD0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4" name="Oval 283"/>
            <p:cNvSpPr/>
            <p:nvPr/>
          </p:nvSpPr>
          <p:spPr>
            <a:xfrm>
              <a:off x="3172891" y="1150194"/>
              <a:ext cx="238086" cy="238086"/>
            </a:xfrm>
            <a:prstGeom prst="ellipse">
              <a:avLst/>
            </a:prstGeom>
            <a:solidFill>
              <a:srgbClr val="10CF9B"/>
            </a:solidFill>
            <a:ln w="12700" cap="flat" cmpd="sng" algn="ctr">
              <a:solidFill>
                <a:srgbClr val="10CF9B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5" name="Oval 284"/>
            <p:cNvSpPr/>
            <p:nvPr/>
          </p:nvSpPr>
          <p:spPr>
            <a:xfrm>
              <a:off x="2047820" y="1150194"/>
              <a:ext cx="238086" cy="238086"/>
            </a:xfrm>
            <a:prstGeom prst="ellipse">
              <a:avLst/>
            </a:prstGeom>
            <a:solidFill>
              <a:srgbClr val="009DD9"/>
            </a:solidFill>
            <a:ln w="12700" cap="flat" cmpd="sng" algn="ctr">
              <a:solidFill>
                <a:srgbClr val="009D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6" name="Oval 285"/>
            <p:cNvSpPr/>
            <p:nvPr/>
          </p:nvSpPr>
          <p:spPr>
            <a:xfrm>
              <a:off x="3733470" y="1150194"/>
              <a:ext cx="238086" cy="238086"/>
            </a:xfrm>
            <a:prstGeom prst="ellipse">
              <a:avLst/>
            </a:prstGeom>
            <a:solidFill>
              <a:srgbClr val="7CCA62"/>
            </a:solidFill>
            <a:ln w="12700" cap="flat" cmpd="sng" algn="ctr">
              <a:solidFill>
                <a:srgbClr val="7CCA62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7" name="Oval 286"/>
            <p:cNvSpPr/>
            <p:nvPr/>
          </p:nvSpPr>
          <p:spPr>
            <a:xfrm>
              <a:off x="2612312" y="1754285"/>
              <a:ext cx="238086" cy="238086"/>
            </a:xfrm>
            <a:prstGeom prst="ellipse">
              <a:avLst/>
            </a:prstGeom>
            <a:solidFill>
              <a:srgbClr val="0BD0D9"/>
            </a:solidFill>
            <a:ln w="12700" cap="flat" cmpd="sng" algn="ctr">
              <a:solidFill>
                <a:srgbClr val="0BD0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8" name="Oval 287"/>
            <p:cNvSpPr/>
            <p:nvPr/>
          </p:nvSpPr>
          <p:spPr>
            <a:xfrm>
              <a:off x="3172891" y="1754285"/>
              <a:ext cx="238086" cy="238086"/>
            </a:xfrm>
            <a:prstGeom prst="ellipse">
              <a:avLst/>
            </a:prstGeom>
            <a:solidFill>
              <a:srgbClr val="10CF9B"/>
            </a:solidFill>
            <a:ln w="12700" cap="flat" cmpd="sng" algn="ctr">
              <a:solidFill>
                <a:srgbClr val="10CF9B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9" name="Oval 288"/>
            <p:cNvSpPr/>
            <p:nvPr/>
          </p:nvSpPr>
          <p:spPr>
            <a:xfrm>
              <a:off x="2047820" y="1754285"/>
              <a:ext cx="238086" cy="238086"/>
            </a:xfrm>
            <a:prstGeom prst="ellipse">
              <a:avLst/>
            </a:prstGeom>
            <a:solidFill>
              <a:srgbClr val="009DD9"/>
            </a:solidFill>
            <a:ln w="12700" cap="flat" cmpd="sng" algn="ctr">
              <a:solidFill>
                <a:srgbClr val="009D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0" name="Oval 289"/>
            <p:cNvSpPr/>
            <p:nvPr/>
          </p:nvSpPr>
          <p:spPr>
            <a:xfrm>
              <a:off x="1492824" y="1754285"/>
              <a:ext cx="238086" cy="238086"/>
            </a:xfrm>
            <a:prstGeom prst="ellipse">
              <a:avLst/>
            </a:prstGeom>
            <a:solidFill>
              <a:srgbClr val="0F6FC6"/>
            </a:solidFill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0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05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1" name="Oval 290"/>
            <p:cNvSpPr/>
            <p:nvPr/>
          </p:nvSpPr>
          <p:spPr>
            <a:xfrm>
              <a:off x="3733470" y="1754285"/>
              <a:ext cx="238086" cy="238086"/>
            </a:xfrm>
            <a:prstGeom prst="ellipse">
              <a:avLst/>
            </a:prstGeom>
            <a:solidFill>
              <a:srgbClr val="7CCA62"/>
            </a:solidFill>
            <a:ln w="12700" cap="flat" cmpd="sng" algn="ctr">
              <a:solidFill>
                <a:srgbClr val="7CCA62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2" name="Oval 291"/>
            <p:cNvSpPr/>
            <p:nvPr/>
          </p:nvSpPr>
          <p:spPr>
            <a:xfrm>
              <a:off x="2612312" y="2319613"/>
              <a:ext cx="238086" cy="238086"/>
            </a:xfrm>
            <a:prstGeom prst="ellipse">
              <a:avLst/>
            </a:prstGeom>
            <a:solidFill>
              <a:srgbClr val="0BD0D9"/>
            </a:solidFill>
            <a:ln w="12700" cap="flat" cmpd="sng" algn="ctr">
              <a:solidFill>
                <a:srgbClr val="0BD0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3" name="Oval 292"/>
            <p:cNvSpPr/>
            <p:nvPr/>
          </p:nvSpPr>
          <p:spPr>
            <a:xfrm>
              <a:off x="3172891" y="2319613"/>
              <a:ext cx="238086" cy="238086"/>
            </a:xfrm>
            <a:prstGeom prst="ellipse">
              <a:avLst/>
            </a:prstGeom>
            <a:solidFill>
              <a:srgbClr val="10CF9B"/>
            </a:solidFill>
            <a:ln w="12700" cap="flat" cmpd="sng" algn="ctr">
              <a:solidFill>
                <a:srgbClr val="10CF9B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4" name="Oval 293"/>
            <p:cNvSpPr/>
            <p:nvPr/>
          </p:nvSpPr>
          <p:spPr>
            <a:xfrm>
              <a:off x="2047820" y="2319613"/>
              <a:ext cx="238086" cy="238086"/>
            </a:xfrm>
            <a:prstGeom prst="ellipse">
              <a:avLst/>
            </a:prstGeom>
            <a:solidFill>
              <a:srgbClr val="009DD9"/>
            </a:solidFill>
            <a:ln w="12700" cap="flat" cmpd="sng" algn="ctr">
              <a:solidFill>
                <a:srgbClr val="009DD9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5" name="Oval 294"/>
            <p:cNvSpPr/>
            <p:nvPr/>
          </p:nvSpPr>
          <p:spPr>
            <a:xfrm>
              <a:off x="1492824" y="2319613"/>
              <a:ext cx="238086" cy="238086"/>
            </a:xfrm>
            <a:prstGeom prst="ellipse">
              <a:avLst/>
            </a:prstGeom>
            <a:solidFill>
              <a:srgbClr val="0F6FC6"/>
            </a:solidFill>
            <a:ln w="12700" cap="flat" cmpd="sng" algn="ctr">
              <a:solidFill>
                <a:srgbClr val="0F6FC6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0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05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6" name="Oval 295"/>
            <p:cNvSpPr/>
            <p:nvPr/>
          </p:nvSpPr>
          <p:spPr>
            <a:xfrm>
              <a:off x="3733470" y="2319613"/>
              <a:ext cx="238086" cy="238086"/>
            </a:xfrm>
            <a:prstGeom prst="ellipse">
              <a:avLst/>
            </a:prstGeom>
            <a:solidFill>
              <a:srgbClr val="7CCA62"/>
            </a:solidFill>
            <a:ln w="12700" cap="flat" cmpd="sng" algn="ctr">
              <a:solidFill>
                <a:srgbClr val="7CCA62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100" b="0" i="0" u="none" strike="noStrike" kern="0" cap="none" spc="-12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7" name="Metin kutusu 134"/>
            <p:cNvSpPr txBox="1"/>
            <p:nvPr/>
          </p:nvSpPr>
          <p:spPr>
            <a:xfrm>
              <a:off x="2301322" y="1165048"/>
              <a:ext cx="390287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0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01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98" name="Metin kutusu 139"/>
            <p:cNvSpPr txBox="1"/>
            <p:nvPr/>
          </p:nvSpPr>
          <p:spPr>
            <a:xfrm>
              <a:off x="2874779" y="1165048"/>
              <a:ext cx="390287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0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02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99" name="Metin kutusu 140"/>
            <p:cNvSpPr txBox="1"/>
            <p:nvPr/>
          </p:nvSpPr>
          <p:spPr>
            <a:xfrm>
              <a:off x="3422287" y="1165048"/>
              <a:ext cx="390287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0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03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00" name="Metin kutusu 141"/>
            <p:cNvSpPr txBox="1"/>
            <p:nvPr/>
          </p:nvSpPr>
          <p:spPr>
            <a:xfrm>
              <a:off x="3977843" y="1165048"/>
              <a:ext cx="390287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0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04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01" name="Metin kutusu 146"/>
            <p:cNvSpPr txBox="1"/>
            <p:nvPr/>
          </p:nvSpPr>
          <p:spPr>
            <a:xfrm>
              <a:off x="1741646" y="2330565"/>
              <a:ext cx="22760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b</a:t>
              </a:r>
              <a:r>
                <a:rPr kumimoji="0" lang="tr-TR" sz="20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02" name="Metin kutusu 148"/>
            <p:cNvSpPr txBox="1"/>
            <p:nvPr/>
          </p:nvSpPr>
          <p:spPr>
            <a:xfrm>
              <a:off x="2301322" y="1758008"/>
              <a:ext cx="390287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0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11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03" name="Metin kutusu 149"/>
            <p:cNvSpPr txBox="1"/>
            <p:nvPr/>
          </p:nvSpPr>
          <p:spPr>
            <a:xfrm>
              <a:off x="2874779" y="1758008"/>
              <a:ext cx="390287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0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12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04" name="Metin kutusu 150"/>
            <p:cNvSpPr txBox="1"/>
            <p:nvPr/>
          </p:nvSpPr>
          <p:spPr>
            <a:xfrm>
              <a:off x="3422287" y="1758008"/>
              <a:ext cx="390287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0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13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05" name="Metin kutusu 151"/>
            <p:cNvSpPr txBox="1"/>
            <p:nvPr/>
          </p:nvSpPr>
          <p:spPr>
            <a:xfrm>
              <a:off x="3977843" y="1758008"/>
              <a:ext cx="390287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0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14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06" name="Metin kutusu 152"/>
            <p:cNvSpPr txBox="1"/>
            <p:nvPr/>
          </p:nvSpPr>
          <p:spPr>
            <a:xfrm>
              <a:off x="1736762" y="1758008"/>
              <a:ext cx="390287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</a:t>
              </a:r>
              <a:r>
                <a:rPr kumimoji="0" lang="tr-TR" sz="20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10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07" name="Metin kutusu 153"/>
            <p:cNvSpPr txBox="1"/>
            <p:nvPr/>
          </p:nvSpPr>
          <p:spPr>
            <a:xfrm>
              <a:off x="2295657" y="2330565"/>
              <a:ext cx="22760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b</a:t>
              </a:r>
              <a:r>
                <a:rPr kumimoji="0" lang="tr-TR" sz="20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08" name="Metin kutusu 154"/>
            <p:cNvSpPr txBox="1"/>
            <p:nvPr/>
          </p:nvSpPr>
          <p:spPr>
            <a:xfrm>
              <a:off x="2863009" y="2330565"/>
              <a:ext cx="22760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b</a:t>
              </a:r>
              <a:r>
                <a:rPr kumimoji="0" lang="tr-TR" sz="20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2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09" name="Metin kutusu 155"/>
            <p:cNvSpPr txBox="1"/>
            <p:nvPr/>
          </p:nvSpPr>
          <p:spPr>
            <a:xfrm>
              <a:off x="3442452" y="2330565"/>
              <a:ext cx="22760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b</a:t>
              </a:r>
              <a:r>
                <a:rPr kumimoji="0" lang="tr-TR" sz="20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3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10" name="Metin kutusu 156"/>
            <p:cNvSpPr txBox="1"/>
            <p:nvPr/>
          </p:nvSpPr>
          <p:spPr>
            <a:xfrm>
              <a:off x="3977073" y="2330565"/>
              <a:ext cx="227604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b</a:t>
              </a:r>
              <a:r>
                <a:rPr kumimoji="0" lang="tr-TR" sz="20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4</a:t>
              </a:r>
              <a:endPara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61" name="Grup 296"/>
          <p:cNvGrpSpPr>
            <a:grpSpLocks noChangeAspect="1"/>
          </p:cNvGrpSpPr>
          <p:nvPr/>
        </p:nvGrpSpPr>
        <p:grpSpPr>
          <a:xfrm>
            <a:off x="9075812" y="894998"/>
            <a:ext cx="2823669" cy="2035728"/>
            <a:chOff x="3852863" y="508752"/>
            <a:chExt cx="1790700" cy="1483200"/>
          </a:xfrm>
        </p:grpSpPr>
        <p:sp>
          <p:nvSpPr>
            <p:cNvPr id="362" name="Dikdörtgen 292"/>
            <p:cNvSpPr/>
            <p:nvPr/>
          </p:nvSpPr>
          <p:spPr>
            <a:xfrm>
              <a:off x="3852863" y="508752"/>
              <a:ext cx="1790700" cy="148320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363" name="Grup 279"/>
            <p:cNvGrpSpPr/>
            <p:nvPr/>
          </p:nvGrpSpPr>
          <p:grpSpPr>
            <a:xfrm>
              <a:off x="3901165" y="568758"/>
              <a:ext cx="1676578" cy="1263661"/>
              <a:chOff x="4919596" y="689929"/>
              <a:chExt cx="1676578" cy="1263661"/>
            </a:xfrm>
          </p:grpSpPr>
          <p:sp>
            <p:nvSpPr>
              <p:cNvPr id="364" name="Oval 363"/>
              <p:cNvSpPr/>
              <p:nvPr/>
            </p:nvSpPr>
            <p:spPr>
              <a:xfrm>
                <a:off x="5362278" y="689929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5" name="Oval 364"/>
              <p:cNvSpPr/>
              <p:nvPr/>
            </p:nvSpPr>
            <p:spPr>
              <a:xfrm>
                <a:off x="5362278" y="96791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6" name="Oval 365"/>
              <p:cNvSpPr/>
              <p:nvPr/>
            </p:nvSpPr>
            <p:spPr>
              <a:xfrm>
                <a:off x="5362278" y="1245370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7" name="Oval 366"/>
              <p:cNvSpPr/>
              <p:nvPr/>
            </p:nvSpPr>
            <p:spPr>
              <a:xfrm>
                <a:off x="5362278" y="1523357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8" name="Oval 367"/>
              <p:cNvSpPr/>
              <p:nvPr/>
            </p:nvSpPr>
            <p:spPr>
              <a:xfrm>
                <a:off x="5362278" y="179678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9" name="Oval 368"/>
              <p:cNvSpPr/>
              <p:nvPr/>
            </p:nvSpPr>
            <p:spPr>
              <a:xfrm>
                <a:off x="5797451" y="977607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70" name="Oval 369"/>
              <p:cNvSpPr/>
              <p:nvPr/>
            </p:nvSpPr>
            <p:spPr>
              <a:xfrm>
                <a:off x="5797451" y="1255594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71" name="Oval 370"/>
              <p:cNvSpPr/>
              <p:nvPr/>
            </p:nvSpPr>
            <p:spPr>
              <a:xfrm>
                <a:off x="5797451" y="1529023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72" name="Oval 371"/>
              <p:cNvSpPr/>
              <p:nvPr/>
            </p:nvSpPr>
            <p:spPr>
              <a:xfrm>
                <a:off x="6153011" y="1088566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73" name="Oval 372"/>
              <p:cNvSpPr/>
              <p:nvPr/>
            </p:nvSpPr>
            <p:spPr>
              <a:xfrm>
                <a:off x="6153011" y="1361995"/>
                <a:ext cx="156804" cy="156804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50" b="0" i="0" u="none" strike="noStrike" kern="0" cap="none" spc="-122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74" name="Metin kutusu 168"/>
              <p:cNvSpPr txBox="1"/>
              <p:nvPr/>
            </p:nvSpPr>
            <p:spPr>
              <a:xfrm>
                <a:off x="4933629" y="986220"/>
                <a:ext cx="162723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X0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75" name="Metin kutusu 169"/>
              <p:cNvSpPr txBox="1"/>
              <p:nvPr/>
            </p:nvSpPr>
            <p:spPr>
              <a:xfrm>
                <a:off x="4919596" y="1323085"/>
                <a:ext cx="176756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X1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376" name="Düz Ok Bağlayıcısı 171"/>
              <p:cNvCxnSpPr>
                <a:stCxn id="374" idx="3"/>
                <a:endCxn id="364" idx="2"/>
              </p:cNvCxnSpPr>
              <p:nvPr/>
            </p:nvCxnSpPr>
            <p:spPr>
              <a:xfrm flipV="1">
                <a:off x="5096352" y="768331"/>
                <a:ext cx="265926" cy="31111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77" name="Düz Ok Bağlayıcısı 172"/>
              <p:cNvCxnSpPr>
                <a:stCxn id="374" idx="3"/>
                <a:endCxn id="365" idx="2"/>
              </p:cNvCxnSpPr>
              <p:nvPr/>
            </p:nvCxnSpPr>
            <p:spPr>
              <a:xfrm flipV="1">
                <a:off x="5096352" y="1046319"/>
                <a:ext cx="265926" cy="3312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78" name="Düz Ok Bağlayıcısı 175"/>
              <p:cNvCxnSpPr>
                <a:stCxn id="374" idx="3"/>
                <a:endCxn id="366" idx="2"/>
              </p:cNvCxnSpPr>
              <p:nvPr/>
            </p:nvCxnSpPr>
            <p:spPr>
              <a:xfrm>
                <a:off x="5096352" y="1079442"/>
                <a:ext cx="265926" cy="24433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79" name="Düz Ok Bağlayıcısı 176"/>
              <p:cNvCxnSpPr>
                <a:stCxn id="374" idx="3"/>
                <a:endCxn id="367" idx="2"/>
              </p:cNvCxnSpPr>
              <p:nvPr/>
            </p:nvCxnSpPr>
            <p:spPr>
              <a:xfrm>
                <a:off x="5096352" y="1079442"/>
                <a:ext cx="265926" cy="52231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80" name="Düz Ok Bağlayıcısı 181"/>
              <p:cNvCxnSpPr>
                <a:stCxn id="375" idx="3"/>
                <a:endCxn id="364" idx="2"/>
              </p:cNvCxnSpPr>
              <p:nvPr/>
            </p:nvCxnSpPr>
            <p:spPr>
              <a:xfrm flipV="1">
                <a:off x="5096352" y="768331"/>
                <a:ext cx="265926" cy="64797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81" name="Düz Ok Bağlayıcısı 182"/>
              <p:cNvCxnSpPr>
                <a:stCxn id="375" idx="3"/>
                <a:endCxn id="365" idx="2"/>
              </p:cNvCxnSpPr>
              <p:nvPr/>
            </p:nvCxnSpPr>
            <p:spPr>
              <a:xfrm flipV="1">
                <a:off x="5096352" y="1046319"/>
                <a:ext cx="265926" cy="36998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82" name="Düz Ok Bağlayıcısı 187"/>
              <p:cNvCxnSpPr>
                <a:stCxn id="375" idx="3"/>
                <a:endCxn id="367" idx="2"/>
              </p:cNvCxnSpPr>
              <p:nvPr/>
            </p:nvCxnSpPr>
            <p:spPr>
              <a:xfrm>
                <a:off x="5096352" y="1416307"/>
                <a:ext cx="265926" cy="18545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83" name="Düz Ok Bağlayıcısı 188"/>
              <p:cNvCxnSpPr>
                <a:stCxn id="375" idx="3"/>
                <a:endCxn id="368" idx="2"/>
              </p:cNvCxnSpPr>
              <p:nvPr/>
            </p:nvCxnSpPr>
            <p:spPr>
              <a:xfrm>
                <a:off x="5096352" y="1416307"/>
                <a:ext cx="265926" cy="45888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84" name="Düz Ok Bağlayıcısı 193"/>
              <p:cNvCxnSpPr>
                <a:stCxn id="374" idx="3"/>
                <a:endCxn id="368" idx="2"/>
              </p:cNvCxnSpPr>
              <p:nvPr/>
            </p:nvCxnSpPr>
            <p:spPr>
              <a:xfrm>
                <a:off x="5096352" y="1079442"/>
                <a:ext cx="265926" cy="79574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85" name="Düz Ok Bağlayıcısı 194"/>
              <p:cNvCxnSpPr>
                <a:stCxn id="375" idx="3"/>
                <a:endCxn id="366" idx="2"/>
              </p:cNvCxnSpPr>
              <p:nvPr/>
            </p:nvCxnSpPr>
            <p:spPr>
              <a:xfrm flipV="1">
                <a:off x="5096352" y="1323772"/>
                <a:ext cx="265926" cy="9253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86" name="Düz Ok Bağlayıcısı 205"/>
              <p:cNvCxnSpPr>
                <a:stCxn id="364" idx="6"/>
                <a:endCxn id="369" idx="2"/>
              </p:cNvCxnSpPr>
              <p:nvPr/>
            </p:nvCxnSpPr>
            <p:spPr>
              <a:xfrm>
                <a:off x="5519082" y="768331"/>
                <a:ext cx="278369" cy="28767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87" name="Düz Ok Bağlayıcısı 206"/>
              <p:cNvCxnSpPr>
                <a:stCxn id="364" idx="6"/>
                <a:endCxn id="370" idx="2"/>
              </p:cNvCxnSpPr>
              <p:nvPr/>
            </p:nvCxnSpPr>
            <p:spPr>
              <a:xfrm>
                <a:off x="5519082" y="768331"/>
                <a:ext cx="278369" cy="56566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88" name="Düz Ok Bağlayıcısı 207"/>
              <p:cNvCxnSpPr>
                <a:stCxn id="364" idx="6"/>
                <a:endCxn id="371" idx="2"/>
              </p:cNvCxnSpPr>
              <p:nvPr/>
            </p:nvCxnSpPr>
            <p:spPr>
              <a:xfrm>
                <a:off x="5519082" y="768331"/>
                <a:ext cx="278369" cy="839094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89" name="Düz Ok Bağlayıcısı 214"/>
              <p:cNvCxnSpPr>
                <a:stCxn id="365" idx="6"/>
                <a:endCxn id="369" idx="2"/>
              </p:cNvCxnSpPr>
              <p:nvPr/>
            </p:nvCxnSpPr>
            <p:spPr>
              <a:xfrm>
                <a:off x="5519082" y="1046318"/>
                <a:ext cx="278369" cy="969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90" name="Düz Ok Bağlayıcısı 215"/>
              <p:cNvCxnSpPr>
                <a:stCxn id="365" idx="6"/>
                <a:endCxn id="370" idx="2"/>
              </p:cNvCxnSpPr>
              <p:nvPr/>
            </p:nvCxnSpPr>
            <p:spPr>
              <a:xfrm>
                <a:off x="5519082" y="1046318"/>
                <a:ext cx="278369" cy="28767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91" name="Düz Ok Bağlayıcısı 216"/>
              <p:cNvCxnSpPr>
                <a:stCxn id="365" idx="6"/>
                <a:endCxn id="371" idx="2"/>
              </p:cNvCxnSpPr>
              <p:nvPr/>
            </p:nvCxnSpPr>
            <p:spPr>
              <a:xfrm>
                <a:off x="5519082" y="1046318"/>
                <a:ext cx="278369" cy="56110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92" name="Düz Ok Bağlayıcısı 223"/>
              <p:cNvCxnSpPr>
                <a:stCxn id="366" idx="6"/>
                <a:endCxn id="370" idx="2"/>
              </p:cNvCxnSpPr>
              <p:nvPr/>
            </p:nvCxnSpPr>
            <p:spPr>
              <a:xfrm>
                <a:off x="5519082" y="1323772"/>
                <a:ext cx="278369" cy="10224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93" name="Düz Ok Bağlayıcısı 224"/>
              <p:cNvCxnSpPr>
                <a:stCxn id="366" idx="6"/>
                <a:endCxn id="371" idx="2"/>
              </p:cNvCxnSpPr>
              <p:nvPr/>
            </p:nvCxnSpPr>
            <p:spPr>
              <a:xfrm>
                <a:off x="5519082" y="1323772"/>
                <a:ext cx="278369" cy="28365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94" name="Düz Ok Bağlayıcısı 225"/>
              <p:cNvCxnSpPr>
                <a:stCxn id="366" idx="6"/>
                <a:endCxn id="369" idx="2"/>
              </p:cNvCxnSpPr>
              <p:nvPr/>
            </p:nvCxnSpPr>
            <p:spPr>
              <a:xfrm flipV="1">
                <a:off x="5519082" y="1056009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95" name="Düz Ok Bağlayıcısı 232"/>
              <p:cNvCxnSpPr>
                <a:stCxn id="367" idx="6"/>
                <a:endCxn id="370" idx="2"/>
              </p:cNvCxnSpPr>
              <p:nvPr/>
            </p:nvCxnSpPr>
            <p:spPr>
              <a:xfrm flipV="1">
                <a:off x="5519082" y="1333996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96" name="Düz Ok Bağlayıcısı 233"/>
              <p:cNvCxnSpPr>
                <a:stCxn id="367" idx="6"/>
                <a:endCxn id="369" idx="2"/>
              </p:cNvCxnSpPr>
              <p:nvPr/>
            </p:nvCxnSpPr>
            <p:spPr>
              <a:xfrm flipV="1">
                <a:off x="5519082" y="1056009"/>
                <a:ext cx="278369" cy="54575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97" name="Düz Ok Bağlayıcısı 234"/>
              <p:cNvCxnSpPr>
                <a:stCxn id="367" idx="6"/>
                <a:endCxn id="371" idx="2"/>
              </p:cNvCxnSpPr>
              <p:nvPr/>
            </p:nvCxnSpPr>
            <p:spPr>
              <a:xfrm>
                <a:off x="5519082" y="1601759"/>
                <a:ext cx="278369" cy="5666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98" name="Düz Ok Bağlayıcısı 241"/>
              <p:cNvCxnSpPr>
                <a:stCxn id="368" idx="6"/>
                <a:endCxn id="369" idx="2"/>
              </p:cNvCxnSpPr>
              <p:nvPr/>
            </p:nvCxnSpPr>
            <p:spPr>
              <a:xfrm flipV="1">
                <a:off x="5519082" y="1056009"/>
                <a:ext cx="278369" cy="81917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399" name="Düz Ok Bağlayıcısı 242"/>
              <p:cNvCxnSpPr>
                <a:stCxn id="368" idx="6"/>
                <a:endCxn id="370" idx="2"/>
              </p:cNvCxnSpPr>
              <p:nvPr/>
            </p:nvCxnSpPr>
            <p:spPr>
              <a:xfrm flipV="1">
                <a:off x="5519082" y="1333996"/>
                <a:ext cx="278369" cy="54119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00" name="Düz Ok Bağlayıcısı 243"/>
              <p:cNvCxnSpPr>
                <a:stCxn id="368" idx="6"/>
                <a:endCxn id="371" idx="2"/>
              </p:cNvCxnSpPr>
              <p:nvPr/>
            </p:nvCxnSpPr>
            <p:spPr>
              <a:xfrm flipV="1">
                <a:off x="5519082" y="1607425"/>
                <a:ext cx="278369" cy="267763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01" name="Düz Ok Bağlayıcısı 250"/>
              <p:cNvCxnSpPr>
                <a:stCxn id="369" idx="6"/>
                <a:endCxn id="372" idx="2"/>
              </p:cNvCxnSpPr>
              <p:nvPr/>
            </p:nvCxnSpPr>
            <p:spPr>
              <a:xfrm>
                <a:off x="5954255" y="1056009"/>
                <a:ext cx="198756" cy="110959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02" name="Düz Ok Bağlayıcısı 251"/>
              <p:cNvCxnSpPr>
                <a:stCxn id="369" idx="6"/>
                <a:endCxn id="373" idx="2"/>
              </p:cNvCxnSpPr>
              <p:nvPr/>
            </p:nvCxnSpPr>
            <p:spPr>
              <a:xfrm>
                <a:off x="5954255" y="1056009"/>
                <a:ext cx="198756" cy="38438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03" name="Düz Ok Bağlayıcısı 252"/>
              <p:cNvCxnSpPr>
                <a:stCxn id="371" idx="6"/>
                <a:endCxn id="373" idx="2"/>
              </p:cNvCxnSpPr>
              <p:nvPr/>
            </p:nvCxnSpPr>
            <p:spPr>
              <a:xfrm flipV="1">
                <a:off x="5954255" y="1440397"/>
                <a:ext cx="198756" cy="16702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04" name="Düz Ok Bağlayıcısı 260"/>
              <p:cNvCxnSpPr>
                <a:stCxn id="371" idx="6"/>
                <a:endCxn id="372" idx="2"/>
              </p:cNvCxnSpPr>
              <p:nvPr/>
            </p:nvCxnSpPr>
            <p:spPr>
              <a:xfrm flipV="1">
                <a:off x="5954255" y="1166968"/>
                <a:ext cx="198756" cy="440457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05" name="Düz Ok Bağlayıcısı 263"/>
              <p:cNvCxnSpPr>
                <a:stCxn id="370" idx="6"/>
                <a:endCxn id="373" idx="2"/>
              </p:cNvCxnSpPr>
              <p:nvPr/>
            </p:nvCxnSpPr>
            <p:spPr>
              <a:xfrm>
                <a:off x="5954255" y="1333996"/>
                <a:ext cx="198756" cy="106401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06" name="Düz Ok Bağlayıcısı 264"/>
              <p:cNvCxnSpPr>
                <a:stCxn id="370" idx="6"/>
                <a:endCxn id="372" idx="2"/>
              </p:cNvCxnSpPr>
              <p:nvPr/>
            </p:nvCxnSpPr>
            <p:spPr>
              <a:xfrm flipV="1">
                <a:off x="5954255" y="1166968"/>
                <a:ext cx="198756" cy="167028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07" name="Düz Ok Bağlayıcısı 269"/>
              <p:cNvCxnSpPr>
                <a:stCxn id="373" idx="6"/>
                <a:endCxn id="410" idx="1"/>
              </p:cNvCxnSpPr>
              <p:nvPr/>
            </p:nvCxnSpPr>
            <p:spPr>
              <a:xfrm flipV="1">
                <a:off x="6309815" y="1437505"/>
                <a:ext cx="106358" cy="2892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cxnSp>
            <p:nvCxnSpPr>
              <p:cNvPr id="408" name="Düz Ok Bağlayıcısı 270"/>
              <p:cNvCxnSpPr>
                <a:stCxn id="372" idx="6"/>
                <a:endCxn id="409" idx="1"/>
              </p:cNvCxnSpPr>
              <p:nvPr/>
            </p:nvCxnSpPr>
            <p:spPr>
              <a:xfrm flipV="1">
                <a:off x="6309815" y="1164283"/>
                <a:ext cx="106359" cy="2685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>
                    <a:lumMod val="85000"/>
                    <a:lumOff val="15000"/>
                  </a:sysClr>
                </a:solidFill>
                <a:prstDash val="solid"/>
                <a:miter lim="800000"/>
                <a:tailEnd type="triangle" w="sm" len="sm"/>
              </a:ln>
              <a:effectLst/>
            </p:spPr>
          </p:cxnSp>
          <p:sp>
            <p:nvSpPr>
              <p:cNvPr id="409" name="Metin kutusu 273"/>
              <p:cNvSpPr txBox="1"/>
              <p:nvPr/>
            </p:nvSpPr>
            <p:spPr>
              <a:xfrm>
                <a:off x="6416174" y="1071061"/>
                <a:ext cx="180000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O0</a:t>
                </a:r>
                <a:endPara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10" name="Metin kutusu 274"/>
              <p:cNvSpPr txBox="1"/>
              <p:nvPr/>
            </p:nvSpPr>
            <p:spPr>
              <a:xfrm>
                <a:off x="6416173" y="1344283"/>
                <a:ext cx="180000" cy="18644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O1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4188310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912</Words>
  <Application>Microsoft Office PowerPoint</Application>
  <PresentationFormat>Geniş ekran</PresentationFormat>
  <Paragraphs>440</Paragraphs>
  <Slides>16</Slides>
  <Notes>15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16</vt:i4>
      </vt:variant>
    </vt:vector>
  </HeadingPairs>
  <TitlesOfParts>
    <vt:vector size="23" baseType="lpstr">
      <vt:lpstr>Arial</vt:lpstr>
      <vt:lpstr>Book Antiqua</vt:lpstr>
      <vt:lpstr>Calibri</vt:lpstr>
      <vt:lpstr>Cambria Math</vt:lpstr>
      <vt:lpstr>Wingdings</vt:lpstr>
      <vt:lpstr>Custom Design</vt:lpstr>
      <vt:lpstr>1_Custom Design</vt:lpstr>
      <vt:lpstr>Approximate Fully Connected Neural Network Generation</vt:lpstr>
      <vt:lpstr>Approximate computing</vt:lpstr>
      <vt:lpstr>Approximate computing</vt:lpstr>
      <vt:lpstr>Outline</vt:lpstr>
      <vt:lpstr>Outline</vt:lpstr>
      <vt:lpstr>Outline</vt:lpstr>
      <vt:lpstr>Outline</vt:lpstr>
      <vt:lpstr>Network architecture – Layer architecture 1/2 </vt:lpstr>
      <vt:lpstr>Network architecture – Layer architecture 2/2 </vt:lpstr>
      <vt:lpstr>Network architecture – Constant multiplier block 1/2</vt:lpstr>
      <vt:lpstr>Network architecture – Constant multiplier block 2/2</vt:lpstr>
      <vt:lpstr>Area reduction – Error propagation</vt:lpstr>
      <vt:lpstr>Area reduction – Area reduction algorithm</vt:lpstr>
      <vt:lpstr>Simulation results</vt:lpstr>
      <vt:lpstr>Conclusion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APPROXIMATE FULLY CONNECTED NEURAL NETWORK GENERATION</dc:title>
  <dc:creator>ECC LAB</dc:creator>
  <cp:lastModifiedBy>Asuspc</cp:lastModifiedBy>
  <cp:revision>128</cp:revision>
  <dcterms:created xsi:type="dcterms:W3CDTF">2018-06-11T13:35:46Z</dcterms:created>
  <dcterms:modified xsi:type="dcterms:W3CDTF">2018-07-05T10:24:39Z</dcterms:modified>
</cp:coreProperties>
</file>