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9"/>
  </p:notesMasterIdLst>
  <p:sldIdLst>
    <p:sldId id="256" r:id="rId2"/>
    <p:sldId id="284" r:id="rId3"/>
    <p:sldId id="320" r:id="rId4"/>
    <p:sldId id="341" r:id="rId5"/>
    <p:sldId id="323" r:id="rId6"/>
    <p:sldId id="325" r:id="rId7"/>
    <p:sldId id="326" r:id="rId8"/>
    <p:sldId id="327" r:id="rId9"/>
    <p:sldId id="329" r:id="rId10"/>
    <p:sldId id="364" r:id="rId11"/>
    <p:sldId id="363" r:id="rId12"/>
    <p:sldId id="333" r:id="rId13"/>
    <p:sldId id="321" r:id="rId14"/>
    <p:sldId id="336" r:id="rId15"/>
    <p:sldId id="338" r:id="rId16"/>
    <p:sldId id="339" r:id="rId17"/>
    <p:sldId id="343" r:id="rId18"/>
    <p:sldId id="340" r:id="rId19"/>
    <p:sldId id="345" r:id="rId20"/>
    <p:sldId id="347" r:id="rId21"/>
    <p:sldId id="348" r:id="rId22"/>
    <p:sldId id="365" r:id="rId23"/>
    <p:sldId id="366" r:id="rId24"/>
    <p:sldId id="349" r:id="rId25"/>
    <p:sldId id="367" r:id="rId26"/>
    <p:sldId id="369" r:id="rId27"/>
    <p:sldId id="371" r:id="rId28"/>
    <p:sldId id="370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hHMJCUmq28&amp;feature=youtu.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/>
              <a:t>W</a:t>
            </a:r>
            <a:r>
              <a:rPr lang="tr-TR" sz="2400" dirty="0"/>
              <a:t>3</a:t>
            </a:r>
            <a:r>
              <a:rPr lang="en-US" sz="2400" dirty="0"/>
              <a:t>: </a:t>
            </a:r>
            <a:r>
              <a:rPr lang="tr-TR" sz="2400" dirty="0" err="1"/>
              <a:t>Reversible</a:t>
            </a:r>
            <a:r>
              <a:rPr lang="tr-TR" sz="2400" dirty="0"/>
              <a:t> </a:t>
            </a:r>
            <a:r>
              <a:rPr lang="en-US" sz="2400" dirty="0"/>
              <a:t>Quantum Computing, </a:t>
            </a:r>
            <a:r>
              <a:rPr lang="tr-TR" sz="2400" dirty="0"/>
              <a:t>18</a:t>
            </a:r>
            <a:r>
              <a:rPr lang="en-US" sz="2400" dirty="0"/>
              <a:t>/</a:t>
            </a:r>
            <a:r>
              <a:rPr lang="tr-TR" sz="2400" dirty="0"/>
              <a:t>10</a:t>
            </a:r>
            <a:r>
              <a:rPr lang="en-US" sz="2400" dirty="0"/>
              <a:t>/20</a:t>
            </a:r>
            <a:r>
              <a:rPr lang="tr-TR" sz="2400" dirty="0"/>
              <a:t>21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1828800"/>
            <a:ext cx="5029200" cy="8125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dirty="0">
                <a:latin typeface="Arial" pitchFamily="34" charset="0"/>
                <a:cs typeface="Arial" pitchFamily="34" charset="0"/>
              </a:rPr>
              <a:t>Severe restrictions on </a:t>
            </a:r>
            <a:r>
              <a:rPr lang="en-US" alt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measuring 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copying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signals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1447800" y="2890436"/>
          <a:ext cx="6477000" cy="358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2" name="Visio" r:id="rId3" imgW="4075837" imgH="2261773" progId="Visio.Drawing.11">
                  <p:embed/>
                </p:oleObj>
              </mc:Choice>
              <mc:Fallback>
                <p:oleObj name="Visio" r:id="rId3" imgW="4075837" imgH="2261773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0436"/>
                        <a:ext cx="6477000" cy="3586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85800" y="403860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3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7924800" y="304800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4" name="Visio" r:id="rId7" imgW="120777" imgH="212217" progId="Visio.Drawing.11">
                  <p:embed/>
                </p:oleObj>
              </mc:Choice>
              <mc:Fallback>
                <p:oleObj name="Visio" r:id="rId7" imgW="120777" imgH="21221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04800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ircuit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581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9050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Find the output quantum states and probabilities.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1"/>
            <a:ext cx="581809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617" y="3124200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72400" y="31343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5322" y="40487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617" y="4014787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362200" y="5710535"/>
            <a:ext cx="47244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truth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9" grpId="0"/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ircuit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581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9050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Find the output quantum states and probabilities.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617" y="3124200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72400" y="31343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5322" y="40487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617" y="4014787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362200" y="5710535"/>
            <a:ext cx="47244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truth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35121"/>
            <a:ext cx="59722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9" grpId="0"/>
      <p:bldP spid="23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Factorizing RSA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RSA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numbers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semi-prime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numbers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For each RSA number 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there exist prime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numbers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and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such that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× 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971800"/>
            <a:ext cx="81534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 = 3 × 5</a:t>
            </a:r>
            <a:endParaRPr lang="tr-TR" sz="7200" dirty="0">
              <a:latin typeface="Arial" pitchFamily="34" charset="0"/>
              <a:cs typeface="Arial" pitchFamily="34" charset="0"/>
            </a:endParaRPr>
          </a:p>
          <a:p>
            <a:r>
              <a:rPr lang="tr-TR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 = 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 × 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11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r>
              <a:rPr lang="tr-TR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529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 = 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23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 × 23</a:t>
            </a:r>
          </a:p>
          <a:p>
            <a:r>
              <a:rPr lang="en-US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4633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 = 41 × 113</a:t>
            </a:r>
            <a:endParaRPr lang="tr-TR" sz="7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RSA-100</a:t>
            </a:r>
            <a:r>
              <a:rPr lang="en-US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=</a:t>
            </a:r>
            <a:r>
              <a:rPr lang="tr-TR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15226050279225333605356183781326374297180681</a:t>
            </a:r>
            <a:endParaRPr lang="tr-TR" sz="7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tr-TR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14961380688657908494580122963258952897654000350692006139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tr-TR" sz="7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tr-TR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37975227936943673922808872755445627854565536638199</a:t>
            </a:r>
            <a:r>
              <a:rPr lang="tr-TR" sz="7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</a:t>
            </a:r>
          </a:p>
          <a:p>
            <a:pPr lvl="0">
              <a:buNone/>
            </a:pPr>
            <a:r>
              <a:rPr lang="tr-TR" sz="72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40094690950920881030683735292761468389214899724061</a:t>
            </a:r>
            <a:endParaRPr lang="tr-TR" sz="7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7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he prize for </a:t>
            </a:r>
            <a:r>
              <a:rPr lang="en-US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RSA-1024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is $100.000. </a:t>
            </a:r>
            <a:endParaRPr lang="tr-TR" sz="7200" dirty="0">
              <a:latin typeface="Arial" pitchFamily="34" charset="0"/>
              <a:cs typeface="Arial" pitchFamily="34" charset="0"/>
            </a:endParaRPr>
          </a:p>
          <a:p>
            <a:r>
              <a:rPr lang="en-US" sz="7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RSA-2048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takes approximately 10 billion years with the </a:t>
            </a:r>
            <a:r>
              <a:rPr lang="tr-TR" sz="7200" dirty="0" err="1">
                <a:latin typeface="Arial" pitchFamily="34" charset="0"/>
                <a:cs typeface="Arial" pitchFamily="34" charset="0"/>
              </a:rPr>
              <a:t>best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known algorithm.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6400" y="1600200"/>
            <a:ext cx="8382000" cy="3962400"/>
          </a:xfrm>
          <a:prstGeom prst="rect">
            <a:avLst/>
          </a:prstGeom>
          <a:noFill/>
          <a:ln w="38100">
            <a:solidFill>
              <a:srgbClr val="0000A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1651337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AC"/>
                </a:solidFill>
                <a:latin typeface="Times New Roman" pitchFamily="18" charset="0"/>
              </a:rPr>
              <a:t>The Classical Algorithm</a:t>
            </a:r>
          </a:p>
          <a:p>
            <a:endParaRPr lang="en-US" sz="3000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09600" y="32766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Calculate greatest common divisor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GCD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) of (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-1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+1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GCDs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give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209800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A semi-prime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Prime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 = p × 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5715000"/>
            <a:ext cx="571500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6079" y="3810000"/>
            <a:ext cx="381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GCDs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GCD(7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4/2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-1, 15)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GCD(7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4/2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+1, 15)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27738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6934200" y="53340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9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3340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GCDs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GCD(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-1, 15)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GCD(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+1, 15)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tr-T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6934200" y="48006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3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GCDs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GCD(14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-1, 15)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GCD(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400" baseline="30000" dirty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+1, 15)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tr-T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7315200" y="49530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0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505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6096000" y="39624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7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5710535"/>
            <a:ext cx="5943600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there a way of properly selecting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6400" y="1676400"/>
            <a:ext cx="8382000" cy="2590800"/>
          </a:xfrm>
          <a:prstGeom prst="rect">
            <a:avLst/>
          </a:prstGeom>
          <a:noFill/>
          <a:ln w="38100">
            <a:solidFill>
              <a:srgbClr val="0000A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1651337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AC"/>
                </a:solidFill>
                <a:latin typeface="Times New Roman" pitchFamily="18" charset="0"/>
              </a:rPr>
              <a:t>The </a:t>
            </a:r>
            <a:r>
              <a:rPr lang="tr-TR" sz="3000" b="1" dirty="0" err="1">
                <a:solidFill>
                  <a:srgbClr val="0000AC"/>
                </a:solidFill>
                <a:latin typeface="Times New Roman" pitchFamily="18" charset="0"/>
              </a:rPr>
              <a:t>Classical</a:t>
            </a:r>
            <a:r>
              <a:rPr lang="tr-TR" sz="3000" b="1" dirty="0">
                <a:solidFill>
                  <a:srgbClr val="0000AC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00AC"/>
                </a:solidFill>
                <a:latin typeface="Times New Roman" pitchFamily="18" charset="0"/>
              </a:rPr>
              <a:t>Algorithm</a:t>
            </a:r>
          </a:p>
          <a:p>
            <a:endParaRPr lang="en-US" sz="3000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09600" y="22098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Calculate greatest common divisor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GCD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) of (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-1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+1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153400" cy="1752600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Arial" pitchFamily="34" charset="0"/>
                <a:cs typeface="Arial" pitchFamily="34" charset="0"/>
              </a:rPr>
              <a:t>Step-2 is problematic for large numbers.</a:t>
            </a:r>
          </a:p>
          <a:p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Shor’s algorithm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completes step-2 efficiently. </a:t>
            </a:r>
          </a:p>
          <a:p>
            <a:r>
              <a:rPr lang="en-US" sz="2300" dirty="0">
                <a:latin typeface="Arial" pitchFamily="34" charset="0"/>
                <a:cs typeface="Arial" pitchFamily="34" charset="0"/>
              </a:rPr>
              <a:t>Step-3 can be done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polynomially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in time with using 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Euclidean algorithm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Quantum computing</a:t>
            </a:r>
          </a:p>
          <a:p>
            <a:pPr lvl="1"/>
            <a:r>
              <a:rPr lang="en-US" sz="2500" dirty="0">
                <a:latin typeface="Arial" charset="0"/>
              </a:rPr>
              <a:t>Gates and circuits</a:t>
            </a:r>
          </a:p>
          <a:p>
            <a:pPr lvl="1"/>
            <a:r>
              <a:rPr lang="en-US" sz="2500" dirty="0">
                <a:latin typeface="Arial" charset="0"/>
              </a:rPr>
              <a:t>Algorithms</a:t>
            </a:r>
          </a:p>
          <a:p>
            <a:r>
              <a:rPr lang="en-US" sz="2800" dirty="0">
                <a:latin typeface="Arial" charset="0"/>
              </a:rPr>
              <a:t>Reversible circuit design</a:t>
            </a:r>
          </a:p>
          <a:p>
            <a:pPr lvl="1"/>
            <a:r>
              <a:rPr lang="en-US" sz="2500" dirty="0" err="1">
                <a:latin typeface="Arial" charset="0"/>
              </a:rPr>
              <a:t>Toffoli</a:t>
            </a:r>
            <a:r>
              <a:rPr lang="en-US" sz="2500" dirty="0">
                <a:latin typeface="Arial" charset="0"/>
              </a:rPr>
              <a:t> gate</a:t>
            </a:r>
          </a:p>
          <a:p>
            <a:pPr lvl="1"/>
            <a:r>
              <a:rPr lang="en-US" sz="2500" dirty="0">
                <a:latin typeface="Arial" charset="0"/>
              </a:rPr>
              <a:t>Circuit analysis</a:t>
            </a:r>
          </a:p>
          <a:p>
            <a:pPr lvl="1"/>
            <a:r>
              <a:rPr lang="en-US" sz="2500" dirty="0">
                <a:latin typeface="Arial" charset="0"/>
              </a:rPr>
              <a:t>Circuit synthesis</a:t>
            </a:r>
            <a:endParaRPr lang="tr-TR" sz="2500" dirty="0">
              <a:latin typeface="Arial" charset="0"/>
            </a:endParaRPr>
          </a:p>
          <a:p>
            <a:pPr lvl="1"/>
            <a:r>
              <a:rPr lang="tr-TR" sz="2500" dirty="0" err="1">
                <a:latin typeface="Arial" charset="0"/>
              </a:rPr>
              <a:t>Irreversible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>
                <a:latin typeface="Arial" charset="0"/>
              </a:rPr>
              <a:t>to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>
                <a:latin typeface="Arial" charset="0"/>
              </a:rPr>
              <a:t>reversible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>
                <a:latin typeface="Arial" charset="0"/>
              </a:rPr>
              <a:t>transformation</a:t>
            </a:r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81601" y="2209800"/>
            <a:ext cx="3331463" cy="9848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dirty="0"/>
          </a:p>
          <a:p>
            <a:pPr algn="ctr"/>
            <a:r>
              <a:rPr lang="tr-TR" sz="22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Quantum </a:t>
            </a:r>
            <a:r>
              <a:rPr lang="tr-TR" sz="2200" dirty="0" err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Computers</a:t>
            </a:r>
            <a:endParaRPr lang="tr-TR" sz="2200" dirty="0">
              <a:solidFill>
                <a:srgbClr val="FFFF00"/>
              </a:solidFill>
            </a:endParaRPr>
          </a:p>
          <a:p>
            <a:pPr algn="ctr"/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Euclidean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9506" name="Picture 2" descr="http://staff.www.ltu.se/~larserik/applmath/chap10en/eq3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799"/>
            <a:ext cx="2895600" cy="32689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6200" y="1905000"/>
            <a:ext cx="41148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GC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3200" b="1">
                <a:latin typeface="Times New Roman" pitchFamily="18" charset="0"/>
                <a:cs typeface="Times New Roman" pitchFamily="18" charset="0"/>
              </a:rPr>
              <a:t>(7854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4746) = ?</a:t>
            </a:r>
          </a:p>
          <a:p>
            <a:pPr algn="ctr"/>
            <a:endParaRPr lang="tr-TR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53000" y="32766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96000" y="3276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29200" y="3759558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48400" y="3784242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29200" y="4267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248400" y="4267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105400" y="4774842"/>
            <a:ext cx="1066800" cy="126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172200" y="4763037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29200" y="52578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943600" y="5269605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876800" y="5779395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638800" y="58674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867400" y="570212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512" name="Picture 8" descr="http://www.nndb.com/people/724/000087463/euclid-1-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1905000" cy="2266029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1184875" y="396240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Euclid</a:t>
            </a:r>
            <a:r>
              <a:rPr lang="tr-TR" dirty="0">
                <a:latin typeface="Arial" pitchFamily="34" charset="0"/>
                <a:cs typeface="Arial" pitchFamily="34" charset="0"/>
              </a:rPr>
              <a:t>, 300 BC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14" name="Picture 10" descr="http://upload.wikimedia.org/wikipedia/commons/8/8d/P._Oxy._I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19600"/>
            <a:ext cx="2667000" cy="162476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1066800" y="6172200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Euclid’s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Elements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  <p:bldP spid="5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Shor’s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Algorithm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Time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complexity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O((log N)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.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N is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digits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tr-TR" dirty="0">
                <a:latin typeface="Arial" pitchFamily="34" charset="0"/>
                <a:cs typeface="Arial" pitchFamily="34" charset="0"/>
              </a:rPr>
              <a:t> semi-prime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80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uantum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Fourier transform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modular exponentiation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800" dirty="0" err="1">
                <a:latin typeface="Arial" pitchFamily="34" charset="0"/>
                <a:cs typeface="Arial" pitchFamily="34" charset="0"/>
              </a:rPr>
              <a:t>Success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rate is 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err="1">
                <a:latin typeface="Arial" pitchFamily="34" charset="0"/>
                <a:cs typeface="Arial" pitchFamily="34" charset="0"/>
              </a:rPr>
              <a:t>Currently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no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practical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useful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implementation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Main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efficiency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efficient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correction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detection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100" dirty="0" err="1">
                <a:latin typeface="Arial" pitchFamily="34" charset="0"/>
                <a:cs typeface="Arial" pitchFamily="34" charset="0"/>
              </a:rPr>
              <a:t>Restart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reset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system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dirty="0"/>
          </a:p>
        </p:txBody>
      </p:sp>
      <p:pic>
        <p:nvPicPr>
          <p:cNvPr id="17" name="Picture 2" descr="http://www.cise.ufl.edu/research/revcomp/RevComp-tr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80550"/>
            <a:ext cx="4661932" cy="34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81200" y="6324600"/>
            <a:ext cx="502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source</a:t>
            </a:r>
            <a:r>
              <a:rPr lang="tr-TR" dirty="0"/>
              <a:t>: </a:t>
            </a:r>
            <a:r>
              <a:rPr lang="en-US" dirty="0"/>
              <a:t>http://www.cise.ufl.edu/research/revcomp/</a:t>
            </a:r>
          </a:p>
        </p:txBody>
      </p:sp>
    </p:spTree>
    <p:extLst>
      <p:ext uri="{BB962C8B-B14F-4D97-AF65-F5344CB8AC3E}">
        <p14:creationId xmlns:p14="http://schemas.microsoft.com/office/powerpoint/2010/main" val="23273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6130" name="Picture 2" descr="http://upload.wikimedia.org/wikipedia/commons/thumb/4/4e/CNOT_gate.svg/150px-CNOT_gat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74" y="3925871"/>
            <a:ext cx="1660226" cy="10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2" name="Picture 4" descr="http://upload.wikimedia.org/wikipedia/commons/thumb/2/26/Toffoli_gate.svg/150px-Toffoli_gat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73" y="3511376"/>
            <a:ext cx="1660227" cy="14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thumb/4/4e/CNOT_gate.svg/150px-CNOT_gat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7"/>
          <a:stretch/>
        </p:blipFill>
        <p:spPr bwMode="auto">
          <a:xfrm>
            <a:off x="2743200" y="4483243"/>
            <a:ext cx="1660227" cy="4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1676400" y="1981200"/>
            <a:ext cx="5715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Toffoli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circuit representations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66883" y="3097145"/>
            <a:ext cx="708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NOT</a:t>
            </a:r>
            <a:endParaRPr lang="en-US" sz="2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094732" y="3090752"/>
            <a:ext cx="8779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CNOT</a:t>
            </a:r>
            <a:endParaRPr lang="en-US" sz="2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162800" y="3054176"/>
            <a:ext cx="1047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CCNOT</a:t>
            </a:r>
            <a:endParaRPr lang="en-US" sz="2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162800" y="2667000"/>
            <a:ext cx="876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err="1">
                <a:solidFill>
                  <a:srgbClr val="FF0000"/>
                </a:solidFill>
              </a:rPr>
              <a:t>Toffoli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1612392" y="4578176"/>
            <a:ext cx="978408" cy="21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ağ Ok 17"/>
          <p:cNvSpPr/>
          <p:nvPr/>
        </p:nvSpPr>
        <p:spPr>
          <a:xfrm>
            <a:off x="1600200" y="4005152"/>
            <a:ext cx="978408" cy="21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ağ Ok 18"/>
          <p:cNvSpPr/>
          <p:nvPr/>
        </p:nvSpPr>
        <p:spPr>
          <a:xfrm>
            <a:off x="1594104" y="3624152"/>
            <a:ext cx="978408" cy="21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etin kutusu 19"/>
          <p:cNvSpPr txBox="1"/>
          <p:nvPr/>
        </p:nvSpPr>
        <p:spPr>
          <a:xfrm>
            <a:off x="248548" y="3663776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CONTROL</a:t>
            </a:r>
            <a:endParaRPr lang="en-US" sz="22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93291" y="4472973"/>
            <a:ext cx="1078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TARGET</a:t>
            </a:r>
            <a:endParaRPr lang="en-US" sz="2200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"/>
          </p:nvPr>
        </p:nvSpPr>
        <p:spPr>
          <a:xfrm>
            <a:off x="663874" y="5094671"/>
            <a:ext cx="81534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1s applied to the control bits makes the target bit negated</a:t>
            </a:r>
            <a:r>
              <a:rPr lang="en-US" sz="2800" dirty="0"/>
              <a:t> (flipped)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Work with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truth tables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1986633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3" grpId="0"/>
      <p:bldP spid="14" grpId="0"/>
      <p:bldP spid="15" grpId="0"/>
      <p:bldP spid="6" grpId="0" animBg="1"/>
      <p:bldP spid="18" grpId="0" animBg="1"/>
      <p:bldP spid="19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Analysis: Circuits to Tables </a:t>
            </a:r>
          </a:p>
        </p:txBody>
      </p:sp>
      <p:pic>
        <p:nvPicPr>
          <p:cNvPr id="64" name="Picture 38"/>
          <p:cNvPicPr>
            <a:picLocks noChangeAspect="1"/>
          </p:cNvPicPr>
          <p:nvPr/>
        </p:nvPicPr>
        <p:blipFill rotWithShape="1">
          <a:blip r:embed="rId3"/>
          <a:srcRect l="18824" r="65816"/>
          <a:stretch/>
        </p:blipFill>
        <p:spPr>
          <a:xfrm>
            <a:off x="1736500" y="3048000"/>
            <a:ext cx="1752601" cy="1612160"/>
          </a:xfrm>
          <a:prstGeom prst="rect">
            <a:avLst/>
          </a:prstGeom>
        </p:spPr>
      </p:pic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664160" y="24384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244518" y="2438400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en-US" b="1" u="sng" dirty="0">
              <a:latin typeface="Tahoma" panose="020B0604030504040204" pitchFamily="34" charset="0"/>
            </a:endParaRP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222909"/>
              </p:ext>
            </p:extLst>
          </p:nvPr>
        </p:nvGraphicFramePr>
        <p:xfrm>
          <a:off x="6284292" y="3566086"/>
          <a:ext cx="53569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3" name="Visio" r:id="rId4" imgW="120777" imgH="212217" progId="Visio.Drawing.11">
                  <p:embed/>
                </p:oleObj>
              </mc:Choice>
              <mc:Fallback>
                <p:oleObj name="Visio" r:id="rId4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292" y="3566086"/>
                        <a:ext cx="53569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ağ Ok 2"/>
          <p:cNvSpPr/>
          <p:nvPr/>
        </p:nvSpPr>
        <p:spPr>
          <a:xfrm>
            <a:off x="4187092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etin kutusu 51"/>
          <p:cNvSpPr txBox="1"/>
          <p:nvPr/>
        </p:nvSpPr>
        <p:spPr>
          <a:xfrm>
            <a:off x="1279300" y="3124200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3577705" y="3146286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1219200" y="2754868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3393725" y="277947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6918100" y="2444246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tr-TR" b="1" u="sng" dirty="0">
              <a:latin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tr-TR" dirty="0">
                <a:latin typeface="Tahoma" panose="020B0604030504040204" pitchFamily="34" charset="0"/>
              </a:rPr>
              <a:t>001</a:t>
            </a:r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" grpId="0" animBg="1"/>
      <p:bldP spid="52" grpId="0"/>
      <p:bldP spid="70" grpId="0"/>
      <p:bldP spid="53" grpId="0"/>
      <p:bldP spid="71" grpId="0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Analysis: Circuits to Tables 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664160" y="24384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244518" y="2438400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en-US" b="1" u="sng" dirty="0">
              <a:latin typeface="Tahoma" panose="020B0604030504040204" pitchFamily="34" charset="0"/>
            </a:endParaRP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/>
        </p:nvGraphicFramePr>
        <p:xfrm>
          <a:off x="6284292" y="3566086"/>
          <a:ext cx="53569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1" name="Visio" r:id="rId3" imgW="120777" imgH="212217" progId="Visio.Drawing.11">
                  <p:embed/>
                </p:oleObj>
              </mc:Choice>
              <mc:Fallback>
                <p:oleObj name="Visio" r:id="rId3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292" y="3566086"/>
                        <a:ext cx="53569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ağ Ok 2"/>
          <p:cNvSpPr/>
          <p:nvPr/>
        </p:nvSpPr>
        <p:spPr>
          <a:xfrm>
            <a:off x="4187092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etin kutusu 51"/>
          <p:cNvSpPr txBox="1"/>
          <p:nvPr/>
        </p:nvSpPr>
        <p:spPr>
          <a:xfrm>
            <a:off x="1169572" y="3124200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3577705" y="3146286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1109472" y="2754868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3393725" y="277947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6918100" y="2444246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tr-TR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r="16821"/>
          <a:stretch/>
        </p:blipFill>
        <p:spPr bwMode="auto">
          <a:xfrm>
            <a:off x="1533144" y="3040380"/>
            <a:ext cx="2057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80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" grpId="0" animBg="1"/>
      <p:bldP spid="52" grpId="0"/>
      <p:bldP spid="70" grpId="0"/>
      <p:bldP spid="53" grpId="0"/>
      <p:bldP spid="71" grpId="0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46028" y="19050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34950" y="1905000"/>
            <a:ext cx="673582" cy="2862322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43" name="Sağ Ok 42"/>
          <p:cNvSpPr/>
          <p:nvPr/>
        </p:nvSpPr>
        <p:spPr>
          <a:xfrm>
            <a:off x="4288310" y="28881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80645"/>
              </p:ext>
            </p:extLst>
          </p:nvPr>
        </p:nvGraphicFramePr>
        <p:xfrm>
          <a:off x="5846496" y="2581939"/>
          <a:ext cx="782904" cy="138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3" name="Visio" r:id="rId3" imgW="120777" imgH="212217" progId="Visio.Drawing.11">
                  <p:embed/>
                </p:oleObj>
              </mc:Choice>
              <mc:Fallback>
                <p:oleObj name="Visio" r:id="rId3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496" y="2581939"/>
                        <a:ext cx="782904" cy="1380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13"/>
          <p:cNvSpPr txBox="1"/>
          <p:nvPr/>
        </p:nvSpPr>
        <p:spPr>
          <a:xfrm>
            <a:off x="1447800" y="5105400"/>
            <a:ext cx="6553200" cy="123110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Brute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algorithm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latin typeface="Arial" pitchFamily="34" charset="0"/>
                <a:cs typeface="Arial" pitchFamily="34" charset="0"/>
              </a:rPr>
              <a:t>Complexity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- how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many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cases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consider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# of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gates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upper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bounded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10)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26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3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04800" y="15240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First </a:t>
            </a:r>
            <a:r>
              <a:rPr lang="tr-TR" b="1" dirty="0" err="1">
                <a:solidFill>
                  <a:srgbClr val="FF0000"/>
                </a:solidFill>
              </a:rPr>
              <a:t>Greedy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Algorithm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304802" y="2959202"/>
                <a:ext cx="2288242" cy="32896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/>
                  <a:t>Step 0.</a:t>
                </a:r>
              </a:p>
              <a:p>
                <a:pPr marL="0" indent="0">
                  <a:buNone/>
                </a:pPr>
                <a:r>
                  <a:rPr lang="tr-TR" sz="2000" dirty="0" err="1"/>
                  <a:t>For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case</a:t>
                </a:r>
                <a:r>
                  <a:rPr lang="tr-TR" sz="2000" dirty="0"/>
                  <a:t> 000,</a:t>
                </a:r>
              </a:p>
              <a:p>
                <a:pPr marL="0" indent="0">
                  <a:buNone/>
                </a:pPr>
                <a:r>
                  <a:rPr lang="tr-TR" sz="2000" dirty="0" err="1"/>
                  <a:t>If</a:t>
                </a:r>
                <a:r>
                  <a:rPr lang="tr-TR" sz="2000" dirty="0"/>
                  <a:t> </a:t>
                </a:r>
                <a:r>
                  <a:rPr lang="tr-TR" sz="2000" dirty="0" err="1"/>
                  <a:t>output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/>
                  <a:t>000</a:t>
                </a:r>
              </a:p>
              <a:p>
                <a:pPr marL="0" indent="0">
                  <a:buNone/>
                </a:pPr>
                <a:r>
                  <a:rPr lang="tr-TR" sz="2000" dirty="0" err="1"/>
                  <a:t>invert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outputs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corresponding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to</a:t>
                </a:r>
                <a:r>
                  <a:rPr lang="tr-TR" sz="2000" dirty="0"/>
                  <a:t> 1 </a:t>
                </a:r>
                <a:r>
                  <a:rPr lang="tr-TR" sz="2000" dirty="0" err="1"/>
                  <a:t>bits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with</a:t>
                </a:r>
                <a:r>
                  <a:rPr lang="tr-TR" sz="2000" dirty="0"/>
                  <a:t> </a:t>
                </a:r>
                <a:r>
                  <a:rPr lang="tr-TR" sz="2000" b="1" dirty="0"/>
                  <a:t>NOT </a:t>
                </a:r>
                <a:r>
                  <a:rPr lang="tr-TR" sz="2000" b="1" dirty="0" err="1"/>
                  <a:t>gates</a:t>
                </a:r>
                <a:r>
                  <a:rPr lang="tr-TR" sz="2000" dirty="0"/>
                  <a:t>.</a:t>
                </a:r>
              </a:p>
              <a:p>
                <a:pPr marL="0" indent="0">
                  <a:buNone/>
                </a:pPr>
                <a:r>
                  <a:rPr lang="tr-TR" sz="2000" dirty="0" err="1"/>
                  <a:t>If</a:t>
                </a:r>
                <a:r>
                  <a:rPr lang="tr-TR" sz="2000" dirty="0"/>
                  <a:t> </a:t>
                </a:r>
                <a:r>
                  <a:rPr lang="tr-TR" sz="2000" dirty="0" err="1"/>
                  <a:t>output</a:t>
                </a:r>
                <a:r>
                  <a:rPr lang="tr-TR" sz="2000" dirty="0"/>
                  <a:t> = 000</a:t>
                </a:r>
              </a:p>
              <a:p>
                <a:pPr marL="0" indent="0">
                  <a:buNone/>
                </a:pPr>
                <a:r>
                  <a:rPr lang="tr-TR" sz="2000" dirty="0"/>
                  <a:t>Do </a:t>
                </a:r>
                <a:r>
                  <a:rPr lang="tr-TR" sz="2000" dirty="0" err="1"/>
                  <a:t>nothing</a:t>
                </a:r>
                <a:r>
                  <a:rPr lang="tr-TR" sz="2000" dirty="0"/>
                  <a:t>.</a:t>
                </a: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2959202"/>
                <a:ext cx="2288242" cy="3289643"/>
              </a:xfrm>
              <a:prstGeom prst="rect">
                <a:avLst/>
              </a:prstGeom>
              <a:blipFill rotWithShape="0">
                <a:blip r:embed="rId2"/>
                <a:stretch>
                  <a:fillRect l="-5026" t="-2947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808654" y="2959202"/>
                <a:ext cx="4531104" cy="37463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/>
                  <a:t>Step i.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sz="2000" dirty="0"/>
                  <a:t>Using </a:t>
                </a:r>
                <a:r>
                  <a:rPr lang="tr-TR" sz="2000" dirty="0" err="1"/>
                  <a:t>Toffoli</a:t>
                </a:r>
                <a:r>
                  <a:rPr lang="tr-TR" sz="2000" dirty="0"/>
                  <a:t> </a:t>
                </a:r>
                <a:r>
                  <a:rPr lang="tr-TR" sz="2000" dirty="0" err="1"/>
                  <a:t>gates</a:t>
                </a:r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2000" dirty="0"/>
                  <a:t> -&gt;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bits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that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must</a:t>
                </a:r>
                <a:r>
                  <a:rPr lang="tr-TR" sz="2000" dirty="0"/>
                  <a:t> be 1 </a:t>
                </a:r>
                <a:r>
                  <a:rPr lang="tr-TR" sz="2000" dirty="0" err="1"/>
                  <a:t>instead</a:t>
                </a:r>
                <a:r>
                  <a:rPr lang="tr-TR" sz="2000" dirty="0"/>
                  <a:t> of 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000" dirty="0"/>
                  <a:t> -&gt;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bits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that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must</a:t>
                </a:r>
                <a:r>
                  <a:rPr lang="tr-TR" sz="2000" dirty="0"/>
                  <a:t> be 0 </a:t>
                </a:r>
                <a:r>
                  <a:rPr lang="tr-TR" sz="2000" dirty="0" err="1"/>
                  <a:t>instead</a:t>
                </a:r>
                <a:r>
                  <a:rPr lang="tr-TR" sz="2000" dirty="0"/>
                  <a:t> of 1</a:t>
                </a:r>
              </a:p>
              <a:p>
                <a:pPr marL="0" indent="0">
                  <a:buNone/>
                </a:pPr>
                <a:r>
                  <a:rPr lang="tr-TR" sz="2000" dirty="0"/>
                  <a:t>1- </a:t>
                </a:r>
                <a:r>
                  <a:rPr lang="tr-TR" sz="2000" dirty="0" err="1"/>
                  <a:t>For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each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2000" dirty="0"/>
                  <a:t>, </a:t>
                </a:r>
                <a:r>
                  <a:rPr lang="tr-TR" sz="2000" dirty="0" err="1"/>
                  <a:t>apply</a:t>
                </a:r>
                <a:r>
                  <a:rPr lang="tr-TR" sz="2000" dirty="0"/>
                  <a:t> </a:t>
                </a:r>
                <a:r>
                  <a:rPr lang="tr-TR" sz="2000" b="1" dirty="0" err="1"/>
                  <a:t>Toffoli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gates</a:t>
                </a:r>
                <a:r>
                  <a:rPr lang="tr-TR" sz="2000" b="1" dirty="0"/>
                  <a:t>  </a:t>
                </a:r>
                <a:r>
                  <a:rPr lang="tr-TR" sz="2000" dirty="0" err="1"/>
                  <a:t>with</a:t>
                </a:r>
                <a:br>
                  <a:rPr lang="tr-TR" sz="2000" dirty="0"/>
                </a:br>
                <a:r>
                  <a:rPr lang="tr-TR" sz="2000" dirty="0" err="1"/>
                  <a:t>control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lines</a:t>
                </a:r>
                <a:r>
                  <a:rPr lang="tr-TR" sz="2000" dirty="0"/>
                  <a:t> -&gt; </a:t>
                </a:r>
                <a:r>
                  <a:rPr lang="tr-TR" sz="2000" dirty="0" err="1"/>
                  <a:t>all</a:t>
                </a:r>
                <a:r>
                  <a:rPr lang="tr-TR" sz="2000" dirty="0"/>
                  <a:t> i=1 at </a:t>
                </a:r>
                <a:r>
                  <a:rPr lang="tr-TR" sz="2000" dirty="0" err="1"/>
                  <a:t>output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state</a:t>
                </a:r>
                <a:br>
                  <a:rPr lang="tr-TR" sz="2000" dirty="0"/>
                </a:br>
                <a:r>
                  <a:rPr lang="tr-TR" sz="2000" dirty="0" err="1"/>
                  <a:t>target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line</a:t>
                </a:r>
                <a:r>
                  <a:rPr lang="tr-TR" sz="2000" dirty="0"/>
                  <a:t> -&gt; </a:t>
                </a:r>
                <a:r>
                  <a:rPr lang="tr-TR" sz="2000" dirty="0">
                    <a:solidFill>
                      <a:srgbClr val="FF0000"/>
                    </a:solidFill>
                  </a:rPr>
                  <a:t>j</a:t>
                </a:r>
              </a:p>
              <a:p>
                <a:pPr marL="0" indent="0">
                  <a:buNone/>
                </a:pPr>
                <a:r>
                  <a:rPr lang="tr-TR" sz="2000" dirty="0"/>
                  <a:t>2- </a:t>
                </a:r>
                <a:r>
                  <a:rPr lang="tr-TR" sz="2000" dirty="0" err="1"/>
                  <a:t>For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each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000" dirty="0"/>
                  <a:t>, </a:t>
                </a:r>
                <a:r>
                  <a:rPr lang="tr-TR" sz="2000" dirty="0" err="1"/>
                  <a:t>apply</a:t>
                </a:r>
                <a:r>
                  <a:rPr lang="tr-TR" sz="2000" dirty="0"/>
                  <a:t> </a:t>
                </a:r>
                <a:r>
                  <a:rPr lang="tr-TR" sz="2000" b="1" dirty="0" err="1"/>
                  <a:t>Toffoli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gates</a:t>
                </a:r>
                <a:r>
                  <a:rPr lang="tr-TR" sz="2000" b="1" dirty="0"/>
                  <a:t>  </a:t>
                </a:r>
                <a:r>
                  <a:rPr lang="tr-TR" sz="2000" dirty="0" err="1"/>
                  <a:t>with</a:t>
                </a:r>
                <a:br>
                  <a:rPr lang="tr-TR" sz="2000" dirty="0"/>
                </a:br>
                <a:r>
                  <a:rPr lang="tr-TR" sz="2000" dirty="0" err="1"/>
                  <a:t>control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lines</a:t>
                </a:r>
                <a:r>
                  <a:rPr lang="tr-TR" sz="2000" dirty="0"/>
                  <a:t> -&gt; </a:t>
                </a:r>
                <a:r>
                  <a:rPr lang="tr-TR" sz="2000" dirty="0" err="1"/>
                  <a:t>all</a:t>
                </a:r>
                <a:r>
                  <a:rPr lang="tr-TR" sz="2000" dirty="0"/>
                  <a:t> i=1 at </a:t>
                </a:r>
                <a:r>
                  <a:rPr lang="tr-TR" sz="2000" dirty="0" err="1"/>
                  <a:t>output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state</a:t>
                </a:r>
                <a:r>
                  <a:rPr lang="tr-TR" sz="2000" dirty="0"/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except</a:t>
                </a:r>
                <a:r>
                  <a:rPr lang="tr-TR" sz="2000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all</a:t>
                </a:r>
                <a:r>
                  <a:rPr lang="tr-TR" sz="2000" dirty="0">
                    <a:solidFill>
                      <a:srgbClr val="FF0000"/>
                    </a:solidFill>
                  </a:rPr>
                  <a:t> «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k»’s</a:t>
                </a:r>
                <a:r>
                  <a:rPr lang="tr-TR" sz="2000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/>
                  <a:t>target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line</a:t>
                </a:r>
                <a:r>
                  <a:rPr lang="tr-TR" sz="2000" dirty="0"/>
                  <a:t> -&gt; </a:t>
                </a:r>
                <a:r>
                  <a:rPr lang="tr-TR" sz="2000" dirty="0">
                    <a:solidFill>
                      <a:srgbClr val="FF000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54" y="2959202"/>
                <a:ext cx="4531104" cy="3746398"/>
              </a:xfrm>
              <a:prstGeom prst="rect">
                <a:avLst/>
              </a:prstGeom>
              <a:blipFill rotWithShape="0">
                <a:blip r:embed="rId3"/>
                <a:stretch>
                  <a:fillRect l="-2279" t="-2265" r="-1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15200" y="3460680"/>
            <a:ext cx="56457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In</a:t>
            </a:r>
            <a:endParaRPr lang="tr-TR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</a:t>
            </a:r>
            <a:r>
              <a:rPr lang="tr-TR" dirty="0">
                <a:latin typeface="Tahoma" panose="020B0604030504040204" pitchFamily="34" charset="0"/>
              </a:rPr>
              <a:t>10</a:t>
            </a: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</a:rPr>
              <a:t>110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153400" y="3460680"/>
            <a:ext cx="56457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Tahoma" panose="020B0604030504040204" pitchFamily="34" charset="0"/>
              </a:rPr>
              <a:t>O</a:t>
            </a:r>
            <a:r>
              <a:rPr lang="en-US" dirty="0" err="1">
                <a:latin typeface="Tahoma" panose="020B0604030504040204" pitchFamily="34" charset="0"/>
              </a:rPr>
              <a:t>ut</a:t>
            </a:r>
            <a:endParaRPr lang="tr-TR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</a:rPr>
              <a:t>100</a:t>
            </a: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/>
              <p:cNvSpPr/>
              <p:nvPr/>
            </p:nvSpPr>
            <p:spPr>
              <a:xfrm>
                <a:off x="7702764" y="2720811"/>
                <a:ext cx="45063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64" y="2720811"/>
                <a:ext cx="450636" cy="391646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4"/>
              <p:cNvSpPr/>
              <p:nvPr/>
            </p:nvSpPr>
            <p:spPr>
              <a:xfrm>
                <a:off x="7879777" y="5193268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77" y="5193268"/>
                <a:ext cx="47519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16"/>
          <p:cNvCxnSpPr/>
          <p:nvPr/>
        </p:nvCxnSpPr>
        <p:spPr>
          <a:xfrm>
            <a:off x="7928082" y="3264857"/>
            <a:ext cx="426889" cy="76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0"/>
          <p:cNvCxnSpPr>
            <a:stCxn id="38" idx="3"/>
          </p:cNvCxnSpPr>
          <p:nvPr/>
        </p:nvCxnSpPr>
        <p:spPr>
          <a:xfrm flipV="1">
            <a:off x="8354971" y="4889729"/>
            <a:ext cx="185206" cy="48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1"/>
          <p:cNvSpPr/>
          <p:nvPr/>
        </p:nvSpPr>
        <p:spPr>
          <a:xfrm>
            <a:off x="8511149" y="4599443"/>
            <a:ext cx="174171" cy="29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2"/>
          <p:cNvSpPr/>
          <p:nvPr/>
        </p:nvSpPr>
        <p:spPr>
          <a:xfrm>
            <a:off x="8355612" y="4043223"/>
            <a:ext cx="174171" cy="29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323498" y="1905000"/>
            <a:ext cx="8515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 from the top row and proceed one-by-one to the bottom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 on a row should not affect the preceding matched rows </a:t>
            </a:r>
          </a:p>
        </p:txBody>
      </p:sp>
    </p:spTree>
    <p:extLst>
      <p:ext uri="{BB962C8B-B14F-4D97-AF65-F5344CB8AC3E}">
        <p14:creationId xmlns:p14="http://schemas.microsoft.com/office/powerpoint/2010/main" val="366447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41" grpId="0" animBg="1"/>
      <p:bldP spid="4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4121" y="2931981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79773" y="4312169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709607" y="4321313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609118" y="4587947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0520" y="23622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39442" y="2362200"/>
            <a:ext cx="673582" cy="2862322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5257799"/>
            <a:ext cx="11715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795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</a:rPr>
              <a:t>S1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795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</a:rPr>
              <a:t>S1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>
              <a:latin typeface="Tahoma" panose="020B0604030504040204" pitchFamily="34" charset="0"/>
            </a:endParaRPr>
          </a:p>
          <a:p>
            <a:pPr algn="ctr"/>
            <a:r>
              <a:rPr lang="en-US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795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19" y="5189537"/>
            <a:ext cx="5302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096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S2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4" y="5202237"/>
            <a:ext cx="45561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6240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</a:rPr>
              <a:t>S3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>
              <a:latin typeface="Tahoma" panose="020B0604030504040204" pitchFamily="34" charset="0"/>
            </a:endParaRP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101</a:t>
            </a:r>
            <a:endParaRPr lang="en-US">
              <a:latin typeface="Tahoma" panose="020B0604030504040204" pitchFamily="34" charset="0"/>
            </a:endParaRPr>
          </a:p>
          <a:p>
            <a:pPr algn="ctr"/>
            <a:r>
              <a:rPr lang="en-US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6240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S3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11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69" y="5173663"/>
            <a:ext cx="461963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462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</a:t>
            </a:r>
            <a:r>
              <a:rPr lang="tr-TR" dirty="0">
                <a:latin typeface="Tahoma" panose="020B0604030504040204" pitchFamily="34" charset="0"/>
              </a:rPr>
              <a:t>4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111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6" name="Sağ Ok 25"/>
          <p:cNvSpPr/>
          <p:nvPr/>
        </p:nvSpPr>
        <p:spPr>
          <a:xfrm>
            <a:off x="5067431" y="3733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etin kutusu 26"/>
          <p:cNvSpPr txBox="1"/>
          <p:nvPr/>
        </p:nvSpPr>
        <p:spPr>
          <a:xfrm>
            <a:off x="6132096" y="3320601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8540229" y="3342687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6071996" y="2951269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8356249" y="2975879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</a:rPr>
              <a:t>OUT</a:t>
            </a:r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r="16821"/>
          <a:stretch/>
        </p:blipFill>
        <p:spPr bwMode="auto">
          <a:xfrm>
            <a:off x="6495668" y="3236781"/>
            <a:ext cx="2057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3200400" y="1692265"/>
            <a:ext cx="4096132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5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20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67000" y="1692265"/>
            <a:ext cx="4096132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of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6" y="2057399"/>
            <a:ext cx="8534403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8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NOT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18288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288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2954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971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486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0"/>
            <a:ext cx="923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38100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495800"/>
            <a:ext cx="33253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76400" y="5846802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reversible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04800" y="15240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Second </a:t>
            </a:r>
            <a:r>
              <a:rPr lang="tr-TR" b="1" dirty="0" err="1">
                <a:solidFill>
                  <a:srgbClr val="FF0000"/>
                </a:solidFill>
              </a:rPr>
              <a:t>Greedy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Algorithm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23498" y="1905000"/>
            <a:ext cx="8515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unmatched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arbitrarily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pairwise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matchings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pairwise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an «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04800" y="3585828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u="sng" dirty="0" err="1"/>
              <a:t>Essential</a:t>
            </a:r>
            <a:r>
              <a:rPr lang="tr-TR" u="sng" dirty="0"/>
              <a:t> </a:t>
            </a:r>
            <a:r>
              <a:rPr lang="tr-TR" u="sng" dirty="0" err="1"/>
              <a:t>Functions</a:t>
            </a:r>
            <a:r>
              <a:rPr lang="tr-TR" u="sng" dirty="0"/>
              <a:t>: </a:t>
            </a:r>
            <a:r>
              <a:rPr lang="tr-TR" dirty="0" err="1"/>
              <a:t>Interchange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rows</a:t>
            </a:r>
            <a:r>
              <a:rPr lang="tr-TR" dirty="0"/>
              <a:t>; </a:t>
            </a:r>
            <a:r>
              <a:rPr lang="tr-TR" dirty="0" err="1"/>
              <a:t>others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same</a:t>
            </a:r>
            <a:endParaRPr lang="en-US" dirty="0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554912" cy="20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/>
        </p:nvSpPr>
        <p:spPr>
          <a:xfrm>
            <a:off x="3549704" y="4191000"/>
            <a:ext cx="452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# of </a:t>
            </a:r>
            <a:r>
              <a:rPr lang="tr-TR" dirty="0" err="1"/>
              <a:t>essential</a:t>
            </a:r>
            <a:r>
              <a:rPr lang="tr-TR" dirty="0"/>
              <a:t> </a:t>
            </a:r>
            <a:r>
              <a:rPr lang="tr-TR" dirty="0" err="1"/>
              <a:t>functions</a:t>
            </a:r>
            <a:r>
              <a:rPr lang="tr-TR" dirty="0"/>
              <a:t>=# of </a:t>
            </a:r>
            <a:r>
              <a:rPr lang="tr-TR" dirty="0" err="1"/>
              <a:t>rows</a:t>
            </a:r>
            <a:r>
              <a:rPr lang="tr-TR" dirty="0"/>
              <a:t> </a:t>
            </a:r>
            <a:r>
              <a:rPr lang="tr-TR" dirty="0" err="1"/>
              <a:t>choose</a:t>
            </a:r>
            <a:r>
              <a:rPr lang="tr-TR" dirty="0"/>
              <a:t> 2</a:t>
            </a:r>
            <a:endParaRPr lang="en-US" dirty="0"/>
          </a:p>
        </p:txBody>
      </p:sp>
      <p:graphicFrame>
        <p:nvGraphicFramePr>
          <p:cNvPr id="11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98928"/>
              </p:ext>
            </p:extLst>
          </p:nvPr>
        </p:nvGraphicFramePr>
        <p:xfrm>
          <a:off x="3810000" y="4648200"/>
          <a:ext cx="3822392" cy="1809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10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Bit Size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Functions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# of Essential Functions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# of Total Functions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24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28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40320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20922789888000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469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2.613308e + 35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1.268869e + 89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21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20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723731" y="1825625"/>
                <a:ext cx="73174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Input</a:t>
                </a:r>
                <a:endParaRPr lang="tr-T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111</a:t>
                </a:r>
              </a:p>
            </p:txBody>
          </p:sp>
        </mc:Choice>
        <mc:Fallback xmlns="">
          <p:sp>
            <p:nvSpPr>
              <p:cNvPr id="3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731" y="1825625"/>
                <a:ext cx="731740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7500" t="-1064" r="-6667"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1471660" y="1825625"/>
                <a:ext cx="911596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0 0 0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0 0 1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0 1 0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1 0 1</a:t>
                </a:r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1 0 0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0 1 1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1 1 1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660" y="1825625"/>
                <a:ext cx="911596" cy="2862322"/>
              </a:xfrm>
              <a:prstGeom prst="rect">
                <a:avLst/>
              </a:prstGeom>
              <a:blipFill rotWithShape="0">
                <a:blip r:embed="rId3"/>
                <a:stretch>
                  <a:fillRect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04800" y="1825625"/>
            <a:ext cx="3113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428325" y="1825625"/>
            <a:ext cx="3113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238204" cy="168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4"/>
              <p:cNvSpPr txBox="1">
                <a:spLocks noChangeArrowheads="1"/>
              </p:cNvSpPr>
              <p:nvPr/>
            </p:nvSpPr>
            <p:spPr bwMode="auto">
              <a:xfrm>
                <a:off x="3470503" y="1825625"/>
                <a:ext cx="73174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Input</a:t>
                </a:r>
                <a:endParaRPr lang="tr-T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111</a:t>
                </a:r>
              </a:p>
            </p:txBody>
          </p:sp>
        </mc:Choice>
        <mc:Fallback xmlns="">
          <p:sp>
            <p:nvSpPr>
              <p:cNvPr id="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0503" y="1825625"/>
                <a:ext cx="731740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6667" t="-1064" r="-7500"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4218400" y="1825625"/>
                <a:ext cx="91166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1 0 0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0 0 1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0 1 1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0 0 0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1 0 1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1 1 1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400" y="1825625"/>
                <a:ext cx="911660" cy="2862322"/>
              </a:xfrm>
              <a:prstGeom prst="rect">
                <a:avLst/>
              </a:prstGeom>
              <a:blipFill rotWithShape="0">
                <a:blip r:embed="rId6"/>
                <a:stretch>
                  <a:fillRect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051572" y="1825625"/>
            <a:ext cx="3113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175097" y="1825625"/>
            <a:ext cx="3113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"/>
              <p:cNvSpPr txBox="1">
                <a:spLocks noChangeArrowheads="1"/>
              </p:cNvSpPr>
              <p:nvPr/>
            </p:nvSpPr>
            <p:spPr bwMode="auto">
              <a:xfrm>
                <a:off x="6722719" y="1813306"/>
                <a:ext cx="73174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Input</a:t>
                </a:r>
                <a:endParaRPr lang="tr-T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111</a:t>
                </a:r>
              </a:p>
            </p:txBody>
          </p:sp>
        </mc:Choice>
        <mc:Fallback xmlns="">
          <p:sp>
            <p:nvSpPr>
              <p:cNvPr id="4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2719" y="1813306"/>
                <a:ext cx="731740" cy="2862322"/>
              </a:xfrm>
              <a:prstGeom prst="rect">
                <a:avLst/>
              </a:prstGeom>
              <a:blipFill rotWithShape="0">
                <a:blip r:embed="rId7"/>
                <a:stretch>
                  <a:fillRect l="-7500" t="-1064" r="-6667"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470617" y="1813306"/>
                <a:ext cx="91166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tr-T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1 0 0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0 0 1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0 1 0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1 0 1</a:t>
                </a:r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0 0 0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0 1 1</a:t>
                </a:r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1 1 1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0617" y="1813306"/>
                <a:ext cx="911660" cy="2862322"/>
              </a:xfrm>
              <a:prstGeom prst="rect">
                <a:avLst/>
              </a:prstGeom>
              <a:blipFill rotWithShape="0">
                <a:blip r:embed="rId8"/>
                <a:stretch>
                  <a:fillRect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303788" y="1813306"/>
            <a:ext cx="3113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8427313" y="1813306"/>
            <a:ext cx="3113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156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# of </a:t>
            </a:r>
            <a:r>
              <a:rPr lang="tr-TR" b="1" dirty="0" err="1"/>
              <a:t>essential</a:t>
            </a:r>
            <a:r>
              <a:rPr lang="tr-TR" b="1" dirty="0"/>
              <a:t> </a:t>
            </a:r>
            <a:r>
              <a:rPr lang="tr-TR" b="1" dirty="0" err="1"/>
              <a:t>functions</a:t>
            </a:r>
            <a:r>
              <a:rPr lang="tr-TR" b="1" dirty="0"/>
              <a:t> = # of </a:t>
            </a:r>
            <a:r>
              <a:rPr lang="tr-TR" b="1" dirty="0" err="1"/>
              <a:t>unmatched</a:t>
            </a:r>
            <a:r>
              <a:rPr lang="tr-TR" b="1" dirty="0"/>
              <a:t> </a:t>
            </a:r>
            <a:r>
              <a:rPr lang="tr-TR" b="1" dirty="0" err="1"/>
              <a:t>rows</a:t>
            </a:r>
            <a:r>
              <a:rPr lang="tr-TR" b="1" dirty="0"/>
              <a:t> -1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2342272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Is </a:t>
            </a:r>
            <a:r>
              <a:rPr lang="tr-TR" b="1" dirty="0" err="1"/>
              <a:t>ordering</a:t>
            </a:r>
            <a:r>
              <a:rPr lang="tr-TR" b="1" dirty="0"/>
              <a:t> </a:t>
            </a:r>
            <a:r>
              <a:rPr lang="tr-TR" b="1" dirty="0" err="1"/>
              <a:t>important</a:t>
            </a:r>
            <a:r>
              <a:rPr lang="tr-TR" b="1" dirty="0"/>
              <a:t>? </a:t>
            </a:r>
            <a:r>
              <a:rPr lang="tr-TR" b="1" dirty="0" err="1"/>
              <a:t>Which</a:t>
            </a:r>
            <a:r>
              <a:rPr lang="tr-TR" b="1" dirty="0"/>
              <a:t> </a:t>
            </a:r>
            <a:r>
              <a:rPr lang="tr-TR" b="1" dirty="0" err="1"/>
              <a:t>essential</a:t>
            </a:r>
            <a:r>
              <a:rPr lang="tr-TR" b="1" dirty="0"/>
              <a:t> </a:t>
            </a:r>
            <a:r>
              <a:rPr lang="tr-TR" b="1" dirty="0" err="1"/>
              <a:t>function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apply</a:t>
            </a:r>
            <a:r>
              <a:rPr lang="tr-TR" b="1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4250325"/>
                  </p:ext>
                </p:extLst>
              </p:nvPr>
            </p:nvGraphicFramePr>
            <p:xfrm>
              <a:off x="1066800" y="3185874"/>
              <a:ext cx="7006254" cy="33577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720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71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85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980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03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661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2454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699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6592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45462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387592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311519">
                    <a:tc grid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Top-Down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Optimum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151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1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4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972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Essential Function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3-7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</a:rPr>
                            <a:t>Essential Function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Cost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9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Cost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5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4250325"/>
                  </p:ext>
                </p:extLst>
              </p:nvPr>
            </p:nvGraphicFramePr>
            <p:xfrm>
              <a:off x="1066800" y="3185874"/>
              <a:ext cx="7006254" cy="33577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72020"/>
                    <a:gridCol w="577132"/>
                    <a:gridCol w="658564"/>
                    <a:gridCol w="598063"/>
                    <a:gridCol w="410382"/>
                    <a:gridCol w="296615"/>
                    <a:gridCol w="1124549"/>
                    <a:gridCol w="569954"/>
                    <a:gridCol w="665921"/>
                    <a:gridCol w="545462"/>
                    <a:gridCol w="387592"/>
                  </a:tblGrid>
                  <a:tr h="311519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3509" marR="133509" marT="0" marB="0" anchor="ctr">
                        <a:blipFill rotWithShape="0">
                          <a:blip r:embed="rId2"/>
                          <a:stretch>
                            <a:fillRect l="-357" t="-5882" r="-105348" b="-10235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mtClean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Optimum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31151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1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4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4972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Essential Function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3-7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Essential Function</a:t>
                          </a:r>
                          <a:endParaRPr lang="en-US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Cost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9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Cost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5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4"/>
          <p:cNvSpPr txBox="1"/>
          <p:nvPr/>
        </p:nvSpPr>
        <p:spPr>
          <a:xfrm>
            <a:off x="2489964" y="2667000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6157926" y="2667000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15505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639119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Contd</a:t>
            </a:r>
            <a:r>
              <a:rPr lang="tr-TR" b="1" dirty="0"/>
              <a:t>.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22098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Is </a:t>
            </a:r>
            <a:r>
              <a:rPr lang="tr-TR" b="1" dirty="0" err="1"/>
              <a:t>ordering</a:t>
            </a:r>
            <a:r>
              <a:rPr lang="tr-TR" b="1" dirty="0"/>
              <a:t> </a:t>
            </a:r>
            <a:r>
              <a:rPr lang="tr-TR" b="1" dirty="0" err="1"/>
              <a:t>important</a:t>
            </a:r>
            <a:r>
              <a:rPr lang="tr-TR" b="1" dirty="0"/>
              <a:t>? </a:t>
            </a:r>
            <a:r>
              <a:rPr lang="tr-TR" b="1" dirty="0" err="1"/>
              <a:t>Which</a:t>
            </a:r>
            <a:r>
              <a:rPr lang="tr-TR" b="1" dirty="0"/>
              <a:t> </a:t>
            </a:r>
            <a:r>
              <a:rPr lang="tr-TR" b="1" dirty="0" err="1"/>
              <a:t>essential</a:t>
            </a:r>
            <a:r>
              <a:rPr lang="tr-TR" b="1" dirty="0"/>
              <a:t> </a:t>
            </a:r>
            <a:r>
              <a:rPr lang="tr-TR" b="1" dirty="0" err="1"/>
              <a:t>function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apply</a:t>
            </a:r>
            <a:r>
              <a:rPr lang="tr-TR" b="1" dirty="0"/>
              <a:t>?</a:t>
            </a:r>
            <a:endParaRPr lang="en-US" dirty="0"/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54" y="5044826"/>
            <a:ext cx="3616503" cy="1582081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68" y="2968978"/>
            <a:ext cx="5699673" cy="1409700"/>
          </a:xfrm>
          <a:prstGeom prst="rect">
            <a:avLst/>
          </a:prstGeom>
        </p:spPr>
      </p:pic>
      <p:sp>
        <p:nvSpPr>
          <p:cNvPr id="36" name="Rectangle 5"/>
          <p:cNvSpPr/>
          <p:nvPr/>
        </p:nvSpPr>
        <p:spPr>
          <a:xfrm>
            <a:off x="1809164" y="2888834"/>
            <a:ext cx="2280613" cy="14898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191000" y="2888834"/>
            <a:ext cx="2280863" cy="148984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"/>
              <p:cNvSpPr txBox="1"/>
              <p:nvPr/>
            </p:nvSpPr>
            <p:spPr>
              <a:xfrm>
                <a:off x="2711378" y="2554222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1−7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78" y="2554222"/>
                <a:ext cx="80311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8"/>
              <p:cNvSpPr txBox="1"/>
              <p:nvPr/>
            </p:nvSpPr>
            <p:spPr>
              <a:xfrm>
                <a:off x="4810614" y="2554222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14" y="2554222"/>
                <a:ext cx="80311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9"/>
          <p:cNvSpPr/>
          <p:nvPr/>
        </p:nvSpPr>
        <p:spPr>
          <a:xfrm>
            <a:off x="6573106" y="2888834"/>
            <a:ext cx="518371" cy="1489844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0"/>
              <p:cNvSpPr txBox="1"/>
              <p:nvPr/>
            </p:nvSpPr>
            <p:spPr>
              <a:xfrm>
                <a:off x="6432453" y="2554222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53" y="2554222"/>
                <a:ext cx="80311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8"/>
          <p:cNvSpPr/>
          <p:nvPr/>
        </p:nvSpPr>
        <p:spPr>
          <a:xfrm>
            <a:off x="2897269" y="5124765"/>
            <a:ext cx="617221" cy="149021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9"/>
              <p:cNvSpPr txBox="1"/>
              <p:nvPr/>
            </p:nvSpPr>
            <p:spPr>
              <a:xfrm>
                <a:off x="2802818" y="4786211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18" y="4786211"/>
                <a:ext cx="803112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0"/>
          <p:cNvSpPr/>
          <p:nvPr/>
        </p:nvSpPr>
        <p:spPr>
          <a:xfrm>
            <a:off x="3607315" y="5124765"/>
            <a:ext cx="1108596" cy="150214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1"/>
              <p:cNvSpPr txBox="1"/>
              <p:nvPr/>
            </p:nvSpPr>
            <p:spPr>
              <a:xfrm>
                <a:off x="3792341" y="4786211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1−3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41" y="4786211"/>
                <a:ext cx="80311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31"/>
          <p:cNvSpPr/>
          <p:nvPr/>
        </p:nvSpPr>
        <p:spPr>
          <a:xfrm>
            <a:off x="4839376" y="5124765"/>
            <a:ext cx="1086844" cy="1502142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32"/>
              <p:cNvSpPr txBox="1"/>
              <p:nvPr/>
            </p:nvSpPr>
            <p:spPr>
              <a:xfrm>
                <a:off x="4938753" y="4786211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2−3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753" y="4786211"/>
                <a:ext cx="80311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33"/>
          <p:cNvSpPr txBox="1"/>
          <p:nvPr/>
        </p:nvSpPr>
        <p:spPr>
          <a:xfrm>
            <a:off x="823995" y="3402998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49" name="TextBox 34"/>
          <p:cNvSpPr txBox="1"/>
          <p:nvPr/>
        </p:nvSpPr>
        <p:spPr>
          <a:xfrm>
            <a:off x="823995" y="5753966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cxnSp>
        <p:nvCxnSpPr>
          <p:cNvPr id="50" name="Straight Connector 35"/>
          <p:cNvCxnSpPr/>
          <p:nvPr/>
        </p:nvCxnSpPr>
        <p:spPr>
          <a:xfrm>
            <a:off x="1472330" y="4623751"/>
            <a:ext cx="60426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17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639119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Contd</a:t>
            </a:r>
            <a:r>
              <a:rPr lang="tr-TR" b="1" dirty="0"/>
              <a:t>.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22098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Is </a:t>
            </a:r>
            <a:r>
              <a:rPr lang="tr-TR" b="1" dirty="0" err="1"/>
              <a:t>ordering</a:t>
            </a:r>
            <a:r>
              <a:rPr lang="tr-TR" b="1" dirty="0"/>
              <a:t> </a:t>
            </a:r>
            <a:r>
              <a:rPr lang="tr-TR" b="1" dirty="0" err="1"/>
              <a:t>important</a:t>
            </a:r>
            <a:r>
              <a:rPr lang="tr-TR" b="1" dirty="0"/>
              <a:t>? </a:t>
            </a:r>
            <a:r>
              <a:rPr lang="tr-TR" b="1" dirty="0" err="1"/>
              <a:t>Which</a:t>
            </a:r>
            <a:r>
              <a:rPr lang="tr-TR" b="1" dirty="0"/>
              <a:t> </a:t>
            </a:r>
            <a:r>
              <a:rPr lang="tr-TR" b="1" dirty="0" err="1"/>
              <a:t>essential</a:t>
            </a:r>
            <a:r>
              <a:rPr lang="tr-TR" b="1" dirty="0"/>
              <a:t> </a:t>
            </a:r>
            <a:r>
              <a:rPr lang="tr-TR" b="1" dirty="0" err="1"/>
              <a:t>function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apply</a:t>
            </a:r>
            <a:r>
              <a:rPr lang="tr-TR" b="1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9733754"/>
                  </p:ext>
                </p:extLst>
              </p:nvPr>
            </p:nvGraphicFramePr>
            <p:xfrm>
              <a:off x="2438400" y="3429000"/>
              <a:ext cx="3686623" cy="10908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9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34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58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82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 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TD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PS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>
                              <a:effectLst/>
                              <a:latin typeface="+mn-lt"/>
                            </a:rPr>
                            <a:t>OPT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55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R.C.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16.69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15.75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14.48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Time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377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Complexity</a:t>
                          </a: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13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 marL="82560" marR="825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9733754"/>
                  </p:ext>
                </p:extLst>
              </p:nvPr>
            </p:nvGraphicFramePr>
            <p:xfrm>
              <a:off x="2438400" y="3429000"/>
              <a:ext cx="3686623" cy="10908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9130"/>
                    <a:gridCol w="883401"/>
                    <a:gridCol w="925836"/>
                    <a:gridCol w="878256"/>
                  </a:tblGrid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 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TD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PS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>
                              <a:effectLst/>
                              <a:latin typeface="+mn-lt"/>
                            </a:rPr>
                            <a:t>OPT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6755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R.C.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16.69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15.75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14.48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Time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 smtClean="0">
                              <a:effectLst/>
                              <a:latin typeface="+mn-lt"/>
                            </a:rPr>
                            <a:t>377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Complexity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560" marR="82560" marT="0" marB="0" anchor="ctr">
                        <a:blipFill rotWithShape="0">
                          <a:blip r:embed="rId2"/>
                          <a:stretch>
                            <a:fillRect l="-114483" t="-302222" r="-20551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560" marR="82560" marT="0" marB="0" anchor="ctr">
                        <a:blipFill rotWithShape="0">
                          <a:blip r:embed="rId2"/>
                          <a:stretch>
                            <a:fillRect l="-204605" t="-302222" r="-9605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560" marR="82560" marT="0" marB="0" anchor="ctr">
                        <a:blipFill rotWithShape="0">
                          <a:blip r:embed="rId2"/>
                          <a:stretch>
                            <a:fillRect l="-321528" t="-302222" r="-1389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2" name="Metin kutusu 51"/>
          <p:cNvSpPr txBox="1"/>
          <p:nvPr/>
        </p:nvSpPr>
        <p:spPr>
          <a:xfrm>
            <a:off x="3571003" y="297454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Sequence</a:t>
            </a:r>
            <a:r>
              <a:rPr lang="tr-TR" dirty="0"/>
              <a:t> </a:t>
            </a:r>
            <a:r>
              <a:rPr lang="tr-TR" dirty="0" err="1"/>
              <a:t>Comparison</a:t>
            </a:r>
            <a:endParaRPr lang="tr-TR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3253771" y="4623290"/>
            <a:ext cx="270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TD	: Top </a:t>
            </a:r>
            <a:r>
              <a:rPr lang="tr-TR" dirty="0" err="1"/>
              <a:t>Down</a:t>
            </a:r>
            <a:endParaRPr lang="tr-TR" dirty="0"/>
          </a:p>
          <a:p>
            <a:r>
              <a:rPr lang="tr-TR" dirty="0"/>
              <a:t>PS	: </a:t>
            </a:r>
            <a:r>
              <a:rPr lang="tr-TR" dirty="0" err="1"/>
              <a:t>Pick</a:t>
            </a:r>
            <a:r>
              <a:rPr lang="tr-TR" dirty="0"/>
              <a:t> </a:t>
            </a:r>
            <a:r>
              <a:rPr lang="tr-TR" dirty="0" err="1"/>
              <a:t>Smallest</a:t>
            </a:r>
            <a:endParaRPr lang="tr-TR" dirty="0"/>
          </a:p>
          <a:p>
            <a:r>
              <a:rPr lang="tr-TR" dirty="0"/>
              <a:t>OPT	: Optimum</a:t>
            </a:r>
          </a:p>
          <a:p>
            <a:r>
              <a:rPr lang="tr-TR" dirty="0"/>
              <a:t>R.C.	: </a:t>
            </a:r>
            <a:r>
              <a:rPr lang="tr-TR" dirty="0" err="1"/>
              <a:t>Reversible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59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Irreversible to Reversible Transformation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543928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Given</a:t>
            </a:r>
            <a:r>
              <a:rPr lang="tr-TR" b="1" dirty="0"/>
              <a:t> an </a:t>
            </a:r>
            <a:r>
              <a:rPr lang="tr-TR" b="1" dirty="0" err="1">
                <a:solidFill>
                  <a:srgbClr val="FF0000"/>
                </a:solidFill>
              </a:rPr>
              <a:t>irreversible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function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/>
              <a:t>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truth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table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57784" y="1905000"/>
            <a:ext cx="759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7784" y="2418472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Result</a:t>
            </a:r>
            <a:r>
              <a:rPr lang="tr-TR" b="1" dirty="0"/>
              <a:t> is a </a:t>
            </a:r>
            <a:r>
              <a:rPr lang="tr-TR" b="1" dirty="0" err="1">
                <a:solidFill>
                  <a:srgbClr val="FF0000"/>
                </a:solidFill>
              </a:rPr>
              <a:t>reversible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function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/>
              <a:t>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truth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table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557784" y="2753811"/>
            <a:ext cx="7595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garbage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3581400"/>
            <a:ext cx="7848600" cy="2971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0" y="3580582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1-bit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full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adder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make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it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reversible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14800"/>
            <a:ext cx="1905000" cy="2245630"/>
          </a:xfrm>
          <a:prstGeom prst="rect">
            <a:avLst/>
          </a:prstGeom>
        </p:spPr>
      </p:pic>
      <p:sp>
        <p:nvSpPr>
          <p:cNvPr id="19" name="Sağ Ok 18"/>
          <p:cNvSpPr/>
          <p:nvPr/>
        </p:nvSpPr>
        <p:spPr>
          <a:xfrm>
            <a:off x="5269992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99726"/>
              </p:ext>
            </p:extLst>
          </p:nvPr>
        </p:nvGraphicFramePr>
        <p:xfrm>
          <a:off x="6553200" y="4431792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Visio" r:id="rId4" imgW="120777" imgH="212217" progId="Visio.Drawing.11">
                  <p:embed/>
                </p:oleObj>
              </mc:Choice>
              <mc:Fallback>
                <p:oleObj name="Visio" r:id="rId4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31792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Resim 20" descr="http://upload.wikimedia.org/wikipedia/commons/thumb/4/48/1-bit_full-adder.svg/1190px-1-bit_full-adder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8264"/>
            <a:ext cx="2003425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32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8" grpId="0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Irreversible to Reversible Transformation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1601018"/>
            <a:ext cx="7848600" cy="2971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2-to-1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Multiplexer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make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it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reversible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ağ Ok 18"/>
          <p:cNvSpPr/>
          <p:nvPr/>
        </p:nvSpPr>
        <p:spPr>
          <a:xfrm>
            <a:off x="5269992" y="29726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88062"/>
              </p:ext>
            </p:extLst>
          </p:nvPr>
        </p:nvGraphicFramePr>
        <p:xfrm>
          <a:off x="6553200" y="245141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8" name="Visio" r:id="rId3" imgW="120777" imgH="212217" progId="Visio.Drawing.11">
                  <p:embed/>
                </p:oleObj>
              </mc:Choice>
              <mc:Fallback>
                <p:oleObj name="Visio" r:id="rId3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5141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1 bit mux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66975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130" y="2162875"/>
            <a:ext cx="1776270" cy="218052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0832" y="4941027"/>
            <a:ext cx="8098536" cy="51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600" b="1" dirty="0" err="1"/>
              <a:t>What</a:t>
            </a:r>
            <a:r>
              <a:rPr lang="tr-TR" sz="2600" b="1" dirty="0"/>
              <a:t> </a:t>
            </a:r>
            <a:r>
              <a:rPr lang="tr-TR" sz="2600" b="1" dirty="0" err="1"/>
              <a:t>type</a:t>
            </a:r>
            <a:r>
              <a:rPr lang="tr-TR" sz="2600" b="1" dirty="0"/>
              <a:t> of </a:t>
            </a:r>
            <a:r>
              <a:rPr lang="tr-TR" sz="2600" b="1" dirty="0" err="1"/>
              <a:t>functions</a:t>
            </a:r>
            <a:r>
              <a:rPr lang="tr-TR" sz="2600" b="1" dirty="0"/>
              <a:t> </a:t>
            </a:r>
            <a:r>
              <a:rPr lang="tr-TR" sz="2600" b="1" dirty="0" err="1"/>
              <a:t>are</a:t>
            </a:r>
            <a:r>
              <a:rPr lang="tr-TR" sz="2600" b="1" dirty="0"/>
              <a:t> </a:t>
            </a:r>
            <a:r>
              <a:rPr lang="tr-TR" sz="2600" b="1" dirty="0" err="1"/>
              <a:t>more</a:t>
            </a:r>
            <a:r>
              <a:rPr lang="tr-TR" sz="2600" b="1" dirty="0"/>
              <a:t> </a:t>
            </a:r>
            <a:r>
              <a:rPr lang="tr-TR" sz="2600" b="1" dirty="0" err="1"/>
              <a:t>efficient</a:t>
            </a:r>
            <a:r>
              <a:rPr lang="tr-TR" sz="2600" b="1" dirty="0"/>
              <a:t> </a:t>
            </a:r>
            <a:r>
              <a:rPr lang="tr-TR" sz="2600" b="1" dirty="0" err="1"/>
              <a:t>to</a:t>
            </a:r>
            <a:r>
              <a:rPr lang="tr-TR" sz="2600" b="1" dirty="0"/>
              <a:t> be </a:t>
            </a:r>
            <a:r>
              <a:rPr lang="tr-TR" sz="2600" b="1" dirty="0" err="1"/>
              <a:t>transformed</a:t>
            </a:r>
            <a:r>
              <a:rPr lang="tr-TR" sz="2600" b="1" dirty="0"/>
              <a:t>?</a:t>
            </a:r>
            <a:endParaRPr lang="en-US" sz="2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49808" y="5867400"/>
            <a:ext cx="8116824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err="1"/>
              <a:t>Don’t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 </a:t>
            </a:r>
            <a:r>
              <a:rPr lang="tr-TR" b="1" dirty="0" err="1"/>
              <a:t>conditions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</a:t>
            </a:r>
            <a:r>
              <a:rPr lang="tr-TR" b="1" dirty="0" err="1"/>
              <a:t>important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be </a:t>
            </a:r>
            <a:r>
              <a:rPr lang="tr-TR" b="1" dirty="0" err="1"/>
              <a:t>reduced</a:t>
            </a:r>
            <a:r>
              <a:rPr lang="tr-TR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Nielsen, M. A., &amp; Chuang, I. L. (2010).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Quantum computation and quantum information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Cambridge university press.</a:t>
            </a:r>
            <a:endParaRPr lang="tr-TR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MIT Technology Review Article, http://www.technologyreview.com/view/422511/the-fantastical-promise-of-reversible-computing/</a:t>
            </a: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Maslov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Dmitri, Gerhard W.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Dueck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and D. Michael Miller. "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Toffoli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network synthesis with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templates."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Computer-Aided Design of Integrated Circuits and Systems, IEEE Transactions 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24.6 (2005): 807-817.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Susam,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Omercan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Mustafa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. "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Fast Synthesis of Reversible Circuits using a Sorting Algorithm and Optimization"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Journal of Multiple-Valued Logic and Soft Computing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accepted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publication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2016.</a:t>
            </a:r>
          </a:p>
          <a:p>
            <a:r>
              <a:rPr lang="tr-TR" sz="2600" dirty="0" err="1">
                <a:latin typeface="Arial" pitchFamily="34" charset="0"/>
                <a:cs typeface="Arial" pitchFamily="34" charset="0"/>
              </a:rPr>
              <a:t>Parvin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Sajjad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Mustafa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. "Perfect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Concurrent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Detection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in CMOS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Circuits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Using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Parity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Preservative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Reversible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Gates." IEEE Access 7 (2019): 163939-163947.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Hadamard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809750" cy="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352550" y="29718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9000" y="3352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29718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43434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48150"/>
            <a:ext cx="2390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09800"/>
            <a:ext cx="2724150" cy="86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267200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0" y="2209800"/>
            <a:ext cx="4381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CNOT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67600" y="3810000"/>
            <a:ext cx="0" cy="7620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4800600"/>
            <a:ext cx="1800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375794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4572000" y="3276600"/>
            <a:ext cx="0" cy="13716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03860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41408"/>
            <a:ext cx="4038600" cy="41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895850"/>
            <a:ext cx="657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4933950"/>
            <a:ext cx="666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09800" y="1676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247703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1676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000" y="247786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3810000"/>
            <a:ext cx="0" cy="7620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133599"/>
            <a:ext cx="990600" cy="596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6924" y="2057400"/>
            <a:ext cx="1055076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CNOT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75794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09800" y="1676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247703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1676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000" y="247786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599"/>
            <a:ext cx="990600" cy="596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924" y="2057400"/>
            <a:ext cx="1055076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52600" y="38862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52600" y="3505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OUPUT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07460" y="6248400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Truth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– CCNOT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52400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2133600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2883593" cy="162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62200" y="278415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1214" y="1524000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1214" y="2133600"/>
            <a:ext cx="502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1214" y="2784157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C′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05000" y="3337560"/>
          <a:ext cx="5257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4" y="2057400"/>
            <a:ext cx="1455576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20570"/>
            <a:ext cx="1524000" cy="736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Rectangle 25"/>
          <p:cNvSpPr/>
          <p:nvPr/>
        </p:nvSpPr>
        <p:spPr>
          <a:xfrm>
            <a:off x="1905000" y="5918916"/>
            <a:ext cx="5257800" cy="685800"/>
          </a:xfrm>
          <a:prstGeom prst="rect">
            <a:avLst/>
          </a:prstGeom>
          <a:noFill/>
          <a:ln w="5715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  <p:bldP spid="17" grpId="0"/>
      <p:bldP spid="18" grpId="0"/>
      <p:bldP spid="19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– CCNOT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52400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2133600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2883593" cy="162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62200" y="278415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1214" y="1524000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1214" y="2133600"/>
            <a:ext cx="502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1214" y="2784157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C′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4" y="2057400"/>
            <a:ext cx="1455576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20570"/>
            <a:ext cx="1524000" cy="736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Rectangle 21"/>
          <p:cNvSpPr/>
          <p:nvPr/>
        </p:nvSpPr>
        <p:spPr>
          <a:xfrm>
            <a:off x="3732948" y="3244334"/>
            <a:ext cx="1296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Toffoli</a:t>
            </a:r>
            <a:r>
              <a:rPr lang="en-US" dirty="0">
                <a:latin typeface="Arial" pitchFamily="34" charset="0"/>
                <a:cs typeface="Arial" pitchFamily="34" charset="0"/>
              </a:rPr>
              <a:t> gate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562350"/>
            <a:ext cx="3409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  <p:bldP spid="17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is no way of efficiently preparing the input state.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is no way of reading out the output precisely.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This is in the nature of measurement in quantum mechanics.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3886200" y="3048000"/>
            <a:ext cx="1063625" cy="771525"/>
            <a:chOff x="2029" y="1992"/>
            <a:chExt cx="454" cy="317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2029" y="1992"/>
              <a:ext cx="454" cy="3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V="1">
              <a:off x="2166" y="2028"/>
              <a:ext cx="18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2109" y="2115"/>
              <a:ext cx="45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rot="1221146" flipV="1">
              <a:off x="2160" y="2077"/>
              <a:ext cx="4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rot="2554898" flipV="1">
              <a:off x="2224" y="2062"/>
              <a:ext cx="45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rot="3743871" flipV="1">
              <a:off x="2289" y="2070"/>
              <a:ext cx="4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rot="4965017" flipV="1">
              <a:off x="2345" y="2100"/>
              <a:ext cx="4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174" name="Picture 6" descr="http://www.media.mit.edu/quanta/qasm2circ/test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5329905" cy="22098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200400" y="3886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Measurement symbol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4402</TotalTime>
  <Words>2252</Words>
  <Application>Microsoft Office PowerPoint</Application>
  <PresentationFormat>Ekran Gösterisi (4:3)</PresentationFormat>
  <Paragraphs>791</Paragraphs>
  <Slides>37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8" baseType="lpstr">
      <vt:lpstr>MS Mincho</vt:lpstr>
      <vt:lpstr>Arial</vt:lpstr>
      <vt:lpstr>Calibri</vt:lpstr>
      <vt:lpstr>Cambria Math</vt:lpstr>
      <vt:lpstr>Tahoma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Quantum Gates - NOT</vt:lpstr>
      <vt:lpstr>Quantum Gates - Hadamard</vt:lpstr>
      <vt:lpstr>Quantum Gates - CNOT</vt:lpstr>
      <vt:lpstr>Quantum Gates - CNOT</vt:lpstr>
      <vt:lpstr>Quantum gates – CCNOT </vt:lpstr>
      <vt:lpstr>Quantum gates – CCNOT </vt:lpstr>
      <vt:lpstr>Quantum Circuits</vt:lpstr>
      <vt:lpstr>Quantum Circuits</vt:lpstr>
      <vt:lpstr>Quantum Circuits</vt:lpstr>
      <vt:lpstr>Quantum Circuits</vt:lpstr>
      <vt:lpstr>Factorizing RSA Numbers</vt:lpstr>
      <vt:lpstr>Classical Factorizing</vt:lpstr>
      <vt:lpstr>Classical Factorizing</vt:lpstr>
      <vt:lpstr>Classical Factorizing</vt:lpstr>
      <vt:lpstr>Classical Factorizing</vt:lpstr>
      <vt:lpstr>Classical Factorizing</vt:lpstr>
      <vt:lpstr>Classical Factorizing</vt:lpstr>
      <vt:lpstr>Euclidean Algorithm</vt:lpstr>
      <vt:lpstr>Shor’s Algorithm</vt:lpstr>
      <vt:lpstr>Reversible Circuits</vt:lpstr>
      <vt:lpstr>Reversible Circuits</vt:lpstr>
      <vt:lpstr>Analysis: Circuits to Tables </vt:lpstr>
      <vt:lpstr>Analysis: Circuits to Tables 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Irreversible to Reversible Transformation</vt:lpstr>
      <vt:lpstr>Irreversible to Reversible Transformation</vt:lpstr>
      <vt:lpstr>Suggested Readings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653</cp:revision>
  <dcterms:created xsi:type="dcterms:W3CDTF">2012-09-30T18:40:50Z</dcterms:created>
  <dcterms:modified xsi:type="dcterms:W3CDTF">2021-10-18T06:55:38Z</dcterms:modified>
</cp:coreProperties>
</file>