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77" r:id="rId3"/>
    <p:sldId id="265" r:id="rId4"/>
    <p:sldId id="275" r:id="rId5"/>
    <p:sldId id="276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22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8B7E5-C95F-48B2-A4F9-1041FE1EB649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96F08-701F-41D3-AA96-1585B458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96F08-701F-41D3-AA96-1585B45831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96F08-701F-41D3-AA96-1585B45831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5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96F08-701F-41D3-AA96-1585B45831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96F08-701F-41D3-AA96-1585B45831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96F08-701F-41D3-AA96-1585B45831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9" y="2078391"/>
            <a:ext cx="10087216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8655" y="3624246"/>
            <a:ext cx="4585854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29410A-054B-4DAE-8D23-121B9187A00E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020D-FCAF-4EDE-B6F8-457D972E1105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C0DB-E169-4629-B685-F8DE84A32125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3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5E9898A-908E-404B-A8EA-E4A9C90CFDD3}" type="datetime1">
              <a:rPr lang="en-US" smtClean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4436" y="6470704"/>
            <a:ext cx="7447011" cy="274951"/>
          </a:xfrm>
        </p:spPr>
        <p:txBody>
          <a:bodyPr/>
          <a:lstStyle>
            <a:lvl1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25653A5-C6DA-4A68-8503-45CDE26465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3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CF80-7C4B-4E11-BC9F-85344E8CDF79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823C-B154-4525-8AC1-0156DDC3E5C0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B94F-90BB-4BB2-A9C6-F1025F90F7E3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8476-F74B-40BF-95A5-D94D8D97C4C8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6C8-2780-4972-BE45-6BC6C52549A5}" type="datetime1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176C-BDA3-4F30-92ED-CE8C6884A353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4D00-8B4E-4F54-AE72-69FBD2FDDE6E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8D0FAE-9703-492F-A687-EDD9E84FBA25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5653A5-C6DA-4A68-8503-45CDE26465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40345" y="2068055"/>
            <a:ext cx="10418618" cy="2254687"/>
          </a:xfrm>
        </p:spPr>
        <p:txBody>
          <a:bodyPr>
            <a:noAutofit/>
          </a:bodyPr>
          <a:lstStyle/>
          <a:p>
            <a:pPr algn="ctr"/>
            <a:r>
              <a:rPr lang="en-US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Power Efficient </a:t>
            </a:r>
            <a:r>
              <a:rPr lang="tr-TR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Design Methodology </a:t>
            </a:r>
            <a:r>
              <a:rPr lang="tr-TR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Employing Approximate Arithmetic Units</a:t>
            </a:r>
            <a:endParaRPr lang="en-US" sz="4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05563" y="4322742"/>
            <a:ext cx="5888181" cy="1463040"/>
          </a:xfrm>
        </p:spPr>
        <p:txBody>
          <a:bodyPr>
            <a:normAutofit/>
          </a:bodyPr>
          <a:lstStyle/>
          <a:p>
            <a:pPr algn="ctr"/>
            <a:r>
              <a:rPr lang="fi-FI" u="sng" dirty="0"/>
              <a:t>Tuba Ayhan</a:t>
            </a:r>
            <a:r>
              <a:rPr lang="fi-FI" dirty="0"/>
              <a:t>, </a:t>
            </a:r>
            <a:r>
              <a:rPr lang="fi-FI" dirty="0" smtClean="0"/>
              <a:t>F</a:t>
            </a:r>
            <a:r>
              <a:rPr lang="tr-TR" dirty="0" smtClean="0"/>
              <a:t>ı</a:t>
            </a:r>
            <a:r>
              <a:rPr lang="fi-FI" dirty="0" smtClean="0"/>
              <a:t>rat </a:t>
            </a:r>
            <a:r>
              <a:rPr lang="fi-FI" dirty="0"/>
              <a:t>Kula, Mustafa </a:t>
            </a:r>
            <a:r>
              <a:rPr lang="fi-FI" dirty="0" smtClean="0"/>
              <a:t>Altun</a:t>
            </a:r>
            <a:endParaRPr lang="tr-TR" dirty="0" smtClean="0"/>
          </a:p>
          <a:p>
            <a:r>
              <a:rPr lang="en-US" dirty="0"/>
              <a:t>Istanbul Technical </a:t>
            </a:r>
            <a:r>
              <a:rPr lang="en-US" dirty="0" smtClean="0"/>
              <a:t>University</a:t>
            </a:r>
            <a:endParaRPr lang="tr-TR" dirty="0" smtClean="0"/>
          </a:p>
          <a:p>
            <a:r>
              <a:rPr lang="en-US" dirty="0"/>
              <a:t>Electronics and Communication Engineering </a:t>
            </a:r>
            <a:r>
              <a:rPr lang="en-US" dirty="0" smtClean="0"/>
              <a:t>Department</a:t>
            </a:r>
            <a:endParaRPr lang="tr-TR" dirty="0" smtClean="0"/>
          </a:p>
          <a:p>
            <a:r>
              <a:rPr lang="en-US" dirty="0"/>
              <a:t>Istanbul, Turkey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249"/>
            <a:ext cx="2414464" cy="28670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45" y="0"/>
            <a:ext cx="2068055" cy="2068055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3596620" y="6359009"/>
            <a:ext cx="6073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Emerging Circuits and Computation (ECC) Group</a:t>
            </a:r>
            <a:r>
              <a:rPr lang="tr-TR" b="1" dirty="0" smtClean="0">
                <a:effectLst/>
              </a:rPr>
              <a:t> – ITU 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82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2"/>
          <p:cNvSpPr txBox="1">
            <a:spLocks/>
          </p:cNvSpPr>
          <p:nvPr/>
        </p:nvSpPr>
        <p:spPr>
          <a:xfrm>
            <a:off x="839454" y="3103418"/>
            <a:ext cx="5048728" cy="358783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2000" u="sng" dirty="0" smtClean="0"/>
              <a:t>Tuba Ayhan</a:t>
            </a:r>
            <a:endParaRPr lang="tr-TR" sz="2000" u="sng" dirty="0" smtClean="0"/>
          </a:p>
          <a:p>
            <a:pPr>
              <a:spcBef>
                <a:spcPts val="0"/>
              </a:spcBef>
            </a:pPr>
            <a:endParaRPr lang="tr-TR" sz="2000" dirty="0"/>
          </a:p>
          <a:p>
            <a:pPr>
              <a:spcBef>
                <a:spcPts val="0"/>
              </a:spcBef>
            </a:pPr>
            <a:r>
              <a:rPr lang="en-US" sz="2000" dirty="0"/>
              <a:t> Poster </a:t>
            </a:r>
            <a:r>
              <a:rPr lang="en-US" sz="2000" dirty="0" smtClean="0"/>
              <a:t>Session</a:t>
            </a:r>
            <a:r>
              <a:rPr lang="tr-TR" sz="2000" dirty="0" smtClean="0"/>
              <a:t>: </a:t>
            </a:r>
            <a:r>
              <a:rPr lang="en-US" sz="2000" dirty="0" smtClean="0"/>
              <a:t>Tuesday </a:t>
            </a:r>
            <a:r>
              <a:rPr lang="en-US" sz="2000" dirty="0"/>
              <a:t>July 4th, </a:t>
            </a:r>
            <a:r>
              <a:rPr lang="en-US" sz="2000" dirty="0" smtClean="0"/>
              <a:t>2017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16:00 - 17:00</a:t>
            </a:r>
            <a:endParaRPr lang="tr-TR" sz="2000" dirty="0" smtClean="0"/>
          </a:p>
          <a:p>
            <a:pPr>
              <a:spcBef>
                <a:spcPts val="0"/>
              </a:spcBef>
            </a:pPr>
            <a:endParaRPr lang="tr-TR" sz="2000" dirty="0"/>
          </a:p>
          <a:p>
            <a:pPr>
              <a:spcBef>
                <a:spcPts val="0"/>
              </a:spcBef>
            </a:pPr>
            <a:r>
              <a:rPr lang="tr-TR" sz="2000" dirty="0" smtClean="0"/>
              <a:t>tuba.ayhan@itu.edu.tr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Istanbul Technical University</a:t>
            </a:r>
            <a:endParaRPr lang="tr-TR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Electronics and Communication Engineering Department</a:t>
            </a:r>
            <a:endParaRPr lang="tr-TR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Istanbul, Turkey</a:t>
            </a:r>
            <a:endParaRPr lang="en-US" sz="2000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6348"/>
              </p:ext>
            </p:extLst>
          </p:nvPr>
        </p:nvGraphicFramePr>
        <p:xfrm>
          <a:off x="6670964" y="177799"/>
          <a:ext cx="4244686" cy="591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22631352" imgH="31546510" progId="AcroExch.Document.DC">
                  <p:embed/>
                </p:oleObj>
              </mc:Choice>
              <mc:Fallback>
                <p:oleObj name="Acrobat Document" r:id="rId4" imgW="22631352" imgH="31546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0964" y="177799"/>
                        <a:ext cx="4244686" cy="591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3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128" y="-5334"/>
            <a:ext cx="9720072" cy="1499616"/>
          </a:xfrm>
        </p:spPr>
        <p:txBody>
          <a:bodyPr/>
          <a:lstStyle/>
          <a:p>
            <a:r>
              <a:rPr lang="tr-TR" cap="none" dirty="0" err="1" smtClean="0"/>
              <a:t>Approximate</a:t>
            </a:r>
            <a:r>
              <a:rPr lang="tr-TR" cap="none" dirty="0" smtClean="0"/>
              <a:t> </a:t>
            </a:r>
            <a:r>
              <a:rPr lang="tr-TR" cap="none" dirty="0" err="1" smtClean="0"/>
              <a:t>Adders</a:t>
            </a:r>
            <a:endParaRPr lang="en-US" cap="none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8" y="1229225"/>
            <a:ext cx="5333333" cy="4000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654219" y="239677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Zhu</a:t>
            </a:r>
            <a:r>
              <a:rPr lang="tr-TR" dirty="0" smtClean="0"/>
              <a:t> et.al. 2010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58919" y="1144000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Dutt</a:t>
            </a:r>
            <a:r>
              <a:rPr lang="tr-TR" dirty="0" smtClean="0"/>
              <a:t> et.al. 2016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1681123" y="1874877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Shin </a:t>
            </a:r>
            <a:r>
              <a:rPr lang="tr-TR" dirty="0" smtClean="0"/>
              <a:t>&amp;</a:t>
            </a:r>
            <a:r>
              <a:rPr lang="en-US" dirty="0" smtClean="0"/>
              <a:t> Gupta</a:t>
            </a:r>
            <a:r>
              <a:rPr lang="tr-TR" dirty="0" smtClean="0"/>
              <a:t>, 2008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1335469" y="3829050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Mahdiani</a:t>
            </a:r>
            <a:r>
              <a:rPr lang="tr-TR" dirty="0" smtClean="0"/>
              <a:t> et. al. 2010</a:t>
            </a:r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956275" y="419838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Exact</a:t>
            </a:r>
            <a:r>
              <a:rPr lang="tr-TR" dirty="0" smtClean="0"/>
              <a:t> </a:t>
            </a:r>
            <a:r>
              <a:rPr lang="tr-TR" dirty="0" err="1" smtClean="0"/>
              <a:t>Adder</a:t>
            </a:r>
            <a:endParaRPr lang="en-US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82" y="1519238"/>
            <a:ext cx="4306553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Dikdörtgen 13"/>
          <p:cNvSpPr/>
          <p:nvPr/>
        </p:nvSpPr>
        <p:spPr>
          <a:xfrm>
            <a:off x="6257599" y="1513332"/>
            <a:ext cx="4343726" cy="24014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Düz Ok Bağlayıcısı 15"/>
          <p:cNvCxnSpPr>
            <a:endCxn id="14" idx="0"/>
          </p:cNvCxnSpPr>
          <p:nvPr/>
        </p:nvCxnSpPr>
        <p:spPr>
          <a:xfrm>
            <a:off x="4802318" y="1328666"/>
            <a:ext cx="3627144" cy="184666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8181976" y="3933825"/>
            <a:ext cx="2874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/>
              <a:t>Fig</a:t>
            </a:r>
            <a:r>
              <a:rPr lang="tr-TR" sz="1400" i="1" dirty="0" smtClean="0"/>
              <a:t>. </a:t>
            </a:r>
            <a:r>
              <a:rPr lang="tr-TR" sz="1400" i="1" dirty="0" err="1" smtClean="0"/>
              <a:t>Dutt</a:t>
            </a:r>
            <a:r>
              <a:rPr lang="tr-TR" sz="1400" i="1" dirty="0" smtClean="0"/>
              <a:t> et.al. 2016, VLSID</a:t>
            </a:r>
            <a:endParaRPr lang="en-US" sz="1400" i="1" dirty="0"/>
          </a:p>
        </p:txBody>
      </p:sp>
      <p:sp>
        <p:nvSpPr>
          <p:cNvPr id="19" name="Metin kutusu 18"/>
          <p:cNvSpPr txBox="1"/>
          <p:nvPr/>
        </p:nvSpPr>
        <p:spPr>
          <a:xfrm rot="16200000">
            <a:off x="-218802" y="2809875"/>
            <a:ext cx="2038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Avg</a:t>
            </a:r>
            <a:r>
              <a:rPr lang="tr-TR" dirty="0" smtClean="0"/>
              <a:t>. </a:t>
            </a:r>
            <a:r>
              <a:rPr lang="tr-TR" dirty="0" err="1" smtClean="0"/>
              <a:t>Error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7044918" y="4411365"/>
            <a:ext cx="3556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Error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 =   |S</a:t>
            </a:r>
            <a:r>
              <a:rPr lang="tr-TR" baseline="-25000" dirty="0" smtClean="0"/>
              <a:t>a</a:t>
            </a:r>
            <a:r>
              <a:rPr lang="tr-TR" dirty="0" smtClean="0"/>
              <a:t> - S</a:t>
            </a:r>
            <a:r>
              <a:rPr lang="tr-TR" baseline="-25000" dirty="0" smtClean="0"/>
              <a:t>e</a:t>
            </a:r>
            <a:r>
              <a:rPr lang="tr-TR" dirty="0" smtClean="0"/>
              <a:t>|</a:t>
            </a:r>
            <a:endParaRPr lang="en-US" dirty="0"/>
          </a:p>
        </p:txBody>
      </p:sp>
      <p:sp>
        <p:nvSpPr>
          <p:cNvPr id="21" name="Dikdörtgen 20"/>
          <p:cNvSpPr/>
          <p:nvPr/>
        </p:nvSpPr>
        <p:spPr>
          <a:xfrm>
            <a:off x="1181101" y="5689124"/>
            <a:ext cx="9875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library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approximate</a:t>
            </a:r>
            <a:r>
              <a:rPr lang="tr-TR" dirty="0" smtClean="0"/>
              <a:t> </a:t>
            </a:r>
            <a:r>
              <a:rPr lang="tr-TR" dirty="0" err="1" smtClean="0"/>
              <a:t>adders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smtClean="0"/>
              <a:t>multipliers: </a:t>
            </a:r>
            <a:r>
              <a:rPr lang="en-US" dirty="0" smtClean="0"/>
              <a:t>M</a:t>
            </a:r>
            <a:r>
              <a:rPr lang="tr-TR" dirty="0" err="1" smtClean="0"/>
              <a:t>razek</a:t>
            </a:r>
            <a:r>
              <a:rPr lang="tr-TR" dirty="0" smtClean="0"/>
              <a:t> et. </a:t>
            </a:r>
            <a:r>
              <a:rPr lang="tr-TR" dirty="0"/>
              <a:t>a</a:t>
            </a:r>
            <a:r>
              <a:rPr lang="tr-TR" dirty="0" smtClean="0"/>
              <a:t>l. 2017, DATE</a:t>
            </a:r>
          </a:p>
          <a:p>
            <a:r>
              <a:rPr lang="en-US" dirty="0"/>
              <a:t>http://www.fit.vutbr.cz/research/groups/ehw/approxlib/index.html</a:t>
            </a:r>
          </a:p>
        </p:txBody>
      </p:sp>
    </p:spTree>
    <p:extLst>
      <p:ext uri="{BB962C8B-B14F-4D97-AF65-F5344CB8AC3E}">
        <p14:creationId xmlns:p14="http://schemas.microsoft.com/office/powerpoint/2010/main" val="148549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Resim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60" y="4174275"/>
            <a:ext cx="2084108" cy="2084108"/>
          </a:xfrm>
          <a:prstGeom prst="rect">
            <a:avLst/>
          </a:prstGeom>
        </p:spPr>
      </p:pic>
      <p:grpSp>
        <p:nvGrpSpPr>
          <p:cNvPr id="159" name="Grup 158"/>
          <p:cNvGrpSpPr/>
          <p:nvPr/>
        </p:nvGrpSpPr>
        <p:grpSpPr>
          <a:xfrm>
            <a:off x="632041" y="1629432"/>
            <a:ext cx="9186523" cy="4648429"/>
            <a:chOff x="632041" y="1629432"/>
            <a:chExt cx="9186523" cy="4648429"/>
          </a:xfrm>
        </p:grpSpPr>
        <p:sp>
          <p:nvSpPr>
            <p:cNvPr id="12" name="Dikdörtgen 11"/>
            <p:cNvSpPr/>
            <p:nvPr/>
          </p:nvSpPr>
          <p:spPr>
            <a:xfrm>
              <a:off x="1981531" y="1666528"/>
              <a:ext cx="1280502" cy="9019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LPF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3853626" y="3028425"/>
              <a:ext cx="1280502" cy="901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Z</a:t>
              </a:r>
              <a:r>
                <a:rPr lang="tr-TR" sz="3600" baseline="30000" dirty="0" smtClean="0">
                  <a:solidFill>
                    <a:schemeClr val="bg1"/>
                  </a:solidFill>
                </a:rPr>
                <a:t>-n</a:t>
              </a:r>
              <a:endParaRPr lang="en-US" sz="36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06400" y="3267828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X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632041" y="1794317"/>
              <a:ext cx="635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/>
                <a:t>IN</a:t>
              </a:r>
              <a:endParaRPr lang="en-US" sz="3600" dirty="0"/>
            </a:p>
          </p:txBody>
        </p:sp>
        <p:cxnSp>
          <p:nvCxnSpPr>
            <p:cNvPr id="17" name="Dirsek Bağlayıcısı 16"/>
            <p:cNvCxnSpPr>
              <a:stCxn id="66" idx="3"/>
            </p:cNvCxnSpPr>
            <p:nvPr/>
          </p:nvCxnSpPr>
          <p:spPr>
            <a:xfrm flipV="1">
              <a:off x="6382108" y="5812672"/>
              <a:ext cx="3436456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17"/>
            <p:cNvCxnSpPr>
              <a:stCxn id="13" idx="3"/>
              <a:endCxn id="14" idx="2"/>
            </p:cNvCxnSpPr>
            <p:nvPr/>
          </p:nvCxnSpPr>
          <p:spPr>
            <a:xfrm flipV="1">
              <a:off x="5134128" y="3465146"/>
              <a:ext cx="872272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491595" y="1883069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20" name="Dirsek Bağlayıcısı 19"/>
            <p:cNvCxnSpPr>
              <a:stCxn id="12" idx="3"/>
              <a:endCxn id="13" idx="1"/>
            </p:cNvCxnSpPr>
            <p:nvPr/>
          </p:nvCxnSpPr>
          <p:spPr>
            <a:xfrm>
              <a:off x="3262033" y="2117483"/>
              <a:ext cx="591593" cy="1361897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Ok Bağlayıcısı 20"/>
            <p:cNvCxnSpPr>
              <a:stCxn id="12" idx="3"/>
              <a:endCxn id="19" idx="2"/>
            </p:cNvCxnSpPr>
            <p:nvPr/>
          </p:nvCxnSpPr>
          <p:spPr>
            <a:xfrm flipV="1">
              <a:off x="3262033" y="2080387"/>
              <a:ext cx="3229562" cy="37096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irsek Bağlayıcısı 21"/>
            <p:cNvCxnSpPr>
              <a:stCxn id="14" idx="6"/>
              <a:endCxn id="19" idx="4"/>
            </p:cNvCxnSpPr>
            <p:nvPr/>
          </p:nvCxnSpPr>
          <p:spPr>
            <a:xfrm flipV="1">
              <a:off x="6449162" y="2277704"/>
              <a:ext cx="263814" cy="1187442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Ok Bağlayıcısı 22"/>
            <p:cNvCxnSpPr>
              <a:stCxn id="19" idx="6"/>
              <a:endCxn id="62" idx="1"/>
            </p:cNvCxnSpPr>
            <p:nvPr/>
          </p:nvCxnSpPr>
          <p:spPr>
            <a:xfrm>
              <a:off x="6934357" y="2080387"/>
              <a:ext cx="487858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Ok Bağlayıcısı 23"/>
            <p:cNvCxnSpPr>
              <a:stCxn id="16" idx="3"/>
              <a:endCxn id="12" idx="1"/>
            </p:cNvCxnSpPr>
            <p:nvPr/>
          </p:nvCxnSpPr>
          <p:spPr>
            <a:xfrm>
              <a:off x="1267412" y="2117483"/>
              <a:ext cx="714119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Dikdörtgen 59"/>
            <p:cNvSpPr/>
            <p:nvPr/>
          </p:nvSpPr>
          <p:spPr>
            <a:xfrm>
              <a:off x="1981531" y="4174674"/>
              <a:ext cx="1280502" cy="901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200" dirty="0" smtClean="0">
                  <a:solidFill>
                    <a:schemeClr val="bg1"/>
                  </a:solidFill>
                </a:rPr>
                <a:t>MACC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Düz Ok Bağlayıcısı 60"/>
            <p:cNvCxnSpPr>
              <a:stCxn id="60" idx="3"/>
              <a:endCxn id="68" idx="2"/>
            </p:cNvCxnSpPr>
            <p:nvPr/>
          </p:nvCxnSpPr>
          <p:spPr>
            <a:xfrm>
              <a:off x="3262033" y="4625629"/>
              <a:ext cx="2254054" cy="1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ikdörtgen 61"/>
            <p:cNvSpPr/>
            <p:nvPr/>
          </p:nvSpPr>
          <p:spPr>
            <a:xfrm>
              <a:off x="7422215" y="1629432"/>
              <a:ext cx="1280502" cy="9019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MEM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Düz Ok Bağlayıcısı 62"/>
            <p:cNvCxnSpPr>
              <a:stCxn id="62" idx="2"/>
              <a:endCxn id="64" idx="0"/>
            </p:cNvCxnSpPr>
            <p:nvPr/>
          </p:nvCxnSpPr>
          <p:spPr>
            <a:xfrm>
              <a:off x="8062466" y="2531342"/>
              <a:ext cx="0" cy="1642933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Dikdörtgen 63"/>
            <p:cNvSpPr/>
            <p:nvPr/>
          </p:nvSpPr>
          <p:spPr>
            <a:xfrm>
              <a:off x="7422215" y="4174275"/>
              <a:ext cx="1280502" cy="901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err="1" smtClean="0">
                  <a:solidFill>
                    <a:schemeClr val="bg1"/>
                  </a:solidFill>
                </a:rPr>
                <a:t>xCOR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Düz Ok Bağlayıcısı 64"/>
            <p:cNvCxnSpPr>
              <a:stCxn id="64" idx="1"/>
              <a:endCxn id="68" idx="6"/>
            </p:cNvCxnSpPr>
            <p:nvPr/>
          </p:nvCxnSpPr>
          <p:spPr>
            <a:xfrm flipH="1">
              <a:off x="5958849" y="4625230"/>
              <a:ext cx="1463366" cy="40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ikdörtgen 65"/>
            <p:cNvSpPr/>
            <p:nvPr/>
          </p:nvSpPr>
          <p:spPr>
            <a:xfrm>
              <a:off x="5101606" y="5375951"/>
              <a:ext cx="1280502" cy="9019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err="1" smtClean="0">
                  <a:solidFill>
                    <a:schemeClr val="bg1"/>
                  </a:solidFill>
                </a:rPr>
                <a:t>RecF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Dirsek Bağlayıcısı 66"/>
            <p:cNvCxnSpPr>
              <a:stCxn id="16" idx="2"/>
              <a:endCxn id="60" idx="1"/>
            </p:cNvCxnSpPr>
            <p:nvPr/>
          </p:nvCxnSpPr>
          <p:spPr>
            <a:xfrm rot="16200000" flipH="1">
              <a:off x="373139" y="3017236"/>
              <a:ext cx="2184981" cy="1031804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516087" y="4428312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Dirsek Bağlayıcısı 16"/>
            <p:cNvCxnSpPr>
              <a:stCxn id="68" idx="4"/>
              <a:endCxn id="66" idx="0"/>
            </p:cNvCxnSpPr>
            <p:nvPr/>
          </p:nvCxnSpPr>
          <p:spPr>
            <a:xfrm>
              <a:off x="5737468" y="4822947"/>
              <a:ext cx="4389" cy="55300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Dirsek Bağlayıcısı 73"/>
            <p:cNvCxnSpPr>
              <a:stCxn id="13" idx="2"/>
              <a:endCxn id="14" idx="4"/>
            </p:cNvCxnSpPr>
            <p:nvPr/>
          </p:nvCxnSpPr>
          <p:spPr>
            <a:xfrm rot="5400000" flipH="1" flipV="1">
              <a:off x="5226893" y="2929447"/>
              <a:ext cx="267872" cy="1733904"/>
            </a:xfrm>
            <a:prstGeom prst="bentConnector3">
              <a:avLst>
                <a:gd name="adj1" fmla="val -85339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up 157"/>
          <p:cNvGrpSpPr/>
          <p:nvPr/>
        </p:nvGrpSpPr>
        <p:grpSpPr>
          <a:xfrm>
            <a:off x="360688" y="270891"/>
            <a:ext cx="11159292" cy="1071762"/>
            <a:chOff x="360688" y="270891"/>
            <a:chExt cx="11159292" cy="1071762"/>
          </a:xfrm>
        </p:grpSpPr>
        <p:sp>
          <p:nvSpPr>
            <p:cNvPr id="5" name="Serbest Form 4"/>
            <p:cNvSpPr/>
            <p:nvPr/>
          </p:nvSpPr>
          <p:spPr>
            <a:xfrm>
              <a:off x="1492698" y="425496"/>
              <a:ext cx="1229831" cy="846524"/>
            </a:xfrm>
            <a:custGeom>
              <a:avLst/>
              <a:gdLst>
                <a:gd name="connsiteX0" fmla="*/ 0 w 969484"/>
                <a:gd name="connsiteY0" fmla="*/ 499846 h 1017473"/>
                <a:gd name="connsiteX1" fmla="*/ 308472 w 969484"/>
                <a:gd name="connsiteY1" fmla="*/ 15104 h 1017473"/>
                <a:gd name="connsiteX2" fmla="*/ 672029 w 969484"/>
                <a:gd name="connsiteY2" fmla="*/ 1006622 h 1017473"/>
                <a:gd name="connsiteX3" fmla="*/ 969484 w 969484"/>
                <a:gd name="connsiteY3" fmla="*/ 455778 h 10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484" h="1017473">
                  <a:moveTo>
                    <a:pt x="0" y="499846"/>
                  </a:moveTo>
                  <a:cubicBezTo>
                    <a:pt x="98233" y="215243"/>
                    <a:pt x="196467" y="-69359"/>
                    <a:pt x="308472" y="15104"/>
                  </a:cubicBezTo>
                  <a:cubicBezTo>
                    <a:pt x="420477" y="99567"/>
                    <a:pt x="561860" y="933176"/>
                    <a:pt x="672029" y="1006622"/>
                  </a:cubicBezTo>
                  <a:cubicBezTo>
                    <a:pt x="782198" y="1080068"/>
                    <a:pt x="875841" y="767923"/>
                    <a:pt x="969484" y="45577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9024630" y="270891"/>
              <a:ext cx="433137" cy="1071762"/>
            </a:xfrm>
            <a:custGeom>
              <a:avLst/>
              <a:gdLst>
                <a:gd name="connsiteX0" fmla="*/ 0 w 433137"/>
                <a:gd name="connsiteY0" fmla="*/ 952869 h 1472633"/>
                <a:gd name="connsiteX1" fmla="*/ 115503 w 433137"/>
                <a:gd name="connsiteY1" fmla="*/ 9593 h 1472633"/>
                <a:gd name="connsiteX2" fmla="*/ 211755 w 433137"/>
                <a:gd name="connsiteY2" fmla="*/ 1472633 h 1472633"/>
                <a:gd name="connsiteX3" fmla="*/ 385010 w 433137"/>
                <a:gd name="connsiteY3" fmla="*/ 9593 h 1472633"/>
                <a:gd name="connsiteX4" fmla="*/ 433137 w 433137"/>
                <a:gd name="connsiteY4" fmla="*/ 972120 h 147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37" h="1472633">
                  <a:moveTo>
                    <a:pt x="0" y="952869"/>
                  </a:moveTo>
                  <a:cubicBezTo>
                    <a:pt x="40105" y="437917"/>
                    <a:pt x="80211" y="-77034"/>
                    <a:pt x="115503" y="9593"/>
                  </a:cubicBezTo>
                  <a:cubicBezTo>
                    <a:pt x="150795" y="96220"/>
                    <a:pt x="166837" y="1472633"/>
                    <a:pt x="211755" y="1472633"/>
                  </a:cubicBezTo>
                  <a:cubicBezTo>
                    <a:pt x="256673" y="1472633"/>
                    <a:pt x="348113" y="93012"/>
                    <a:pt x="385010" y="9593"/>
                  </a:cubicBezTo>
                  <a:cubicBezTo>
                    <a:pt x="421907" y="-73826"/>
                    <a:pt x="427522" y="449147"/>
                    <a:pt x="433137" y="9721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9846756" y="596783"/>
              <a:ext cx="167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Desired</a:t>
              </a:r>
              <a:r>
                <a:rPr lang="tr-TR" dirty="0" smtClean="0"/>
                <a:t> </a:t>
              </a:r>
              <a:r>
                <a:rPr lang="tr-TR" dirty="0" err="1" smtClean="0"/>
                <a:t>output</a:t>
              </a:r>
              <a:endParaRPr lang="en-US" dirty="0"/>
            </a:p>
          </p:txBody>
        </p:sp>
        <p:sp>
          <p:nvSpPr>
            <p:cNvPr id="10" name="Sağ Ok 9"/>
            <p:cNvSpPr/>
            <p:nvPr/>
          </p:nvSpPr>
          <p:spPr>
            <a:xfrm>
              <a:off x="3406718" y="556863"/>
              <a:ext cx="4880009" cy="69185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Processing</a:t>
              </a:r>
              <a:endParaRPr lang="en-US" dirty="0"/>
            </a:p>
          </p:txBody>
        </p:sp>
        <p:sp>
          <p:nvSpPr>
            <p:cNvPr id="147" name="Metin kutusu 146"/>
            <p:cNvSpPr txBox="1"/>
            <p:nvPr/>
          </p:nvSpPr>
          <p:spPr>
            <a:xfrm>
              <a:off x="360688" y="533458"/>
              <a:ext cx="1482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Input</a:t>
              </a:r>
              <a:endParaRPr lang="en-US" dirty="0"/>
            </a:p>
          </p:txBody>
        </p:sp>
      </p:grpSp>
      <p:sp>
        <p:nvSpPr>
          <p:cNvPr id="148" name="Metin kutusu 147"/>
          <p:cNvSpPr txBox="1"/>
          <p:nvPr/>
        </p:nvSpPr>
        <p:spPr>
          <a:xfrm>
            <a:off x="9897152" y="2614144"/>
            <a:ext cx="2033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PSNR</a:t>
            </a:r>
          </a:p>
          <a:p>
            <a:r>
              <a:rPr lang="tr-TR" sz="2000" dirty="0" smtClean="0"/>
              <a:t>SNR</a:t>
            </a:r>
          </a:p>
          <a:p>
            <a:r>
              <a:rPr lang="tr-TR" sz="2000" dirty="0" err="1"/>
              <a:t>Compression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endParaRPr lang="tr-TR" sz="2000" dirty="0"/>
          </a:p>
          <a:p>
            <a:r>
              <a:rPr lang="tr-TR" sz="2000" dirty="0" err="1" smtClean="0"/>
              <a:t>Error</a:t>
            </a:r>
            <a:r>
              <a:rPr lang="tr-TR" sz="2000" dirty="0" smtClean="0"/>
              <a:t> rate</a:t>
            </a:r>
          </a:p>
          <a:p>
            <a:r>
              <a:rPr lang="tr-TR" sz="2000" dirty="0" smtClean="0"/>
              <a:t>…</a:t>
            </a:r>
          </a:p>
        </p:txBody>
      </p:sp>
      <p:sp>
        <p:nvSpPr>
          <p:cNvPr id="149" name="Metin kutusu 148"/>
          <p:cNvSpPr txBox="1"/>
          <p:nvPr/>
        </p:nvSpPr>
        <p:spPr>
          <a:xfrm>
            <a:off x="9846755" y="1932816"/>
            <a:ext cx="218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u="sng" dirty="0" err="1" smtClean="0"/>
              <a:t>Power</a:t>
            </a:r>
            <a:r>
              <a:rPr lang="tr-TR" sz="2000" u="sng" dirty="0" smtClean="0"/>
              <a:t> </a:t>
            </a:r>
            <a:r>
              <a:rPr lang="tr-TR" sz="2000" u="sng" dirty="0" err="1" smtClean="0"/>
              <a:t>consumption</a:t>
            </a:r>
            <a:endParaRPr lang="tr-TR" sz="2000" u="sng" dirty="0" smtClean="0"/>
          </a:p>
        </p:txBody>
      </p:sp>
      <p:sp>
        <p:nvSpPr>
          <p:cNvPr id="150" name="Altbilgi Yer Tutucusu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151" name="Slayt Numarası Yer Tutucusu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Resim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60" y="4174275"/>
            <a:ext cx="2084108" cy="2084108"/>
          </a:xfrm>
          <a:prstGeom prst="rect">
            <a:avLst/>
          </a:prstGeom>
        </p:spPr>
      </p:pic>
      <p:grpSp>
        <p:nvGrpSpPr>
          <p:cNvPr id="159" name="Grup 158"/>
          <p:cNvGrpSpPr/>
          <p:nvPr/>
        </p:nvGrpSpPr>
        <p:grpSpPr>
          <a:xfrm>
            <a:off x="632041" y="1629432"/>
            <a:ext cx="9186523" cy="4648429"/>
            <a:chOff x="632041" y="1629432"/>
            <a:chExt cx="9186523" cy="4648429"/>
          </a:xfrm>
        </p:grpSpPr>
        <p:sp>
          <p:nvSpPr>
            <p:cNvPr id="12" name="Dikdörtgen 11"/>
            <p:cNvSpPr/>
            <p:nvPr/>
          </p:nvSpPr>
          <p:spPr>
            <a:xfrm>
              <a:off x="1981531" y="1666528"/>
              <a:ext cx="1280502" cy="9019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LPF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3853626" y="3028425"/>
              <a:ext cx="1280502" cy="901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Z</a:t>
              </a:r>
              <a:r>
                <a:rPr lang="tr-TR" sz="3600" baseline="30000" dirty="0" smtClean="0">
                  <a:solidFill>
                    <a:schemeClr val="bg1"/>
                  </a:solidFill>
                </a:rPr>
                <a:t>-n</a:t>
              </a:r>
              <a:endParaRPr lang="en-US" sz="36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06400" y="3267828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X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632041" y="1794317"/>
              <a:ext cx="635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/>
                <a:t>IN</a:t>
              </a:r>
              <a:endParaRPr lang="en-US" sz="3600" dirty="0"/>
            </a:p>
          </p:txBody>
        </p:sp>
        <p:cxnSp>
          <p:nvCxnSpPr>
            <p:cNvPr id="17" name="Dirsek Bağlayıcısı 16"/>
            <p:cNvCxnSpPr>
              <a:stCxn id="66" idx="3"/>
            </p:cNvCxnSpPr>
            <p:nvPr/>
          </p:nvCxnSpPr>
          <p:spPr>
            <a:xfrm flipV="1">
              <a:off x="6382108" y="5812672"/>
              <a:ext cx="3436456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17"/>
            <p:cNvCxnSpPr>
              <a:stCxn id="13" idx="3"/>
              <a:endCxn id="14" idx="2"/>
            </p:cNvCxnSpPr>
            <p:nvPr/>
          </p:nvCxnSpPr>
          <p:spPr>
            <a:xfrm flipV="1">
              <a:off x="5134128" y="3465146"/>
              <a:ext cx="872272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491595" y="1883069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20" name="Dirsek Bağlayıcısı 19"/>
            <p:cNvCxnSpPr>
              <a:stCxn id="12" idx="3"/>
              <a:endCxn id="13" idx="1"/>
            </p:cNvCxnSpPr>
            <p:nvPr/>
          </p:nvCxnSpPr>
          <p:spPr>
            <a:xfrm>
              <a:off x="3262033" y="2117483"/>
              <a:ext cx="591593" cy="1361897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Ok Bağlayıcısı 20"/>
            <p:cNvCxnSpPr>
              <a:stCxn id="12" idx="3"/>
              <a:endCxn id="19" idx="2"/>
            </p:cNvCxnSpPr>
            <p:nvPr/>
          </p:nvCxnSpPr>
          <p:spPr>
            <a:xfrm flipV="1">
              <a:off x="3262033" y="2080387"/>
              <a:ext cx="3229562" cy="37096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irsek Bağlayıcısı 21"/>
            <p:cNvCxnSpPr>
              <a:stCxn id="14" idx="6"/>
              <a:endCxn id="19" idx="4"/>
            </p:cNvCxnSpPr>
            <p:nvPr/>
          </p:nvCxnSpPr>
          <p:spPr>
            <a:xfrm flipV="1">
              <a:off x="6449162" y="2277704"/>
              <a:ext cx="263814" cy="1187442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Ok Bağlayıcısı 22"/>
            <p:cNvCxnSpPr>
              <a:stCxn id="19" idx="6"/>
              <a:endCxn id="62" idx="1"/>
            </p:cNvCxnSpPr>
            <p:nvPr/>
          </p:nvCxnSpPr>
          <p:spPr>
            <a:xfrm>
              <a:off x="6934357" y="2080387"/>
              <a:ext cx="487858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Ok Bağlayıcısı 23"/>
            <p:cNvCxnSpPr>
              <a:stCxn id="16" idx="3"/>
              <a:endCxn id="12" idx="1"/>
            </p:cNvCxnSpPr>
            <p:nvPr/>
          </p:nvCxnSpPr>
          <p:spPr>
            <a:xfrm>
              <a:off x="1267412" y="2117483"/>
              <a:ext cx="714119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Dikdörtgen 59"/>
            <p:cNvSpPr/>
            <p:nvPr/>
          </p:nvSpPr>
          <p:spPr>
            <a:xfrm>
              <a:off x="1981531" y="4174674"/>
              <a:ext cx="1280502" cy="901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200" dirty="0" smtClean="0">
                  <a:solidFill>
                    <a:schemeClr val="bg1"/>
                  </a:solidFill>
                </a:rPr>
                <a:t>MACC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Düz Ok Bağlayıcısı 60"/>
            <p:cNvCxnSpPr>
              <a:stCxn id="60" idx="3"/>
              <a:endCxn id="68" idx="2"/>
            </p:cNvCxnSpPr>
            <p:nvPr/>
          </p:nvCxnSpPr>
          <p:spPr>
            <a:xfrm>
              <a:off x="3262033" y="4625629"/>
              <a:ext cx="2254054" cy="1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ikdörtgen 61"/>
            <p:cNvSpPr/>
            <p:nvPr/>
          </p:nvSpPr>
          <p:spPr>
            <a:xfrm>
              <a:off x="7422215" y="1629432"/>
              <a:ext cx="1280502" cy="9019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MEM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Düz Ok Bağlayıcısı 62"/>
            <p:cNvCxnSpPr>
              <a:stCxn id="62" idx="2"/>
              <a:endCxn id="64" idx="0"/>
            </p:cNvCxnSpPr>
            <p:nvPr/>
          </p:nvCxnSpPr>
          <p:spPr>
            <a:xfrm>
              <a:off x="8062466" y="2531342"/>
              <a:ext cx="0" cy="1642933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Dikdörtgen 63"/>
            <p:cNvSpPr/>
            <p:nvPr/>
          </p:nvSpPr>
          <p:spPr>
            <a:xfrm>
              <a:off x="7422215" y="4174275"/>
              <a:ext cx="1280502" cy="901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err="1" smtClean="0">
                  <a:solidFill>
                    <a:schemeClr val="bg1"/>
                  </a:solidFill>
                </a:rPr>
                <a:t>xCOR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Düz Ok Bağlayıcısı 64"/>
            <p:cNvCxnSpPr>
              <a:stCxn id="64" idx="1"/>
              <a:endCxn id="68" idx="6"/>
            </p:cNvCxnSpPr>
            <p:nvPr/>
          </p:nvCxnSpPr>
          <p:spPr>
            <a:xfrm flipH="1">
              <a:off x="5958849" y="4625230"/>
              <a:ext cx="1463366" cy="40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ikdörtgen 65"/>
            <p:cNvSpPr/>
            <p:nvPr/>
          </p:nvSpPr>
          <p:spPr>
            <a:xfrm>
              <a:off x="5101606" y="5375951"/>
              <a:ext cx="1280502" cy="9019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err="1" smtClean="0">
                  <a:solidFill>
                    <a:schemeClr val="bg1"/>
                  </a:solidFill>
                </a:rPr>
                <a:t>RecF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Dirsek Bağlayıcısı 66"/>
            <p:cNvCxnSpPr>
              <a:stCxn id="16" idx="2"/>
              <a:endCxn id="60" idx="1"/>
            </p:cNvCxnSpPr>
            <p:nvPr/>
          </p:nvCxnSpPr>
          <p:spPr>
            <a:xfrm rot="16200000" flipH="1">
              <a:off x="373139" y="3017236"/>
              <a:ext cx="2184981" cy="1031804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516087" y="4428312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Dirsek Bağlayıcısı 16"/>
            <p:cNvCxnSpPr>
              <a:stCxn id="68" idx="4"/>
              <a:endCxn id="66" idx="0"/>
            </p:cNvCxnSpPr>
            <p:nvPr/>
          </p:nvCxnSpPr>
          <p:spPr>
            <a:xfrm>
              <a:off x="5737468" y="4822947"/>
              <a:ext cx="4389" cy="55300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Dirsek Bağlayıcısı 73"/>
            <p:cNvCxnSpPr>
              <a:stCxn id="13" idx="2"/>
              <a:endCxn id="14" idx="4"/>
            </p:cNvCxnSpPr>
            <p:nvPr/>
          </p:nvCxnSpPr>
          <p:spPr>
            <a:xfrm rot="5400000" flipH="1" flipV="1">
              <a:off x="5226893" y="2929447"/>
              <a:ext cx="267872" cy="1733904"/>
            </a:xfrm>
            <a:prstGeom prst="bentConnector3">
              <a:avLst>
                <a:gd name="adj1" fmla="val -85339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up 157"/>
          <p:cNvGrpSpPr/>
          <p:nvPr/>
        </p:nvGrpSpPr>
        <p:grpSpPr>
          <a:xfrm>
            <a:off x="360688" y="270891"/>
            <a:ext cx="11159292" cy="1071762"/>
            <a:chOff x="360688" y="270891"/>
            <a:chExt cx="11159292" cy="1071762"/>
          </a:xfrm>
        </p:grpSpPr>
        <p:sp>
          <p:nvSpPr>
            <p:cNvPr id="5" name="Serbest Form 4"/>
            <p:cNvSpPr/>
            <p:nvPr/>
          </p:nvSpPr>
          <p:spPr>
            <a:xfrm>
              <a:off x="1492698" y="425496"/>
              <a:ext cx="1229831" cy="846524"/>
            </a:xfrm>
            <a:custGeom>
              <a:avLst/>
              <a:gdLst>
                <a:gd name="connsiteX0" fmla="*/ 0 w 969484"/>
                <a:gd name="connsiteY0" fmla="*/ 499846 h 1017473"/>
                <a:gd name="connsiteX1" fmla="*/ 308472 w 969484"/>
                <a:gd name="connsiteY1" fmla="*/ 15104 h 1017473"/>
                <a:gd name="connsiteX2" fmla="*/ 672029 w 969484"/>
                <a:gd name="connsiteY2" fmla="*/ 1006622 h 1017473"/>
                <a:gd name="connsiteX3" fmla="*/ 969484 w 969484"/>
                <a:gd name="connsiteY3" fmla="*/ 455778 h 10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484" h="1017473">
                  <a:moveTo>
                    <a:pt x="0" y="499846"/>
                  </a:moveTo>
                  <a:cubicBezTo>
                    <a:pt x="98233" y="215243"/>
                    <a:pt x="196467" y="-69359"/>
                    <a:pt x="308472" y="15104"/>
                  </a:cubicBezTo>
                  <a:cubicBezTo>
                    <a:pt x="420477" y="99567"/>
                    <a:pt x="561860" y="933176"/>
                    <a:pt x="672029" y="1006622"/>
                  </a:cubicBezTo>
                  <a:cubicBezTo>
                    <a:pt x="782198" y="1080068"/>
                    <a:pt x="875841" y="767923"/>
                    <a:pt x="969484" y="45577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9024630" y="270891"/>
              <a:ext cx="433137" cy="1071762"/>
            </a:xfrm>
            <a:custGeom>
              <a:avLst/>
              <a:gdLst>
                <a:gd name="connsiteX0" fmla="*/ 0 w 433137"/>
                <a:gd name="connsiteY0" fmla="*/ 952869 h 1472633"/>
                <a:gd name="connsiteX1" fmla="*/ 115503 w 433137"/>
                <a:gd name="connsiteY1" fmla="*/ 9593 h 1472633"/>
                <a:gd name="connsiteX2" fmla="*/ 211755 w 433137"/>
                <a:gd name="connsiteY2" fmla="*/ 1472633 h 1472633"/>
                <a:gd name="connsiteX3" fmla="*/ 385010 w 433137"/>
                <a:gd name="connsiteY3" fmla="*/ 9593 h 1472633"/>
                <a:gd name="connsiteX4" fmla="*/ 433137 w 433137"/>
                <a:gd name="connsiteY4" fmla="*/ 972120 h 147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37" h="1472633">
                  <a:moveTo>
                    <a:pt x="0" y="952869"/>
                  </a:moveTo>
                  <a:cubicBezTo>
                    <a:pt x="40105" y="437917"/>
                    <a:pt x="80211" y="-77034"/>
                    <a:pt x="115503" y="9593"/>
                  </a:cubicBezTo>
                  <a:cubicBezTo>
                    <a:pt x="150795" y="96220"/>
                    <a:pt x="166837" y="1472633"/>
                    <a:pt x="211755" y="1472633"/>
                  </a:cubicBezTo>
                  <a:cubicBezTo>
                    <a:pt x="256673" y="1472633"/>
                    <a:pt x="348113" y="93012"/>
                    <a:pt x="385010" y="9593"/>
                  </a:cubicBezTo>
                  <a:cubicBezTo>
                    <a:pt x="421907" y="-73826"/>
                    <a:pt x="427522" y="449147"/>
                    <a:pt x="433137" y="9721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9846756" y="596783"/>
              <a:ext cx="167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Desired</a:t>
              </a:r>
              <a:r>
                <a:rPr lang="tr-TR" dirty="0" smtClean="0"/>
                <a:t> </a:t>
              </a:r>
              <a:r>
                <a:rPr lang="tr-TR" dirty="0" err="1" smtClean="0"/>
                <a:t>output</a:t>
              </a:r>
              <a:endParaRPr lang="en-US" dirty="0"/>
            </a:p>
          </p:txBody>
        </p:sp>
        <p:sp>
          <p:nvSpPr>
            <p:cNvPr id="10" name="Sağ Ok 9"/>
            <p:cNvSpPr/>
            <p:nvPr/>
          </p:nvSpPr>
          <p:spPr>
            <a:xfrm>
              <a:off x="3406718" y="556863"/>
              <a:ext cx="4880009" cy="69185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Processing</a:t>
              </a:r>
              <a:endParaRPr lang="en-US" dirty="0"/>
            </a:p>
          </p:txBody>
        </p:sp>
        <p:sp>
          <p:nvSpPr>
            <p:cNvPr id="147" name="Metin kutusu 146"/>
            <p:cNvSpPr txBox="1"/>
            <p:nvPr/>
          </p:nvSpPr>
          <p:spPr>
            <a:xfrm>
              <a:off x="360688" y="533458"/>
              <a:ext cx="1482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Input</a:t>
              </a:r>
              <a:endParaRPr lang="en-US" dirty="0"/>
            </a:p>
          </p:txBody>
        </p:sp>
      </p:grpSp>
      <p:sp>
        <p:nvSpPr>
          <p:cNvPr id="148" name="Metin kutusu 147"/>
          <p:cNvSpPr txBox="1"/>
          <p:nvPr/>
        </p:nvSpPr>
        <p:spPr>
          <a:xfrm>
            <a:off x="9897152" y="2614144"/>
            <a:ext cx="2033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PSNR</a:t>
            </a:r>
          </a:p>
          <a:p>
            <a:r>
              <a:rPr lang="tr-TR" sz="2000" dirty="0" smtClean="0"/>
              <a:t>SNR</a:t>
            </a:r>
          </a:p>
          <a:p>
            <a:r>
              <a:rPr lang="tr-TR" sz="2000" dirty="0" err="1"/>
              <a:t>Compression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endParaRPr lang="tr-TR" sz="2000" dirty="0"/>
          </a:p>
          <a:p>
            <a:r>
              <a:rPr lang="tr-TR" sz="2000" dirty="0" err="1" smtClean="0"/>
              <a:t>Error</a:t>
            </a:r>
            <a:r>
              <a:rPr lang="tr-TR" sz="2000" dirty="0" smtClean="0"/>
              <a:t> rate</a:t>
            </a:r>
          </a:p>
          <a:p>
            <a:r>
              <a:rPr lang="tr-TR" sz="2000" dirty="0" smtClean="0"/>
              <a:t>…</a:t>
            </a:r>
          </a:p>
        </p:txBody>
      </p:sp>
      <p:sp>
        <p:nvSpPr>
          <p:cNvPr id="149" name="Metin kutusu 148"/>
          <p:cNvSpPr txBox="1"/>
          <p:nvPr/>
        </p:nvSpPr>
        <p:spPr>
          <a:xfrm>
            <a:off x="9846755" y="1932816"/>
            <a:ext cx="218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u="sng" dirty="0" err="1" smtClean="0"/>
              <a:t>Power</a:t>
            </a:r>
            <a:r>
              <a:rPr lang="tr-TR" sz="2000" u="sng" dirty="0" smtClean="0"/>
              <a:t> </a:t>
            </a:r>
            <a:r>
              <a:rPr lang="tr-TR" sz="2000" u="sng" dirty="0" err="1" smtClean="0"/>
              <a:t>consumption</a:t>
            </a:r>
            <a:endParaRPr lang="tr-TR" sz="2000" u="sng" dirty="0" smtClean="0"/>
          </a:p>
        </p:txBody>
      </p:sp>
      <p:sp>
        <p:nvSpPr>
          <p:cNvPr id="150" name="Altbilgi Yer Tutucusu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151" name="Slayt Numarası Yer Tutucusu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4</a:t>
            </a:fld>
            <a:endParaRPr lang="en-US"/>
          </a:p>
        </p:txBody>
      </p:sp>
      <p:grpSp>
        <p:nvGrpSpPr>
          <p:cNvPr id="43" name="Grup 42"/>
          <p:cNvGrpSpPr/>
          <p:nvPr/>
        </p:nvGrpSpPr>
        <p:grpSpPr>
          <a:xfrm>
            <a:off x="632041" y="1626585"/>
            <a:ext cx="9186523" cy="4648429"/>
            <a:chOff x="632041" y="2056085"/>
            <a:chExt cx="9186523" cy="4648429"/>
          </a:xfrm>
        </p:grpSpPr>
        <p:sp>
          <p:nvSpPr>
            <p:cNvPr id="44" name="Dikdörtgen 43"/>
            <p:cNvSpPr/>
            <p:nvPr/>
          </p:nvSpPr>
          <p:spPr>
            <a:xfrm>
              <a:off x="1981531" y="2093181"/>
              <a:ext cx="1280502" cy="9019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LPF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3853626" y="3443046"/>
              <a:ext cx="1280502" cy="901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Z</a:t>
              </a:r>
              <a:r>
                <a:rPr lang="tr-TR" sz="3600" baseline="30000" dirty="0" smtClean="0">
                  <a:solidFill>
                    <a:schemeClr val="bg1"/>
                  </a:solidFill>
                </a:rPr>
                <a:t>-n</a:t>
              </a:r>
              <a:endParaRPr lang="en-US" sz="36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006400" y="3694481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X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47" name="Metin kutusu 46"/>
            <p:cNvSpPr txBox="1"/>
            <p:nvPr/>
          </p:nvSpPr>
          <p:spPr>
            <a:xfrm>
              <a:off x="632041" y="2220970"/>
              <a:ext cx="635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/>
                <a:t>IN</a:t>
              </a:r>
              <a:endParaRPr lang="en-US" sz="3600" dirty="0"/>
            </a:p>
          </p:txBody>
        </p:sp>
        <p:cxnSp>
          <p:nvCxnSpPr>
            <p:cNvPr id="48" name="Dirsek Bağlayıcısı 16"/>
            <p:cNvCxnSpPr>
              <a:stCxn id="73" idx="3"/>
            </p:cNvCxnSpPr>
            <p:nvPr/>
          </p:nvCxnSpPr>
          <p:spPr>
            <a:xfrm flipV="1">
              <a:off x="6382108" y="6239325"/>
              <a:ext cx="3436456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Ok Bağlayıcısı 48"/>
            <p:cNvCxnSpPr>
              <a:stCxn id="45" idx="3"/>
              <a:endCxn id="46" idx="2"/>
            </p:cNvCxnSpPr>
            <p:nvPr/>
          </p:nvCxnSpPr>
          <p:spPr>
            <a:xfrm flipV="1">
              <a:off x="5134128" y="3891799"/>
              <a:ext cx="872272" cy="2202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491595" y="2309722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51" name="Dirsek Bağlayıcısı 50"/>
            <p:cNvCxnSpPr>
              <a:stCxn id="44" idx="3"/>
              <a:endCxn id="45" idx="1"/>
            </p:cNvCxnSpPr>
            <p:nvPr/>
          </p:nvCxnSpPr>
          <p:spPr>
            <a:xfrm>
              <a:off x="3262033" y="2544136"/>
              <a:ext cx="591593" cy="1349865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Düz Ok Bağlayıcısı 51"/>
            <p:cNvCxnSpPr>
              <a:stCxn id="44" idx="3"/>
              <a:endCxn id="50" idx="2"/>
            </p:cNvCxnSpPr>
            <p:nvPr/>
          </p:nvCxnSpPr>
          <p:spPr>
            <a:xfrm flipV="1">
              <a:off x="3262033" y="2507040"/>
              <a:ext cx="3229562" cy="37096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irsek Bağlayıcısı 52"/>
            <p:cNvCxnSpPr>
              <a:stCxn id="46" idx="6"/>
              <a:endCxn id="50" idx="4"/>
            </p:cNvCxnSpPr>
            <p:nvPr/>
          </p:nvCxnSpPr>
          <p:spPr>
            <a:xfrm flipV="1">
              <a:off x="6449162" y="2704357"/>
              <a:ext cx="263814" cy="1187442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Düz Ok Bağlayıcısı 53"/>
            <p:cNvCxnSpPr>
              <a:stCxn id="50" idx="6"/>
              <a:endCxn id="58" idx="1"/>
            </p:cNvCxnSpPr>
            <p:nvPr/>
          </p:nvCxnSpPr>
          <p:spPr>
            <a:xfrm>
              <a:off x="6934357" y="2507040"/>
              <a:ext cx="487858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Düz Ok Bağlayıcısı 54"/>
            <p:cNvCxnSpPr>
              <a:stCxn id="47" idx="3"/>
              <a:endCxn id="44" idx="1"/>
            </p:cNvCxnSpPr>
            <p:nvPr/>
          </p:nvCxnSpPr>
          <p:spPr>
            <a:xfrm>
              <a:off x="1267412" y="2544136"/>
              <a:ext cx="714119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Dikdörtgen 55"/>
            <p:cNvSpPr/>
            <p:nvPr/>
          </p:nvSpPr>
          <p:spPr>
            <a:xfrm>
              <a:off x="1981531" y="4601327"/>
              <a:ext cx="1280502" cy="901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ACC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Düz Ok Bağlayıcısı 56"/>
            <p:cNvCxnSpPr>
              <a:stCxn id="56" idx="3"/>
              <a:endCxn id="76" idx="2"/>
            </p:cNvCxnSpPr>
            <p:nvPr/>
          </p:nvCxnSpPr>
          <p:spPr>
            <a:xfrm>
              <a:off x="3262033" y="5052282"/>
              <a:ext cx="225405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Dikdörtgen 57"/>
            <p:cNvSpPr/>
            <p:nvPr/>
          </p:nvSpPr>
          <p:spPr>
            <a:xfrm>
              <a:off x="7422215" y="2056085"/>
              <a:ext cx="1280502" cy="9019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MEM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Düz Ok Bağlayıcısı 68"/>
            <p:cNvCxnSpPr>
              <a:stCxn id="58" idx="2"/>
              <a:endCxn id="70" idx="0"/>
            </p:cNvCxnSpPr>
            <p:nvPr/>
          </p:nvCxnSpPr>
          <p:spPr>
            <a:xfrm>
              <a:off x="8062466" y="2957995"/>
              <a:ext cx="0" cy="1642933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ikdörtgen 69"/>
            <p:cNvSpPr/>
            <p:nvPr/>
          </p:nvSpPr>
          <p:spPr>
            <a:xfrm>
              <a:off x="7422215" y="4600928"/>
              <a:ext cx="1280502" cy="901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COR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Düz Ok Bağlayıcısı 70"/>
            <p:cNvCxnSpPr>
              <a:stCxn id="70" idx="1"/>
              <a:endCxn id="76" idx="6"/>
            </p:cNvCxnSpPr>
            <p:nvPr/>
          </p:nvCxnSpPr>
          <p:spPr>
            <a:xfrm flipH="1">
              <a:off x="5958849" y="5051883"/>
              <a:ext cx="1463366" cy="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Dikdörtgen 72"/>
            <p:cNvSpPr/>
            <p:nvPr/>
          </p:nvSpPr>
          <p:spPr>
            <a:xfrm>
              <a:off x="5101606" y="5802604"/>
              <a:ext cx="1280502" cy="901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RecF2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Dirsek Bağlayıcısı 74"/>
            <p:cNvCxnSpPr>
              <a:stCxn id="47" idx="2"/>
              <a:endCxn id="56" idx="1"/>
            </p:cNvCxnSpPr>
            <p:nvPr/>
          </p:nvCxnSpPr>
          <p:spPr>
            <a:xfrm rot="16200000" flipH="1">
              <a:off x="373139" y="3443889"/>
              <a:ext cx="2184981" cy="1031804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5516087" y="4854965"/>
              <a:ext cx="442762" cy="394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77" name="Dirsek Bağlayıcısı 16"/>
            <p:cNvCxnSpPr>
              <a:stCxn id="76" idx="4"/>
              <a:endCxn id="73" idx="0"/>
            </p:cNvCxnSpPr>
            <p:nvPr/>
          </p:nvCxnSpPr>
          <p:spPr>
            <a:xfrm>
              <a:off x="5737468" y="5249600"/>
              <a:ext cx="4389" cy="5530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Dirsek Bağlayıcısı 77"/>
            <p:cNvCxnSpPr>
              <a:stCxn id="45" idx="2"/>
              <a:endCxn id="46" idx="4"/>
            </p:cNvCxnSpPr>
            <p:nvPr/>
          </p:nvCxnSpPr>
          <p:spPr>
            <a:xfrm rot="5400000" flipH="1" flipV="1">
              <a:off x="5232909" y="3350084"/>
              <a:ext cx="255840" cy="1733904"/>
            </a:xfrm>
            <a:prstGeom prst="bentConnector3">
              <a:avLst>
                <a:gd name="adj1" fmla="val -89353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31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Resim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60" y="4174275"/>
            <a:ext cx="2084108" cy="2084108"/>
          </a:xfrm>
          <a:prstGeom prst="rect">
            <a:avLst/>
          </a:prstGeom>
        </p:spPr>
      </p:pic>
      <p:grpSp>
        <p:nvGrpSpPr>
          <p:cNvPr id="159" name="Grup 158"/>
          <p:cNvGrpSpPr/>
          <p:nvPr/>
        </p:nvGrpSpPr>
        <p:grpSpPr>
          <a:xfrm>
            <a:off x="632041" y="1629432"/>
            <a:ext cx="9186523" cy="4648429"/>
            <a:chOff x="632041" y="1629432"/>
            <a:chExt cx="9186523" cy="4648429"/>
          </a:xfrm>
        </p:grpSpPr>
        <p:sp>
          <p:nvSpPr>
            <p:cNvPr id="12" name="Dikdörtgen 11"/>
            <p:cNvSpPr/>
            <p:nvPr/>
          </p:nvSpPr>
          <p:spPr>
            <a:xfrm>
              <a:off x="1981531" y="1666528"/>
              <a:ext cx="1280502" cy="9019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LPF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3853626" y="3028425"/>
              <a:ext cx="1280502" cy="901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Z</a:t>
              </a:r>
              <a:r>
                <a:rPr lang="tr-TR" sz="3600" baseline="30000" dirty="0" smtClean="0">
                  <a:solidFill>
                    <a:schemeClr val="bg1"/>
                  </a:solidFill>
                </a:rPr>
                <a:t>-n</a:t>
              </a:r>
              <a:endParaRPr lang="en-US" sz="36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06400" y="3267828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X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632041" y="1794317"/>
              <a:ext cx="635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/>
                <a:t>IN</a:t>
              </a:r>
              <a:endParaRPr lang="en-US" sz="3600" dirty="0"/>
            </a:p>
          </p:txBody>
        </p:sp>
        <p:cxnSp>
          <p:nvCxnSpPr>
            <p:cNvPr id="17" name="Dirsek Bağlayıcısı 16"/>
            <p:cNvCxnSpPr>
              <a:stCxn id="66" idx="3"/>
            </p:cNvCxnSpPr>
            <p:nvPr/>
          </p:nvCxnSpPr>
          <p:spPr>
            <a:xfrm flipV="1">
              <a:off x="6382108" y="5812672"/>
              <a:ext cx="3436456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Ok Bağlayıcısı 17"/>
            <p:cNvCxnSpPr>
              <a:stCxn id="13" idx="3"/>
              <a:endCxn id="14" idx="2"/>
            </p:cNvCxnSpPr>
            <p:nvPr/>
          </p:nvCxnSpPr>
          <p:spPr>
            <a:xfrm flipV="1">
              <a:off x="5134128" y="3465146"/>
              <a:ext cx="872272" cy="1423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491595" y="1883069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20" name="Dirsek Bağlayıcısı 19"/>
            <p:cNvCxnSpPr>
              <a:stCxn id="12" idx="3"/>
              <a:endCxn id="13" idx="1"/>
            </p:cNvCxnSpPr>
            <p:nvPr/>
          </p:nvCxnSpPr>
          <p:spPr>
            <a:xfrm>
              <a:off x="3262033" y="2117483"/>
              <a:ext cx="591593" cy="1361897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Ok Bağlayıcısı 20"/>
            <p:cNvCxnSpPr>
              <a:stCxn id="12" idx="3"/>
              <a:endCxn id="19" idx="2"/>
            </p:cNvCxnSpPr>
            <p:nvPr/>
          </p:nvCxnSpPr>
          <p:spPr>
            <a:xfrm flipV="1">
              <a:off x="3262033" y="2080387"/>
              <a:ext cx="3229562" cy="37096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irsek Bağlayıcısı 21"/>
            <p:cNvCxnSpPr>
              <a:stCxn id="14" idx="6"/>
              <a:endCxn id="19" idx="4"/>
            </p:cNvCxnSpPr>
            <p:nvPr/>
          </p:nvCxnSpPr>
          <p:spPr>
            <a:xfrm flipV="1">
              <a:off x="6449162" y="2277704"/>
              <a:ext cx="263814" cy="1187442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Ok Bağlayıcısı 22"/>
            <p:cNvCxnSpPr>
              <a:stCxn id="19" idx="6"/>
              <a:endCxn id="62" idx="1"/>
            </p:cNvCxnSpPr>
            <p:nvPr/>
          </p:nvCxnSpPr>
          <p:spPr>
            <a:xfrm>
              <a:off x="6934357" y="2080387"/>
              <a:ext cx="487858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Ok Bağlayıcısı 23"/>
            <p:cNvCxnSpPr>
              <a:stCxn id="16" idx="3"/>
              <a:endCxn id="12" idx="1"/>
            </p:cNvCxnSpPr>
            <p:nvPr/>
          </p:nvCxnSpPr>
          <p:spPr>
            <a:xfrm>
              <a:off x="1267412" y="2117483"/>
              <a:ext cx="714119" cy="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Dikdörtgen 59"/>
            <p:cNvSpPr/>
            <p:nvPr/>
          </p:nvSpPr>
          <p:spPr>
            <a:xfrm>
              <a:off x="1981531" y="4174674"/>
              <a:ext cx="1280502" cy="901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200" dirty="0" smtClean="0">
                  <a:solidFill>
                    <a:schemeClr val="bg1"/>
                  </a:solidFill>
                </a:rPr>
                <a:t>MACC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Düz Ok Bağlayıcısı 60"/>
            <p:cNvCxnSpPr>
              <a:stCxn id="60" idx="3"/>
              <a:endCxn id="68" idx="2"/>
            </p:cNvCxnSpPr>
            <p:nvPr/>
          </p:nvCxnSpPr>
          <p:spPr>
            <a:xfrm>
              <a:off x="3262033" y="4625629"/>
              <a:ext cx="2254054" cy="1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ikdörtgen 61"/>
            <p:cNvSpPr/>
            <p:nvPr/>
          </p:nvSpPr>
          <p:spPr>
            <a:xfrm>
              <a:off x="7422215" y="1629432"/>
              <a:ext cx="1280502" cy="9019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bg1"/>
                  </a:solidFill>
                </a:rPr>
                <a:t>MEM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Düz Ok Bağlayıcısı 62"/>
            <p:cNvCxnSpPr>
              <a:stCxn id="62" idx="2"/>
              <a:endCxn id="64" idx="0"/>
            </p:cNvCxnSpPr>
            <p:nvPr/>
          </p:nvCxnSpPr>
          <p:spPr>
            <a:xfrm>
              <a:off x="8062466" y="2531342"/>
              <a:ext cx="0" cy="1642933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Dikdörtgen 63"/>
            <p:cNvSpPr/>
            <p:nvPr/>
          </p:nvSpPr>
          <p:spPr>
            <a:xfrm>
              <a:off x="7422215" y="4174275"/>
              <a:ext cx="1280502" cy="901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err="1" smtClean="0">
                  <a:solidFill>
                    <a:schemeClr val="bg1"/>
                  </a:solidFill>
                </a:rPr>
                <a:t>xCOR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Düz Ok Bağlayıcısı 64"/>
            <p:cNvCxnSpPr>
              <a:stCxn id="64" idx="1"/>
              <a:endCxn id="68" idx="6"/>
            </p:cNvCxnSpPr>
            <p:nvPr/>
          </p:nvCxnSpPr>
          <p:spPr>
            <a:xfrm flipH="1">
              <a:off x="5958849" y="4625230"/>
              <a:ext cx="1463366" cy="400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ikdörtgen 65"/>
            <p:cNvSpPr/>
            <p:nvPr/>
          </p:nvSpPr>
          <p:spPr>
            <a:xfrm>
              <a:off x="5101606" y="5375951"/>
              <a:ext cx="1280502" cy="9019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err="1" smtClean="0">
                  <a:solidFill>
                    <a:schemeClr val="bg1"/>
                  </a:solidFill>
                </a:rPr>
                <a:t>RecF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Dirsek Bağlayıcısı 66"/>
            <p:cNvCxnSpPr>
              <a:stCxn id="16" idx="2"/>
              <a:endCxn id="60" idx="1"/>
            </p:cNvCxnSpPr>
            <p:nvPr/>
          </p:nvCxnSpPr>
          <p:spPr>
            <a:xfrm rot="16200000" flipH="1">
              <a:off x="373139" y="3017236"/>
              <a:ext cx="2184981" cy="1031804"/>
            </a:xfrm>
            <a:prstGeom prst="bentConnector2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516087" y="4428312"/>
              <a:ext cx="442762" cy="3946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Dirsek Bağlayıcısı 16"/>
            <p:cNvCxnSpPr>
              <a:stCxn id="68" idx="4"/>
              <a:endCxn id="66" idx="0"/>
            </p:cNvCxnSpPr>
            <p:nvPr/>
          </p:nvCxnSpPr>
          <p:spPr>
            <a:xfrm>
              <a:off x="5737468" y="4822947"/>
              <a:ext cx="4389" cy="553004"/>
            </a:xfrm>
            <a:prstGeom prst="straightConnector1">
              <a:avLst/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Dirsek Bağlayıcısı 73"/>
            <p:cNvCxnSpPr>
              <a:stCxn id="13" idx="2"/>
              <a:endCxn id="14" idx="4"/>
            </p:cNvCxnSpPr>
            <p:nvPr/>
          </p:nvCxnSpPr>
          <p:spPr>
            <a:xfrm rot="5400000" flipH="1" flipV="1">
              <a:off x="5226893" y="2929447"/>
              <a:ext cx="267872" cy="1733904"/>
            </a:xfrm>
            <a:prstGeom prst="bentConnector3">
              <a:avLst>
                <a:gd name="adj1" fmla="val -85339"/>
              </a:avLst>
            </a:prstGeom>
            <a:ln w="28575">
              <a:tailEnd type="triangle"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up 157"/>
          <p:cNvGrpSpPr/>
          <p:nvPr/>
        </p:nvGrpSpPr>
        <p:grpSpPr>
          <a:xfrm>
            <a:off x="360688" y="270891"/>
            <a:ext cx="11159292" cy="1071762"/>
            <a:chOff x="360688" y="270891"/>
            <a:chExt cx="11159292" cy="1071762"/>
          </a:xfrm>
        </p:grpSpPr>
        <p:sp>
          <p:nvSpPr>
            <p:cNvPr id="5" name="Serbest Form 4"/>
            <p:cNvSpPr/>
            <p:nvPr/>
          </p:nvSpPr>
          <p:spPr>
            <a:xfrm>
              <a:off x="1492698" y="425496"/>
              <a:ext cx="1229831" cy="846524"/>
            </a:xfrm>
            <a:custGeom>
              <a:avLst/>
              <a:gdLst>
                <a:gd name="connsiteX0" fmla="*/ 0 w 969484"/>
                <a:gd name="connsiteY0" fmla="*/ 499846 h 1017473"/>
                <a:gd name="connsiteX1" fmla="*/ 308472 w 969484"/>
                <a:gd name="connsiteY1" fmla="*/ 15104 h 1017473"/>
                <a:gd name="connsiteX2" fmla="*/ 672029 w 969484"/>
                <a:gd name="connsiteY2" fmla="*/ 1006622 h 1017473"/>
                <a:gd name="connsiteX3" fmla="*/ 969484 w 969484"/>
                <a:gd name="connsiteY3" fmla="*/ 455778 h 10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484" h="1017473">
                  <a:moveTo>
                    <a:pt x="0" y="499846"/>
                  </a:moveTo>
                  <a:cubicBezTo>
                    <a:pt x="98233" y="215243"/>
                    <a:pt x="196467" y="-69359"/>
                    <a:pt x="308472" y="15104"/>
                  </a:cubicBezTo>
                  <a:cubicBezTo>
                    <a:pt x="420477" y="99567"/>
                    <a:pt x="561860" y="933176"/>
                    <a:pt x="672029" y="1006622"/>
                  </a:cubicBezTo>
                  <a:cubicBezTo>
                    <a:pt x="782198" y="1080068"/>
                    <a:pt x="875841" y="767923"/>
                    <a:pt x="969484" y="45577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9024630" y="270891"/>
              <a:ext cx="433137" cy="1071762"/>
            </a:xfrm>
            <a:custGeom>
              <a:avLst/>
              <a:gdLst>
                <a:gd name="connsiteX0" fmla="*/ 0 w 433137"/>
                <a:gd name="connsiteY0" fmla="*/ 952869 h 1472633"/>
                <a:gd name="connsiteX1" fmla="*/ 115503 w 433137"/>
                <a:gd name="connsiteY1" fmla="*/ 9593 h 1472633"/>
                <a:gd name="connsiteX2" fmla="*/ 211755 w 433137"/>
                <a:gd name="connsiteY2" fmla="*/ 1472633 h 1472633"/>
                <a:gd name="connsiteX3" fmla="*/ 385010 w 433137"/>
                <a:gd name="connsiteY3" fmla="*/ 9593 h 1472633"/>
                <a:gd name="connsiteX4" fmla="*/ 433137 w 433137"/>
                <a:gd name="connsiteY4" fmla="*/ 972120 h 147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37" h="1472633">
                  <a:moveTo>
                    <a:pt x="0" y="952869"/>
                  </a:moveTo>
                  <a:cubicBezTo>
                    <a:pt x="40105" y="437917"/>
                    <a:pt x="80211" y="-77034"/>
                    <a:pt x="115503" y="9593"/>
                  </a:cubicBezTo>
                  <a:cubicBezTo>
                    <a:pt x="150795" y="96220"/>
                    <a:pt x="166837" y="1472633"/>
                    <a:pt x="211755" y="1472633"/>
                  </a:cubicBezTo>
                  <a:cubicBezTo>
                    <a:pt x="256673" y="1472633"/>
                    <a:pt x="348113" y="93012"/>
                    <a:pt x="385010" y="9593"/>
                  </a:cubicBezTo>
                  <a:cubicBezTo>
                    <a:pt x="421907" y="-73826"/>
                    <a:pt x="427522" y="449147"/>
                    <a:pt x="433137" y="9721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9846756" y="596783"/>
              <a:ext cx="167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Desired</a:t>
              </a:r>
              <a:r>
                <a:rPr lang="tr-TR" dirty="0" smtClean="0"/>
                <a:t> </a:t>
              </a:r>
              <a:r>
                <a:rPr lang="tr-TR" dirty="0" err="1" smtClean="0"/>
                <a:t>output</a:t>
              </a:r>
              <a:endParaRPr lang="en-US" dirty="0"/>
            </a:p>
          </p:txBody>
        </p:sp>
        <p:sp>
          <p:nvSpPr>
            <p:cNvPr id="10" name="Sağ Ok 9"/>
            <p:cNvSpPr/>
            <p:nvPr/>
          </p:nvSpPr>
          <p:spPr>
            <a:xfrm>
              <a:off x="3406718" y="556863"/>
              <a:ext cx="4880009" cy="69185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Processing</a:t>
              </a:r>
              <a:endParaRPr lang="en-US" dirty="0"/>
            </a:p>
          </p:txBody>
        </p:sp>
        <p:sp>
          <p:nvSpPr>
            <p:cNvPr id="147" name="Metin kutusu 146"/>
            <p:cNvSpPr txBox="1"/>
            <p:nvPr/>
          </p:nvSpPr>
          <p:spPr>
            <a:xfrm>
              <a:off x="360688" y="533458"/>
              <a:ext cx="1482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Input</a:t>
              </a:r>
              <a:endParaRPr lang="en-US" dirty="0"/>
            </a:p>
          </p:txBody>
        </p:sp>
      </p:grpSp>
      <p:sp>
        <p:nvSpPr>
          <p:cNvPr id="148" name="Metin kutusu 147"/>
          <p:cNvSpPr txBox="1"/>
          <p:nvPr/>
        </p:nvSpPr>
        <p:spPr>
          <a:xfrm>
            <a:off x="9897152" y="2614144"/>
            <a:ext cx="2033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PSNR</a:t>
            </a:r>
          </a:p>
          <a:p>
            <a:r>
              <a:rPr lang="tr-TR" sz="2000" dirty="0" smtClean="0"/>
              <a:t>SNR</a:t>
            </a:r>
          </a:p>
          <a:p>
            <a:r>
              <a:rPr lang="tr-TR" sz="2000" dirty="0" err="1"/>
              <a:t>Compression</a:t>
            </a:r>
            <a:r>
              <a:rPr lang="tr-TR" sz="2000" dirty="0"/>
              <a:t> </a:t>
            </a:r>
            <a:r>
              <a:rPr lang="tr-TR" sz="2000" dirty="0" err="1"/>
              <a:t>Ratio</a:t>
            </a:r>
            <a:endParaRPr lang="tr-TR" sz="2000" dirty="0"/>
          </a:p>
          <a:p>
            <a:r>
              <a:rPr lang="tr-TR" sz="2000" dirty="0" err="1" smtClean="0"/>
              <a:t>Error</a:t>
            </a:r>
            <a:r>
              <a:rPr lang="tr-TR" sz="2000" dirty="0" smtClean="0"/>
              <a:t> rate</a:t>
            </a:r>
          </a:p>
          <a:p>
            <a:r>
              <a:rPr lang="tr-TR" sz="2000" dirty="0" smtClean="0"/>
              <a:t>…</a:t>
            </a:r>
          </a:p>
        </p:txBody>
      </p:sp>
      <p:sp>
        <p:nvSpPr>
          <p:cNvPr id="149" name="Metin kutusu 148"/>
          <p:cNvSpPr txBox="1"/>
          <p:nvPr/>
        </p:nvSpPr>
        <p:spPr>
          <a:xfrm>
            <a:off x="9846755" y="1932816"/>
            <a:ext cx="218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u="sng" dirty="0" err="1" smtClean="0"/>
              <a:t>Power</a:t>
            </a:r>
            <a:r>
              <a:rPr lang="tr-TR" sz="2000" u="sng" dirty="0" smtClean="0"/>
              <a:t> </a:t>
            </a:r>
            <a:r>
              <a:rPr lang="tr-TR" sz="2000" u="sng" dirty="0" err="1" smtClean="0"/>
              <a:t>consumption</a:t>
            </a:r>
            <a:endParaRPr lang="tr-TR" sz="2000" u="sng" dirty="0" smtClean="0"/>
          </a:p>
        </p:txBody>
      </p:sp>
      <p:sp>
        <p:nvSpPr>
          <p:cNvPr id="150" name="Altbilgi Yer Tutucusu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151" name="Slayt Numarası Yer Tutucusu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5</a:t>
            </a:fld>
            <a:endParaRPr lang="en-US"/>
          </a:p>
        </p:txBody>
      </p:sp>
      <p:grpSp>
        <p:nvGrpSpPr>
          <p:cNvPr id="2" name="Grup 1"/>
          <p:cNvGrpSpPr/>
          <p:nvPr/>
        </p:nvGrpSpPr>
        <p:grpSpPr>
          <a:xfrm>
            <a:off x="3489377" y="1522977"/>
            <a:ext cx="3832057" cy="4174919"/>
            <a:chOff x="3489377" y="1522977"/>
            <a:chExt cx="3832057" cy="4174919"/>
          </a:xfrm>
        </p:grpSpPr>
        <p:sp>
          <p:nvSpPr>
            <p:cNvPr id="115" name="Oval 114"/>
            <p:cNvSpPr/>
            <p:nvPr/>
          </p:nvSpPr>
          <p:spPr>
            <a:xfrm>
              <a:off x="6006400" y="3264984"/>
              <a:ext cx="442762" cy="39463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X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491595" y="1880225"/>
              <a:ext cx="442762" cy="39463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516087" y="4425468"/>
              <a:ext cx="442762" cy="39463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dirty="0" smtClean="0">
                  <a:solidFill>
                    <a:schemeClr val="accent5"/>
                  </a:solidFill>
                </a:rPr>
                <a:t>+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grpSp>
          <p:nvGrpSpPr>
            <p:cNvPr id="118" name="Grup 117"/>
            <p:cNvGrpSpPr/>
            <p:nvPr/>
          </p:nvGrpSpPr>
          <p:grpSpPr>
            <a:xfrm>
              <a:off x="6690532" y="5185273"/>
              <a:ext cx="528638" cy="512623"/>
              <a:chOff x="8211224" y="3584964"/>
              <a:chExt cx="528638" cy="512623"/>
            </a:xfrm>
          </p:grpSpPr>
          <p:cxnSp>
            <p:nvCxnSpPr>
              <p:cNvPr id="119" name="Düz Ok Bağlayıcısı 118"/>
              <p:cNvCxnSpPr/>
              <p:nvPr/>
            </p:nvCxnSpPr>
            <p:spPr>
              <a:xfrm flipV="1">
                <a:off x="8211224" y="4035019"/>
                <a:ext cx="528638" cy="47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Düz Ok Bağlayıcısı 119"/>
              <p:cNvCxnSpPr/>
              <p:nvPr/>
            </p:nvCxnSpPr>
            <p:spPr>
              <a:xfrm flipV="1">
                <a:off x="8257721" y="3584964"/>
                <a:ext cx="1127" cy="5126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Düz Bağlayıcı 120"/>
              <p:cNvCxnSpPr/>
              <p:nvPr/>
            </p:nvCxnSpPr>
            <p:spPr>
              <a:xfrm flipV="1">
                <a:off x="8268324" y="3808801"/>
                <a:ext cx="376237" cy="238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up 121"/>
            <p:cNvGrpSpPr/>
            <p:nvPr/>
          </p:nvGrpSpPr>
          <p:grpSpPr>
            <a:xfrm>
              <a:off x="3489377" y="1522977"/>
              <a:ext cx="528638" cy="475155"/>
              <a:chOff x="6580033" y="4369595"/>
              <a:chExt cx="528638" cy="512623"/>
            </a:xfrm>
          </p:grpSpPr>
          <p:cxnSp>
            <p:nvCxnSpPr>
              <p:cNvPr id="123" name="Düz Ok Bağlayıcısı 122"/>
              <p:cNvCxnSpPr/>
              <p:nvPr/>
            </p:nvCxnSpPr>
            <p:spPr>
              <a:xfrm flipV="1">
                <a:off x="6580033" y="4819650"/>
                <a:ext cx="528638" cy="47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Düz Ok Bağlayıcısı 123"/>
              <p:cNvCxnSpPr/>
              <p:nvPr/>
            </p:nvCxnSpPr>
            <p:spPr>
              <a:xfrm flipV="1">
                <a:off x="6626530" y="4369595"/>
                <a:ext cx="1127" cy="5126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Serbest Form 124"/>
              <p:cNvSpPr/>
              <p:nvPr/>
            </p:nvSpPr>
            <p:spPr>
              <a:xfrm>
                <a:off x="6631781" y="4581525"/>
                <a:ext cx="333375" cy="221456"/>
              </a:xfrm>
              <a:custGeom>
                <a:avLst/>
                <a:gdLst>
                  <a:gd name="connsiteX0" fmla="*/ 0 w 333375"/>
                  <a:gd name="connsiteY0" fmla="*/ 0 h 221456"/>
                  <a:gd name="connsiteX1" fmla="*/ 109538 w 333375"/>
                  <a:gd name="connsiteY1" fmla="*/ 71438 h 221456"/>
                  <a:gd name="connsiteX2" fmla="*/ 178594 w 333375"/>
                  <a:gd name="connsiteY2" fmla="*/ 192881 h 221456"/>
                  <a:gd name="connsiteX3" fmla="*/ 333375 w 333375"/>
                  <a:gd name="connsiteY3" fmla="*/ 221456 h 22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221456">
                    <a:moveTo>
                      <a:pt x="0" y="0"/>
                    </a:moveTo>
                    <a:cubicBezTo>
                      <a:pt x="39886" y="19645"/>
                      <a:pt x="79772" y="39291"/>
                      <a:pt x="109538" y="71438"/>
                    </a:cubicBezTo>
                    <a:cubicBezTo>
                      <a:pt x="139304" y="103585"/>
                      <a:pt x="141288" y="167878"/>
                      <a:pt x="178594" y="192881"/>
                    </a:cubicBezTo>
                    <a:cubicBezTo>
                      <a:pt x="215900" y="217884"/>
                      <a:pt x="274637" y="219670"/>
                      <a:pt x="333375" y="22145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up 125"/>
            <p:cNvGrpSpPr/>
            <p:nvPr/>
          </p:nvGrpSpPr>
          <p:grpSpPr>
            <a:xfrm>
              <a:off x="6792796" y="2994264"/>
              <a:ext cx="528638" cy="475155"/>
              <a:chOff x="7783435" y="4722445"/>
              <a:chExt cx="528638" cy="512623"/>
            </a:xfrm>
          </p:grpSpPr>
          <p:cxnSp>
            <p:nvCxnSpPr>
              <p:cNvPr id="127" name="Düz Ok Bağlayıcısı 126"/>
              <p:cNvCxnSpPr/>
              <p:nvPr/>
            </p:nvCxnSpPr>
            <p:spPr>
              <a:xfrm flipV="1">
                <a:off x="7783435" y="5172500"/>
                <a:ext cx="528638" cy="47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Düz Ok Bağlayıcısı 127"/>
              <p:cNvCxnSpPr/>
              <p:nvPr/>
            </p:nvCxnSpPr>
            <p:spPr>
              <a:xfrm flipV="1">
                <a:off x="7829932" y="4722445"/>
                <a:ext cx="1127" cy="5126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Serbest Form 128"/>
              <p:cNvSpPr/>
              <p:nvPr/>
            </p:nvSpPr>
            <p:spPr>
              <a:xfrm>
                <a:off x="7839075" y="4976812"/>
                <a:ext cx="376238" cy="190501"/>
              </a:xfrm>
              <a:custGeom>
                <a:avLst/>
                <a:gdLst>
                  <a:gd name="connsiteX0" fmla="*/ 0 w 376238"/>
                  <a:gd name="connsiteY0" fmla="*/ 188119 h 190501"/>
                  <a:gd name="connsiteX1" fmla="*/ 197644 w 376238"/>
                  <a:gd name="connsiteY1" fmla="*/ 1 h 190501"/>
                  <a:gd name="connsiteX2" fmla="*/ 376238 w 376238"/>
                  <a:gd name="connsiteY2" fmla="*/ 190501 h 190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6238" h="190501">
                    <a:moveTo>
                      <a:pt x="0" y="188119"/>
                    </a:moveTo>
                    <a:cubicBezTo>
                      <a:pt x="67469" y="93861"/>
                      <a:pt x="134938" y="-396"/>
                      <a:pt x="197644" y="1"/>
                    </a:cubicBezTo>
                    <a:cubicBezTo>
                      <a:pt x="260350" y="398"/>
                      <a:pt x="318294" y="95449"/>
                      <a:pt x="376238" y="19050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8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Yuvarlatılmış Dikdörtgen 22"/>
          <p:cNvSpPr/>
          <p:nvPr/>
        </p:nvSpPr>
        <p:spPr>
          <a:xfrm>
            <a:off x="1155310" y="427887"/>
            <a:ext cx="2405423" cy="733738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</a:t>
            </a:r>
            <a:r>
              <a:rPr kumimoji="0" lang="tr-TR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Analysis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1155310" y="1736108"/>
            <a:ext cx="2405423" cy="733738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r>
              <a:rPr kumimoji="0" lang="tr-TR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Analysis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4157817" y="635500"/>
            <a:ext cx="3697341" cy="71538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correlation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157816" y="1990855"/>
            <a:ext cx="3697344" cy="71538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Arithmetic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errors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sensitivity</a:t>
            </a: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Arithmetic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units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correlation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1155310" y="3044328"/>
            <a:ext cx="2405423" cy="733738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</a:t>
            </a:r>
            <a:r>
              <a:rPr kumimoji="0" lang="tr-TR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1155310" y="4428304"/>
            <a:ext cx="2405423" cy="733738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4157814" y="3327697"/>
            <a:ext cx="3697345" cy="71538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P</a:t>
            </a:r>
            <a:r>
              <a:rPr kumimoji="0" lang="tr-TR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f(E</a:t>
            </a:r>
            <a:r>
              <a:rPr kumimoji="0" lang="tr-TR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4674117" y="5496647"/>
            <a:ext cx="2405423" cy="733738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Realization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4157816" y="4636779"/>
            <a:ext cx="3697343" cy="69697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nonlinear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programming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</a:t>
            </a: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constraints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Düz Ok Bağlayıcısı 31"/>
          <p:cNvCxnSpPr>
            <a:stCxn id="23" idx="2"/>
            <a:endCxn id="24" idx="0"/>
          </p:cNvCxnSpPr>
          <p:nvPr/>
        </p:nvCxnSpPr>
        <p:spPr>
          <a:xfrm>
            <a:off x="2358021" y="1161625"/>
            <a:ext cx="0" cy="57448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3" name="Düz Ok Bağlayıcısı 32"/>
          <p:cNvCxnSpPr>
            <a:stCxn id="24" idx="2"/>
            <a:endCxn id="27" idx="0"/>
          </p:cNvCxnSpPr>
          <p:nvPr/>
        </p:nvCxnSpPr>
        <p:spPr>
          <a:xfrm>
            <a:off x="2358021" y="2469846"/>
            <a:ext cx="0" cy="57448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Düz Ok Bağlayıcısı 33"/>
          <p:cNvCxnSpPr>
            <a:stCxn id="27" idx="2"/>
            <a:endCxn id="28" idx="0"/>
          </p:cNvCxnSpPr>
          <p:nvPr/>
        </p:nvCxnSpPr>
        <p:spPr>
          <a:xfrm>
            <a:off x="2358021" y="3778066"/>
            <a:ext cx="0" cy="65023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5" name="Düz Ok Bağlayıcısı 21"/>
          <p:cNvCxnSpPr>
            <a:stCxn id="28" idx="2"/>
            <a:endCxn id="30" idx="1"/>
          </p:cNvCxnSpPr>
          <p:nvPr/>
        </p:nvCxnSpPr>
        <p:spPr>
          <a:xfrm rot="16200000" flipH="1">
            <a:off x="3165332" y="4354731"/>
            <a:ext cx="701474" cy="2316095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Düz Ok Bağlayıcısı 35"/>
          <p:cNvCxnSpPr>
            <a:stCxn id="23" idx="3"/>
            <a:endCxn id="25" idx="1"/>
          </p:cNvCxnSpPr>
          <p:nvPr/>
        </p:nvCxnSpPr>
        <p:spPr>
          <a:xfrm>
            <a:off x="3560733" y="794757"/>
            <a:ext cx="597084" cy="19843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7" name="Düz Ok Bağlayıcısı 36"/>
          <p:cNvCxnSpPr>
            <a:stCxn id="24" idx="3"/>
            <a:endCxn id="26" idx="1"/>
          </p:cNvCxnSpPr>
          <p:nvPr/>
        </p:nvCxnSpPr>
        <p:spPr>
          <a:xfrm>
            <a:off x="3560733" y="2102977"/>
            <a:ext cx="597083" cy="24557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8" name="Düz Ok Bağlayıcısı 37"/>
          <p:cNvCxnSpPr>
            <a:stCxn id="27" idx="3"/>
            <a:endCxn id="29" idx="1"/>
          </p:cNvCxnSpPr>
          <p:nvPr/>
        </p:nvCxnSpPr>
        <p:spPr>
          <a:xfrm>
            <a:off x="3560733" y="3411198"/>
            <a:ext cx="597081" cy="2741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9" name="Düz Ok Bağlayıcısı 38"/>
          <p:cNvCxnSpPr>
            <a:stCxn id="28" idx="3"/>
            <a:endCxn id="31" idx="1"/>
          </p:cNvCxnSpPr>
          <p:nvPr/>
        </p:nvCxnSpPr>
        <p:spPr>
          <a:xfrm>
            <a:off x="3560733" y="4795174"/>
            <a:ext cx="597083" cy="1900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74" name="Grup 73"/>
          <p:cNvGrpSpPr/>
          <p:nvPr/>
        </p:nvGrpSpPr>
        <p:grpSpPr>
          <a:xfrm>
            <a:off x="8362758" y="367864"/>
            <a:ext cx="2912780" cy="1071762"/>
            <a:chOff x="8556724" y="367864"/>
            <a:chExt cx="2912780" cy="1071762"/>
          </a:xfrm>
        </p:grpSpPr>
        <p:grpSp>
          <p:nvGrpSpPr>
            <p:cNvPr id="45" name="Grup 44"/>
            <p:cNvGrpSpPr/>
            <p:nvPr/>
          </p:nvGrpSpPr>
          <p:grpSpPr>
            <a:xfrm>
              <a:off x="8556724" y="367864"/>
              <a:ext cx="2912780" cy="1071762"/>
              <a:chOff x="8556724" y="367864"/>
              <a:chExt cx="2912780" cy="1071762"/>
            </a:xfrm>
          </p:grpSpPr>
          <p:sp>
            <p:nvSpPr>
              <p:cNvPr id="40" name="Dikdörtgen 39"/>
              <p:cNvSpPr/>
              <p:nvPr/>
            </p:nvSpPr>
            <p:spPr>
              <a:xfrm>
                <a:off x="9453141" y="452790"/>
                <a:ext cx="1280502" cy="9019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3200" dirty="0" smtClean="0">
                    <a:solidFill>
                      <a:schemeClr val="bg1"/>
                    </a:solidFill>
                  </a:rPr>
                  <a:t>SYS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Serbest Form 41"/>
              <p:cNvSpPr/>
              <p:nvPr/>
            </p:nvSpPr>
            <p:spPr>
              <a:xfrm>
                <a:off x="8556724" y="452790"/>
                <a:ext cx="514616" cy="846524"/>
              </a:xfrm>
              <a:custGeom>
                <a:avLst/>
                <a:gdLst>
                  <a:gd name="connsiteX0" fmla="*/ 0 w 969484"/>
                  <a:gd name="connsiteY0" fmla="*/ 499846 h 1017473"/>
                  <a:gd name="connsiteX1" fmla="*/ 308472 w 969484"/>
                  <a:gd name="connsiteY1" fmla="*/ 15104 h 1017473"/>
                  <a:gd name="connsiteX2" fmla="*/ 672029 w 969484"/>
                  <a:gd name="connsiteY2" fmla="*/ 1006622 h 1017473"/>
                  <a:gd name="connsiteX3" fmla="*/ 969484 w 969484"/>
                  <a:gd name="connsiteY3" fmla="*/ 455778 h 101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484" h="1017473">
                    <a:moveTo>
                      <a:pt x="0" y="499846"/>
                    </a:moveTo>
                    <a:cubicBezTo>
                      <a:pt x="98233" y="215243"/>
                      <a:pt x="196467" y="-69359"/>
                      <a:pt x="308472" y="15104"/>
                    </a:cubicBezTo>
                    <a:cubicBezTo>
                      <a:pt x="420477" y="99567"/>
                      <a:pt x="561860" y="933176"/>
                      <a:pt x="672029" y="1006622"/>
                    </a:cubicBezTo>
                    <a:cubicBezTo>
                      <a:pt x="782198" y="1080068"/>
                      <a:pt x="875841" y="767923"/>
                      <a:pt x="969484" y="45577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Serbest Form 42"/>
              <p:cNvSpPr/>
              <p:nvPr/>
            </p:nvSpPr>
            <p:spPr>
              <a:xfrm>
                <a:off x="11036367" y="367864"/>
                <a:ext cx="433137" cy="1071762"/>
              </a:xfrm>
              <a:custGeom>
                <a:avLst/>
                <a:gdLst>
                  <a:gd name="connsiteX0" fmla="*/ 0 w 433137"/>
                  <a:gd name="connsiteY0" fmla="*/ 952869 h 1472633"/>
                  <a:gd name="connsiteX1" fmla="*/ 115503 w 433137"/>
                  <a:gd name="connsiteY1" fmla="*/ 9593 h 1472633"/>
                  <a:gd name="connsiteX2" fmla="*/ 211755 w 433137"/>
                  <a:gd name="connsiteY2" fmla="*/ 1472633 h 1472633"/>
                  <a:gd name="connsiteX3" fmla="*/ 385010 w 433137"/>
                  <a:gd name="connsiteY3" fmla="*/ 9593 h 1472633"/>
                  <a:gd name="connsiteX4" fmla="*/ 433137 w 433137"/>
                  <a:gd name="connsiteY4" fmla="*/ 972120 h 147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137" h="1472633">
                    <a:moveTo>
                      <a:pt x="0" y="952869"/>
                    </a:moveTo>
                    <a:cubicBezTo>
                      <a:pt x="40105" y="437917"/>
                      <a:pt x="80211" y="-77034"/>
                      <a:pt x="115503" y="9593"/>
                    </a:cubicBezTo>
                    <a:cubicBezTo>
                      <a:pt x="150795" y="96220"/>
                      <a:pt x="166837" y="1472633"/>
                      <a:pt x="211755" y="1472633"/>
                    </a:cubicBezTo>
                    <a:cubicBezTo>
                      <a:pt x="256673" y="1472633"/>
                      <a:pt x="348113" y="93012"/>
                      <a:pt x="385010" y="9593"/>
                    </a:cubicBezTo>
                    <a:cubicBezTo>
                      <a:pt x="421907" y="-73826"/>
                      <a:pt x="427522" y="449147"/>
                      <a:pt x="433137" y="97212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Düz Ok Bağlayıcısı 62"/>
            <p:cNvCxnSpPr>
              <a:stCxn id="40" idx="3"/>
            </p:cNvCxnSpPr>
            <p:nvPr/>
          </p:nvCxnSpPr>
          <p:spPr>
            <a:xfrm>
              <a:off x="10733643" y="903745"/>
              <a:ext cx="3027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Düz Ok Bağlayıcısı 65"/>
            <p:cNvCxnSpPr>
              <a:endCxn id="40" idx="1"/>
            </p:cNvCxnSpPr>
            <p:nvPr/>
          </p:nvCxnSpPr>
          <p:spPr>
            <a:xfrm>
              <a:off x="9115951" y="903745"/>
              <a:ext cx="3371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 72"/>
          <p:cNvGrpSpPr/>
          <p:nvPr/>
        </p:nvGrpSpPr>
        <p:grpSpPr>
          <a:xfrm>
            <a:off x="9090580" y="1856253"/>
            <a:ext cx="1620462" cy="984011"/>
            <a:chOff x="9284546" y="1856253"/>
            <a:chExt cx="1620462" cy="984011"/>
          </a:xfrm>
        </p:grpSpPr>
        <p:sp>
          <p:nvSpPr>
            <p:cNvPr id="44" name="Dikdörtgen 43"/>
            <p:cNvSpPr/>
            <p:nvPr/>
          </p:nvSpPr>
          <p:spPr>
            <a:xfrm>
              <a:off x="9455911" y="2447248"/>
              <a:ext cx="523753" cy="391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B2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9455911" y="1856829"/>
              <a:ext cx="523753" cy="391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Dikdörtgen 46"/>
            <p:cNvSpPr/>
            <p:nvPr/>
          </p:nvSpPr>
          <p:spPr>
            <a:xfrm>
              <a:off x="10209890" y="2448876"/>
              <a:ext cx="523753" cy="391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B3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Dikdörtgen 47"/>
            <p:cNvSpPr/>
            <p:nvPr/>
          </p:nvSpPr>
          <p:spPr>
            <a:xfrm>
              <a:off x="10209890" y="1856253"/>
              <a:ext cx="523753" cy="391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B4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Düz Ok Bağlayıcısı 49"/>
            <p:cNvCxnSpPr>
              <a:stCxn id="46" idx="2"/>
              <a:endCxn id="44" idx="0"/>
            </p:cNvCxnSpPr>
            <p:nvPr/>
          </p:nvCxnSpPr>
          <p:spPr>
            <a:xfrm>
              <a:off x="9717788" y="2248217"/>
              <a:ext cx="0" cy="199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Ok Bağlayıcısı 50"/>
            <p:cNvCxnSpPr>
              <a:stCxn id="44" idx="3"/>
              <a:endCxn id="47" idx="1"/>
            </p:cNvCxnSpPr>
            <p:nvPr/>
          </p:nvCxnSpPr>
          <p:spPr>
            <a:xfrm>
              <a:off x="9979664" y="2642942"/>
              <a:ext cx="230226" cy="16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Düz Ok Bağlayıcısı 56"/>
            <p:cNvCxnSpPr>
              <a:stCxn id="47" idx="0"/>
              <a:endCxn id="48" idx="2"/>
            </p:cNvCxnSpPr>
            <p:nvPr/>
          </p:nvCxnSpPr>
          <p:spPr>
            <a:xfrm flipV="1">
              <a:off x="10471767" y="2247641"/>
              <a:ext cx="0" cy="201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Düz Ok Bağlayıcısı 68"/>
            <p:cNvCxnSpPr>
              <a:endCxn id="46" idx="1"/>
            </p:cNvCxnSpPr>
            <p:nvPr/>
          </p:nvCxnSpPr>
          <p:spPr>
            <a:xfrm>
              <a:off x="9284546" y="2051947"/>
              <a:ext cx="171365" cy="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Düz Ok Bağlayıcısı 71"/>
            <p:cNvCxnSpPr/>
            <p:nvPr/>
          </p:nvCxnSpPr>
          <p:spPr>
            <a:xfrm>
              <a:off x="10733643" y="2061833"/>
              <a:ext cx="171365" cy="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 85"/>
          <p:cNvGrpSpPr/>
          <p:nvPr/>
        </p:nvGrpSpPr>
        <p:grpSpPr>
          <a:xfrm>
            <a:off x="8709343" y="2862144"/>
            <a:ext cx="2357363" cy="1727921"/>
            <a:chOff x="8709343" y="2862144"/>
            <a:chExt cx="2357363" cy="1727921"/>
          </a:xfrm>
        </p:grpSpPr>
        <p:cxnSp>
          <p:nvCxnSpPr>
            <p:cNvPr id="77" name="Düz Ok Bağlayıcısı 76"/>
            <p:cNvCxnSpPr/>
            <p:nvPr/>
          </p:nvCxnSpPr>
          <p:spPr>
            <a:xfrm>
              <a:off x="9062604" y="4205540"/>
              <a:ext cx="1449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Düz Ok Bağlayıcısı 78"/>
            <p:cNvCxnSpPr/>
            <p:nvPr/>
          </p:nvCxnSpPr>
          <p:spPr>
            <a:xfrm flipV="1">
              <a:off x="9062604" y="3104933"/>
              <a:ext cx="0" cy="1100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Metin kutusu 81"/>
            <p:cNvSpPr txBox="1"/>
            <p:nvPr/>
          </p:nvSpPr>
          <p:spPr>
            <a:xfrm rot="16200000">
              <a:off x="8433956" y="3365127"/>
              <a:ext cx="92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Power</a:t>
              </a:r>
              <a:endParaRPr lang="en-US" dirty="0"/>
            </a:p>
          </p:txBody>
        </p:sp>
        <p:sp>
          <p:nvSpPr>
            <p:cNvPr id="83" name="Metin kutusu 82"/>
            <p:cNvSpPr txBox="1"/>
            <p:nvPr/>
          </p:nvSpPr>
          <p:spPr>
            <a:xfrm>
              <a:off x="9000855" y="4220733"/>
              <a:ext cx="203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Accuracy</a:t>
              </a:r>
              <a:r>
                <a:rPr lang="tr-TR" dirty="0" smtClean="0"/>
                <a:t>: RMSE</a:t>
              </a:r>
              <a:endParaRPr lang="en-US" dirty="0"/>
            </a:p>
          </p:txBody>
        </p:sp>
        <p:sp>
          <p:nvSpPr>
            <p:cNvPr id="84" name="Yay 83"/>
            <p:cNvSpPr/>
            <p:nvPr/>
          </p:nvSpPr>
          <p:spPr>
            <a:xfrm rot="10957131">
              <a:off x="9200734" y="2862144"/>
              <a:ext cx="1865972" cy="1113797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Resim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343" y="4864568"/>
            <a:ext cx="2655472" cy="1226203"/>
          </a:xfrm>
          <a:prstGeom prst="rect">
            <a:avLst/>
          </a:prstGeom>
        </p:spPr>
      </p:pic>
      <p:sp>
        <p:nvSpPr>
          <p:cNvPr id="88" name="Altbilgi Yer Tutucusu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89" name="Slayt Numarası Yer Tutucusu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18" y="944363"/>
            <a:ext cx="5047248" cy="233064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85708" y="845127"/>
            <a:ext cx="4793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Total </a:t>
            </a:r>
            <a:r>
              <a:rPr lang="tr-TR" sz="2800" dirty="0" err="1" smtClean="0"/>
              <a:t>power</a:t>
            </a:r>
            <a:r>
              <a:rPr lang="tr-TR" sz="2800" dirty="0" smtClean="0"/>
              <a:t> </a:t>
            </a:r>
            <a:r>
              <a:rPr lang="tr-TR" sz="2800" dirty="0" err="1" smtClean="0"/>
              <a:t>consumption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arithmetic</a:t>
            </a:r>
            <a:r>
              <a:rPr lang="tr-TR" sz="2800" dirty="0" smtClean="0"/>
              <a:t> </a:t>
            </a:r>
            <a:r>
              <a:rPr lang="tr-TR" sz="2800" dirty="0" err="1" smtClean="0"/>
              <a:t>computing</a:t>
            </a:r>
            <a:r>
              <a:rPr lang="tr-TR" sz="2800" dirty="0" smtClean="0"/>
              <a:t> </a:t>
            </a:r>
            <a:r>
              <a:rPr lang="tr-TR" sz="2800" dirty="0" err="1" smtClean="0"/>
              <a:t>units</a:t>
            </a:r>
            <a:r>
              <a:rPr lang="tr-TR" sz="2800" dirty="0" smtClean="0"/>
              <a:t> </a:t>
            </a:r>
            <a:r>
              <a:rPr lang="tr-TR" sz="2800" dirty="0" err="1" smtClean="0"/>
              <a:t>will</a:t>
            </a:r>
            <a:r>
              <a:rPr lang="tr-TR" sz="2800" dirty="0" smtClean="0"/>
              <a:t> be </a:t>
            </a:r>
            <a:r>
              <a:rPr lang="tr-TR" sz="2800" dirty="0" err="1" smtClean="0"/>
              <a:t>minimized</a:t>
            </a:r>
            <a:r>
              <a:rPr lang="tr-TR" sz="2800" dirty="0" smtClean="0"/>
              <a:t>.</a:t>
            </a:r>
            <a:endParaRPr lang="en-US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355272" y="3900054"/>
            <a:ext cx="8243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desired</a:t>
            </a:r>
            <a:r>
              <a:rPr lang="tr-TR" sz="2800" dirty="0" smtClean="0"/>
              <a:t> </a:t>
            </a:r>
            <a:r>
              <a:rPr lang="tr-TR" sz="2800" dirty="0" err="1" smtClean="0"/>
              <a:t>performance</a:t>
            </a:r>
            <a:r>
              <a:rPr lang="tr-TR" sz="2800" dirty="0" smtClean="0"/>
              <a:t> </a:t>
            </a:r>
            <a:r>
              <a:rPr lang="tr-TR" sz="2800" dirty="0" err="1" smtClean="0"/>
              <a:t>will</a:t>
            </a:r>
            <a:r>
              <a:rPr lang="tr-TR" sz="2800" dirty="0" smtClean="0"/>
              <a:t> be </a:t>
            </a:r>
            <a:r>
              <a:rPr lang="tr-TR" sz="2800" dirty="0" err="1" smtClean="0"/>
              <a:t>maintained</a:t>
            </a:r>
            <a:r>
              <a:rPr lang="tr-TR" sz="2800" dirty="0" smtClean="0"/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 b</a:t>
            </a:r>
          </a:p>
          <a:p>
            <a:endParaRPr lang="tr-TR" sz="2800" dirty="0" smtClean="0">
              <a:sym typeface="Wingdings" panose="05000000000000000000" pitchFamily="2" charset="2"/>
            </a:endParaRPr>
          </a:p>
          <a:p>
            <a:r>
              <a:rPr lang="tr-TR" sz="2800" dirty="0" smtClean="0">
                <a:sym typeface="Wingdings" panose="05000000000000000000" pitchFamily="2" charset="2"/>
              </a:rPr>
              <a:t>Ultimate </a:t>
            </a:r>
            <a:r>
              <a:rPr lang="tr-TR" sz="2800" dirty="0" err="1" smtClean="0">
                <a:sym typeface="Wingdings" panose="05000000000000000000" pitchFamily="2" charset="2"/>
              </a:rPr>
              <a:t>performance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depends</a:t>
            </a:r>
            <a:r>
              <a:rPr lang="tr-TR" sz="2800" dirty="0" smtClean="0">
                <a:sym typeface="Wingdings" panose="05000000000000000000" pitchFamily="2" charset="2"/>
              </a:rPr>
              <a:t> on 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	1. </a:t>
            </a:r>
            <a:r>
              <a:rPr lang="tr-TR" sz="2800" dirty="0" err="1" smtClean="0">
                <a:sym typeface="Wingdings" panose="05000000000000000000" pitchFamily="2" charset="2"/>
              </a:rPr>
              <a:t>Arithmetic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computing</a:t>
            </a:r>
            <a:r>
              <a:rPr lang="tr-TR" sz="2800" dirty="0" smtClean="0">
                <a:sym typeface="Wingdings" panose="05000000000000000000" pitchFamily="2" charset="2"/>
              </a:rPr>
              <a:t>  X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	2. </a:t>
            </a:r>
            <a:r>
              <a:rPr lang="tr-TR" sz="2800" dirty="0" err="1" smtClean="0">
                <a:sym typeface="Wingdings" panose="05000000000000000000" pitchFamily="2" charset="2"/>
              </a:rPr>
              <a:t>Connections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between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and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within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the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blocks</a:t>
            </a:r>
            <a:r>
              <a:rPr lang="tr-TR" sz="2800" dirty="0" smtClean="0">
                <a:sym typeface="Wingdings" panose="05000000000000000000" pitchFamily="2" charset="2"/>
              </a:rPr>
              <a:t>  B</a:t>
            </a:r>
          </a:p>
          <a:p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701636" y="845127"/>
            <a:ext cx="2216728" cy="720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01636" y="1389246"/>
            <a:ext cx="1773382" cy="1423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Yuvarlatılmış Dikdörtgen 53"/>
          <p:cNvSpPr/>
          <p:nvPr/>
        </p:nvSpPr>
        <p:spPr>
          <a:xfrm>
            <a:off x="3641148" y="1700657"/>
            <a:ext cx="5248275" cy="1409678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Yuvarlatılmış Dikdörtgen 54"/>
          <p:cNvSpPr/>
          <p:nvPr/>
        </p:nvSpPr>
        <p:spPr>
          <a:xfrm>
            <a:off x="5403272" y="434027"/>
            <a:ext cx="1185512" cy="548641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Quantizer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Yuvarlatılmış Dikdörtgen 55"/>
          <p:cNvSpPr/>
          <p:nvPr/>
        </p:nvSpPr>
        <p:spPr>
          <a:xfrm>
            <a:off x="7230468" y="434027"/>
            <a:ext cx="1185512" cy="548641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Encoder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5426785" y="1068608"/>
            <a:ext cx="153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prstClr val="black"/>
                </a:solidFill>
                <a:latin typeface="Calibri" panose="020F0502020204030204"/>
              </a:rPr>
              <a:t>Constant</a:t>
            </a:r>
            <a:r>
              <a:rPr lang="tr-T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latin typeface="Calibri" panose="020F0502020204030204"/>
              </a:rPr>
              <a:t>multiplication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7672428" y="1214165"/>
            <a:ext cx="30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  <a:latin typeface="Calibri" panose="020F0502020204030204"/>
              </a:rPr>
              <a:t>R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9" name="Düz Ok Bağlayıcısı 58"/>
          <p:cNvCxnSpPr>
            <a:stCxn id="58" idx="0"/>
            <a:endCxn id="56" idx="2"/>
          </p:cNvCxnSpPr>
          <p:nvPr/>
        </p:nvCxnSpPr>
        <p:spPr>
          <a:xfrm flipV="1">
            <a:off x="7823224" y="982668"/>
            <a:ext cx="0" cy="231497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0" name="Düz Ok Bağlayıcısı 59"/>
          <p:cNvCxnSpPr>
            <a:stCxn id="55" idx="3"/>
            <a:endCxn id="56" idx="1"/>
          </p:cNvCxnSpPr>
          <p:nvPr/>
        </p:nvCxnSpPr>
        <p:spPr>
          <a:xfrm>
            <a:off x="6588784" y="708348"/>
            <a:ext cx="641684" cy="0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1" name="Düz Ok Bağlayıcısı 60"/>
          <p:cNvCxnSpPr>
            <a:stCxn id="62" idx="3"/>
            <a:endCxn id="55" idx="1"/>
          </p:cNvCxnSpPr>
          <p:nvPr/>
        </p:nvCxnSpPr>
        <p:spPr>
          <a:xfrm>
            <a:off x="4775525" y="708347"/>
            <a:ext cx="627747" cy="1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2" name="Yuvarlatılmış Dikdörtgen 61"/>
          <p:cNvSpPr/>
          <p:nvPr/>
        </p:nvSpPr>
        <p:spPr>
          <a:xfrm>
            <a:off x="3957378" y="280023"/>
            <a:ext cx="818147" cy="8566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Düz Ok Bağlayıcısı 26"/>
          <p:cNvCxnSpPr>
            <a:stCxn id="56" idx="3"/>
            <a:endCxn id="65" idx="3"/>
          </p:cNvCxnSpPr>
          <p:nvPr/>
        </p:nvCxnSpPr>
        <p:spPr>
          <a:xfrm>
            <a:off x="8415980" y="708348"/>
            <a:ext cx="23462" cy="1639907"/>
          </a:xfrm>
          <a:prstGeom prst="bentConnector3">
            <a:avLst>
              <a:gd name="adj1" fmla="val 1074341"/>
            </a:avLst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4" name="Metin kutusu 63"/>
          <p:cNvSpPr txBox="1"/>
          <p:nvPr/>
        </p:nvSpPr>
        <p:spPr>
          <a:xfrm>
            <a:off x="8647688" y="336741"/>
            <a:ext cx="153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err="1" smtClean="0">
                <a:solidFill>
                  <a:prstClr val="black"/>
                </a:solidFill>
                <a:latin typeface="Calibri" panose="020F0502020204030204"/>
              </a:rPr>
              <a:t>Compression</a:t>
            </a:r>
            <a:r>
              <a:rPr lang="tr-TR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tr-TR" i="1" dirty="0" err="1" smtClean="0">
                <a:solidFill>
                  <a:prstClr val="black"/>
                </a:solidFill>
                <a:latin typeface="Calibri" panose="020F0502020204030204"/>
              </a:rPr>
              <a:t>ratio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Yuvarlatılmış Dikdörtgen 64"/>
          <p:cNvSpPr/>
          <p:nvPr/>
        </p:nvSpPr>
        <p:spPr>
          <a:xfrm>
            <a:off x="7253930" y="2073934"/>
            <a:ext cx="1185512" cy="548641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Yuvarlatılmış Dikdörtgen 65"/>
          <p:cNvSpPr/>
          <p:nvPr/>
        </p:nvSpPr>
        <p:spPr>
          <a:xfrm>
            <a:off x="5422522" y="2073934"/>
            <a:ext cx="1185512" cy="548641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Quantizer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Yuvarlatılmış Dikdörtgen 66"/>
          <p:cNvSpPr/>
          <p:nvPr/>
        </p:nvSpPr>
        <p:spPr>
          <a:xfrm>
            <a:off x="3957378" y="1933843"/>
            <a:ext cx="818147" cy="8566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IDCT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Resim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55" y="280023"/>
            <a:ext cx="944831" cy="944831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54" y="1875838"/>
            <a:ext cx="944831" cy="944831"/>
          </a:xfrm>
          <a:prstGeom prst="rect">
            <a:avLst/>
          </a:prstGeom>
        </p:spPr>
      </p:pic>
      <p:cxnSp>
        <p:nvCxnSpPr>
          <p:cNvPr id="70" name="Düz Ok Bağlayıcısı 69"/>
          <p:cNvCxnSpPr>
            <a:stCxn id="65" idx="1"/>
            <a:endCxn id="66" idx="3"/>
          </p:cNvCxnSpPr>
          <p:nvPr/>
        </p:nvCxnSpPr>
        <p:spPr>
          <a:xfrm flipH="1">
            <a:off x="6608034" y="2348255"/>
            <a:ext cx="645896" cy="0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1" name="Düz Ok Bağlayıcısı 70"/>
          <p:cNvCxnSpPr>
            <a:stCxn id="66" idx="1"/>
            <a:endCxn id="67" idx="3"/>
          </p:cNvCxnSpPr>
          <p:nvPr/>
        </p:nvCxnSpPr>
        <p:spPr>
          <a:xfrm flipH="1">
            <a:off x="4775525" y="2348255"/>
            <a:ext cx="646997" cy="13912"/>
          </a:xfrm>
          <a:prstGeom prst="straightConnector1">
            <a:avLst/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72" name="Dikdörtgen 71"/>
          <p:cNvSpPr/>
          <p:nvPr/>
        </p:nvSpPr>
        <p:spPr>
          <a:xfrm>
            <a:off x="2705794" y="280023"/>
            <a:ext cx="216892" cy="229402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Dikdörtgen 72"/>
          <p:cNvSpPr/>
          <p:nvPr/>
        </p:nvSpPr>
        <p:spPr>
          <a:xfrm>
            <a:off x="2694867" y="1861298"/>
            <a:ext cx="216892" cy="229402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Düz Ok Bağlayıcısı 25"/>
          <p:cNvCxnSpPr>
            <a:stCxn id="72" idx="3"/>
            <a:endCxn id="62" idx="1"/>
          </p:cNvCxnSpPr>
          <p:nvPr/>
        </p:nvCxnSpPr>
        <p:spPr>
          <a:xfrm>
            <a:off x="2922686" y="394724"/>
            <a:ext cx="1034692" cy="31362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5" name="Düz Ok Bağlayıcısı 31"/>
          <p:cNvCxnSpPr>
            <a:stCxn id="67" idx="1"/>
            <a:endCxn id="73" idx="3"/>
          </p:cNvCxnSpPr>
          <p:nvPr/>
        </p:nvCxnSpPr>
        <p:spPr>
          <a:xfrm rot="10800000">
            <a:off x="2911760" y="1975999"/>
            <a:ext cx="1045619" cy="38616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76" name="Metin kutusu 75"/>
          <p:cNvSpPr txBox="1"/>
          <p:nvPr/>
        </p:nvSpPr>
        <p:spPr>
          <a:xfrm>
            <a:off x="8667591" y="1161509"/>
            <a:ext cx="153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  <a:latin typeface="Calibri" panose="020F0502020204030204"/>
              </a:rPr>
              <a:t>JPEG </a:t>
            </a:r>
            <a:r>
              <a:rPr lang="tr-TR" dirty="0" err="1" smtClean="0">
                <a:solidFill>
                  <a:prstClr val="black"/>
                </a:solidFill>
                <a:latin typeface="Calibri" panose="020F0502020204030204"/>
              </a:rPr>
              <a:t>code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2852045" y="1567007"/>
            <a:ext cx="71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solidFill>
                  <a:prstClr val="black"/>
                </a:solidFill>
                <a:latin typeface="Calibri" panose="020F0502020204030204"/>
              </a:rPr>
              <a:t>PSNR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4775525" y="284554"/>
            <a:ext cx="71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solidFill>
                  <a:prstClr val="black"/>
                </a:solidFill>
                <a:latin typeface="Calibri" panose="020F0502020204030204"/>
              </a:rPr>
              <a:t>MSE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7" name="Grup 106"/>
          <p:cNvGrpSpPr/>
          <p:nvPr/>
        </p:nvGrpSpPr>
        <p:grpSpPr>
          <a:xfrm>
            <a:off x="4266530" y="3356041"/>
            <a:ext cx="4172912" cy="2975474"/>
            <a:chOff x="4266530" y="3356041"/>
            <a:chExt cx="4172912" cy="2975474"/>
          </a:xfrm>
        </p:grpSpPr>
        <p:sp>
          <p:nvSpPr>
            <p:cNvPr id="106" name="Yuvarlatılmış Dikdörtgen 105"/>
            <p:cNvSpPr/>
            <p:nvPr/>
          </p:nvSpPr>
          <p:spPr>
            <a:xfrm>
              <a:off x="4266530" y="3356041"/>
              <a:ext cx="4172912" cy="297547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" name="Resim 10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198" y="3618901"/>
              <a:ext cx="3910923" cy="2432515"/>
            </a:xfrm>
            <a:prstGeom prst="rect">
              <a:avLst/>
            </a:prstGeom>
          </p:spPr>
        </p:pic>
      </p:grpSp>
      <p:sp>
        <p:nvSpPr>
          <p:cNvPr id="108" name="Altbilgi Yer Tutucusu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109" name="Slayt Numarası Yer Tutucusu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/>
          <a:stretch/>
        </p:blipFill>
        <p:spPr>
          <a:xfrm>
            <a:off x="0" y="2622343"/>
            <a:ext cx="3212901" cy="223457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/>
          <a:stretch/>
        </p:blipFill>
        <p:spPr>
          <a:xfrm>
            <a:off x="1537854" y="235526"/>
            <a:ext cx="3210529" cy="224826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/>
          <a:stretch/>
        </p:blipFill>
        <p:spPr>
          <a:xfrm>
            <a:off x="2885732" y="2635139"/>
            <a:ext cx="3210268" cy="2232602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2697622" y="2124189"/>
            <a:ext cx="89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Exact</a:t>
            </a:r>
            <a:endParaRPr lang="en-US" sz="20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379358" y="2981562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(c)</a:t>
            </a:r>
            <a:endParaRPr lang="en-US" sz="200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9" y="688095"/>
            <a:ext cx="6115911" cy="458693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60217" y="4630090"/>
            <a:ext cx="269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High </a:t>
            </a:r>
            <a:r>
              <a:rPr lang="tr-TR" sz="2400" dirty="0" err="1" smtClean="0"/>
              <a:t>Quality</a:t>
            </a:r>
            <a:r>
              <a:rPr lang="tr-TR" sz="2400" dirty="0" smtClean="0"/>
              <a:t>:</a:t>
            </a:r>
          </a:p>
          <a:p>
            <a:r>
              <a:rPr lang="tr-TR" sz="2400" dirty="0" smtClean="0"/>
              <a:t>7.9% </a:t>
            </a:r>
            <a:r>
              <a:rPr lang="tr-TR" sz="2400" dirty="0" err="1" smtClean="0"/>
              <a:t>power</a:t>
            </a:r>
            <a:r>
              <a:rPr lang="tr-TR" sz="2400" dirty="0" smtClean="0"/>
              <a:t> </a:t>
            </a:r>
            <a:r>
              <a:rPr lang="tr-TR" sz="2400" dirty="0" err="1" smtClean="0"/>
              <a:t>saving</a:t>
            </a:r>
            <a:endParaRPr lang="en-US" sz="24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3212901" y="4646616"/>
            <a:ext cx="288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Power</a:t>
            </a:r>
            <a:r>
              <a:rPr lang="tr-TR" sz="2400" dirty="0" smtClean="0"/>
              <a:t> </a:t>
            </a:r>
            <a:r>
              <a:rPr lang="tr-TR" sz="2400" dirty="0" err="1" smtClean="0"/>
              <a:t>Saving</a:t>
            </a:r>
            <a:r>
              <a:rPr lang="tr-TR" sz="2400" dirty="0" smtClean="0"/>
              <a:t>:</a:t>
            </a:r>
          </a:p>
          <a:p>
            <a:r>
              <a:rPr lang="tr-TR" sz="2400" dirty="0" smtClean="0"/>
              <a:t>25.1% </a:t>
            </a:r>
            <a:r>
              <a:rPr lang="tr-TR" sz="2400" dirty="0" err="1" smtClean="0"/>
              <a:t>power</a:t>
            </a:r>
            <a:r>
              <a:rPr lang="tr-TR" sz="2400" dirty="0" smtClean="0"/>
              <a:t> </a:t>
            </a:r>
            <a:r>
              <a:rPr lang="tr-TR" sz="2400" dirty="0" err="1" smtClean="0"/>
              <a:t>saving</a:t>
            </a:r>
            <a:endParaRPr lang="en-US" sz="2400" dirty="0"/>
          </a:p>
        </p:txBody>
      </p:sp>
      <p:sp>
        <p:nvSpPr>
          <p:cNvPr id="26" name="Altbilgi Yer Tutucusu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Ayhan - A Power Effıcıent System Desıgn Methodology Employıng Approxımate Arıthmetıc Unıts - ISVLSI 2017</a:t>
            </a:r>
            <a:endParaRPr lang="en-US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53A5-C6DA-4A68-8503-45CDE26465E0}" type="slidenum">
              <a:rPr lang="en-US" smtClean="0"/>
              <a:t>9</a:t>
            </a:fld>
            <a:endParaRPr lang="en-US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329">
            <a:off x="415053" y="5329863"/>
            <a:ext cx="1881944" cy="1881944"/>
          </a:xfrm>
          <a:prstGeom prst="rect">
            <a:avLst/>
          </a:prstGeom>
        </p:spPr>
      </p:pic>
      <p:sp>
        <p:nvSpPr>
          <p:cNvPr id="29" name="Sola Bükülü Ok 28"/>
          <p:cNvSpPr/>
          <p:nvPr/>
        </p:nvSpPr>
        <p:spPr>
          <a:xfrm>
            <a:off x="11152909" y="1163782"/>
            <a:ext cx="360218" cy="80356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9691447" y="1302918"/>
            <a:ext cx="1883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25.1% </a:t>
            </a:r>
            <a:r>
              <a:rPr lang="tr-TR" sz="3200" dirty="0" smtClean="0"/>
              <a:t>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7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472</TotalTime>
  <Words>474</Words>
  <Application>Microsoft Office PowerPoint</Application>
  <PresentationFormat>Geniş ekran</PresentationFormat>
  <Paragraphs>163</Paragraphs>
  <Slides>10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Calibri</vt:lpstr>
      <vt:lpstr>Tw Cen MT</vt:lpstr>
      <vt:lpstr>Tw Cen MT Condensed</vt:lpstr>
      <vt:lpstr>Wingdings</vt:lpstr>
      <vt:lpstr>Wingdings 3</vt:lpstr>
      <vt:lpstr>Entegral</vt:lpstr>
      <vt:lpstr>Acrobat Document</vt:lpstr>
      <vt:lpstr>A Power Efficient  System Design Methodology  Employing Approximate Arithmetic Units</vt:lpstr>
      <vt:lpstr>Approximate Adders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Tuba Ayhan</dc:creator>
  <cp:lastModifiedBy>Asuspc</cp:lastModifiedBy>
  <cp:revision>43</cp:revision>
  <dcterms:created xsi:type="dcterms:W3CDTF">2017-05-30T14:23:42Z</dcterms:created>
  <dcterms:modified xsi:type="dcterms:W3CDTF">2017-07-13T15:52:30Z</dcterms:modified>
</cp:coreProperties>
</file>