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84" r:id="rId6"/>
    <p:sldId id="265" r:id="rId7"/>
    <p:sldId id="260" r:id="rId8"/>
    <p:sldId id="261" r:id="rId9"/>
    <p:sldId id="262" r:id="rId10"/>
    <p:sldId id="263" r:id="rId11"/>
    <p:sldId id="283" r:id="rId12"/>
    <p:sldId id="285" r:id="rId13"/>
    <p:sldId id="267" r:id="rId14"/>
    <p:sldId id="286" r:id="rId15"/>
    <p:sldId id="287" r:id="rId16"/>
    <p:sldId id="288" r:id="rId17"/>
    <p:sldId id="289" r:id="rId18"/>
    <p:sldId id="291" r:id="rId19"/>
    <p:sldId id="290" r:id="rId20"/>
    <p:sldId id="292" r:id="rId21"/>
    <p:sldId id="279" r:id="rId22"/>
    <p:sldId id="293" r:id="rId23"/>
    <p:sldId id="26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  <a:srgbClr val="CC0000"/>
    <a:srgbClr val="3366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45451-1F8E-4299-98A5-13A14B0E762F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23B5-D071-40A2-B580-E45B99F1F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5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023B5-D071-40A2-B580-E45B99F1F7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14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023B5-D071-40A2-B580-E45B99F1F7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88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0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7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0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6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9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7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5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2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87C-1145-4C2F-9071-50F902E80FD5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1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2971"/>
            <a:ext cx="12195378" cy="1860374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Efficient Hardware Implementation of Artificial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Neural Networks Using Approximate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Multiply-Accumulate Blocks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6436" y="3498657"/>
            <a:ext cx="8986982" cy="1606182"/>
          </a:xfrm>
          <a:solidFill>
            <a:srgbClr val="A50021"/>
          </a:solidFill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endParaRPr lang="tr-TR" sz="20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tr-TR" sz="2000" b="1" dirty="0">
                <a:solidFill>
                  <a:schemeClr val="bg1"/>
                </a:solidFill>
              </a:rPr>
              <a:t>Mohammadreza Esmali </a:t>
            </a:r>
            <a:r>
              <a:rPr lang="tr-TR" sz="2000" b="1" dirty="0" err="1">
                <a:solidFill>
                  <a:schemeClr val="bg1"/>
                </a:solidFill>
              </a:rPr>
              <a:t>Nojehdeh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tr-TR" sz="2000" dirty="0">
                <a:solidFill>
                  <a:schemeClr val="bg1"/>
                </a:solidFill>
              </a:rPr>
              <a:t>Levent Aksoy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dirty="0">
                <a:solidFill>
                  <a:schemeClr val="bg1"/>
                </a:solidFill>
              </a:rPr>
              <a:t>and Mustafa Altun</a:t>
            </a:r>
          </a:p>
          <a:p>
            <a:r>
              <a:rPr lang="tr-TR" sz="2000" dirty="0">
                <a:solidFill>
                  <a:schemeClr val="bg1"/>
                </a:solidFill>
              </a:rPr>
              <a:t>Emerging Circuits and Computation (ECC) Group</a:t>
            </a:r>
          </a:p>
          <a:p>
            <a:r>
              <a:rPr lang="tr-TR" sz="2000" dirty="0">
                <a:solidFill>
                  <a:schemeClr val="bg1"/>
                </a:solidFill>
              </a:rPr>
              <a:t>Istanbul Technical University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" y="6489724"/>
            <a:ext cx="12192000" cy="377949"/>
          </a:xfrm>
          <a:prstGeom prst="rect">
            <a:avLst/>
          </a:prstGeom>
          <a:solidFill>
            <a:srgbClr val="3366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IEEE Computer Society Annual Symposium on VLSI 2020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490" y="3355297"/>
            <a:ext cx="1362858" cy="18603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6" y="3484601"/>
            <a:ext cx="16478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575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Hardware-aware Post-training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564306"/>
            <a:ext cx="11813309" cy="408074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dirty="0"/>
              <a:t>Computing the minimum quantization value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Set the </a:t>
            </a:r>
            <a:r>
              <a:rPr lang="tr-TR" b="1" i="1" dirty="0"/>
              <a:t>quantization value</a:t>
            </a:r>
            <a:r>
              <a:rPr lang="tr-TR" dirty="0"/>
              <a:t>, </a:t>
            </a:r>
            <a:r>
              <a:rPr lang="tr-TR" i="1" dirty="0"/>
              <a:t>q</a:t>
            </a:r>
            <a:r>
              <a:rPr lang="tr-TR" dirty="0"/>
              <a:t>, and the related </a:t>
            </a:r>
            <a:r>
              <a:rPr lang="tr-TR" b="1" i="1" dirty="0"/>
              <a:t>ANN accuracy in hardware</a:t>
            </a:r>
            <a:r>
              <a:rPr lang="tr-TR" dirty="0"/>
              <a:t>, </a:t>
            </a:r>
            <a:r>
              <a:rPr lang="tr-TR" i="1" dirty="0"/>
              <a:t>ha(q)</a:t>
            </a:r>
            <a:r>
              <a:rPr lang="tr-TR" dirty="0"/>
              <a:t>, to 0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Increase </a:t>
            </a:r>
            <a:r>
              <a:rPr lang="tr-TR" i="1" dirty="0"/>
              <a:t>q</a:t>
            </a:r>
            <a:r>
              <a:rPr lang="tr-TR" dirty="0"/>
              <a:t> by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Convert each floating-point weight and bias value to an integer by multiplying it 2</a:t>
            </a:r>
            <a:r>
              <a:rPr lang="tr-TR" i="1" baseline="30000" dirty="0"/>
              <a:t>q</a:t>
            </a:r>
            <a:r>
              <a:rPr lang="tr-TR" dirty="0"/>
              <a:t> and ceiling this multiplication result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Compute </a:t>
            </a:r>
            <a:r>
              <a:rPr lang="tr-TR" i="1" dirty="0"/>
              <a:t>ha(q)</a:t>
            </a:r>
            <a:r>
              <a:rPr lang="tr-TR" dirty="0"/>
              <a:t> value on the </a:t>
            </a:r>
            <a:r>
              <a:rPr lang="tr-TR" b="1" dirty="0"/>
              <a:t>validation data set </a:t>
            </a:r>
            <a:r>
              <a:rPr lang="tr-TR" dirty="0"/>
              <a:t>using the integer weight values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If </a:t>
            </a:r>
            <a:r>
              <a:rPr lang="tr-TR" i="1" dirty="0"/>
              <a:t>ha(q)</a:t>
            </a:r>
            <a:r>
              <a:rPr lang="tr-TR" dirty="0"/>
              <a:t> &gt; 0 and </a:t>
            </a:r>
            <a:r>
              <a:rPr lang="tr-TR" i="1" dirty="0"/>
              <a:t>ha(q) – ha(q-1)</a:t>
            </a:r>
            <a:r>
              <a:rPr lang="tr-TR" dirty="0"/>
              <a:t> &gt; 0.1%, go to Step 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Otherwise, return </a:t>
            </a:r>
            <a:r>
              <a:rPr lang="tr-TR" i="1" dirty="0"/>
              <a:t>q</a:t>
            </a:r>
            <a:r>
              <a:rPr lang="tr-TR" dirty="0"/>
              <a:t> as the minimum quantization value</a:t>
            </a:r>
          </a:p>
        </p:txBody>
      </p:sp>
    </p:spTree>
    <p:extLst>
      <p:ext uri="{BB962C8B-B14F-4D97-AF65-F5344CB8AC3E}">
        <p14:creationId xmlns:p14="http://schemas.microsoft.com/office/powerpoint/2010/main" val="41324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9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Hardware Design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449" y="1509711"/>
            <a:ext cx="5139311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ANN Design Using a MAC Block for each Neuron (</a:t>
            </a:r>
            <a:r>
              <a:rPr lang="en-US" dirty="0">
                <a:solidFill>
                  <a:schemeClr val="bg1"/>
                </a:solidFill>
              </a:rPr>
              <a:t>SMAC NEURON</a:t>
            </a:r>
            <a:r>
              <a:rPr lang="en-US" b="1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0132" y="1509710"/>
            <a:ext cx="576072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ANN Design Using a Single MAC Block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</a:rPr>
              <a:t>SMAC ANN</a:t>
            </a:r>
            <a:r>
              <a:rPr lang="en-US" b="1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DDFB90-F513-40F3-BF01-EE702CD5F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06" y="2369129"/>
            <a:ext cx="5318054" cy="44097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6437885-70F5-45C1-A5F0-60385EFF28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132" y="3423399"/>
            <a:ext cx="6052961" cy="226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30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9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Hardware Design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A18937-E4AB-41E1-ACD0-E95875F4D3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418" y="2603217"/>
            <a:ext cx="4982163" cy="3657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64B3AC-4259-4275-A50F-3DEBAEEFB5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97" y="2563897"/>
            <a:ext cx="4699999" cy="3657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BA77278-A57D-4BB5-85B5-B3678A84458F}"/>
              </a:ext>
            </a:extLst>
          </p:cNvPr>
          <p:cNvSpPr txBox="1"/>
          <p:nvPr/>
        </p:nvSpPr>
        <p:spPr>
          <a:xfrm>
            <a:off x="279342" y="1842141"/>
            <a:ext cx="513931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Exact 4-bit Unsigned Multiplier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8AD7A8-E0D5-449A-BAC3-4100C94AF3AB}"/>
              </a:ext>
            </a:extLst>
          </p:cNvPr>
          <p:cNvSpPr txBox="1"/>
          <p:nvPr/>
        </p:nvSpPr>
        <p:spPr>
          <a:xfrm>
            <a:off x="5851593" y="1745898"/>
            <a:ext cx="5139311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Approximate 4-bit Unsigned Multiplier with Lest 3 bits are set to logic value 0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E41978B-F10E-45DD-B30C-3B0958EA3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69" y="704767"/>
            <a:ext cx="11813309" cy="770950"/>
          </a:xfrm>
        </p:spPr>
        <p:txBody>
          <a:bodyPr>
            <a:normAutofit/>
          </a:bodyPr>
          <a:lstStyle/>
          <a:p>
            <a:r>
              <a:rPr lang="en-US" sz="2400" dirty="0"/>
              <a:t>Approximate multiplier is implemented by setting </a:t>
            </a:r>
            <a:r>
              <a:rPr lang="en-US" sz="2400" i="1" dirty="0">
                <a:latin typeface="Book Antiqua" panose="02040602050305030304" pitchFamily="18" charset="0"/>
              </a:rPr>
              <a:t>r</a:t>
            </a:r>
            <a:r>
              <a:rPr lang="en-US" sz="2400" i="1" dirty="0"/>
              <a:t> </a:t>
            </a:r>
            <a:r>
              <a:rPr lang="en-US" sz="2400" dirty="0"/>
              <a:t>least significant output of an exact multiplier to zero, where </a:t>
            </a:r>
            <a:r>
              <a:rPr lang="en-US" sz="2400" i="1" dirty="0">
                <a:latin typeface="Book Antiqua" panose="02040602050305030304" pitchFamily="18" charset="0"/>
              </a:rPr>
              <a:t>r</a:t>
            </a:r>
            <a:r>
              <a:rPr lang="en-US" sz="2400" dirty="0"/>
              <a:t> denotes its approximation level.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52900" y="3631710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52900" y="4662989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0881" y="3801929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06802" y="2571900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8180" y="3662576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58180" y="4677089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63460" y="4677089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45709" y="6221497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9558" y="5729627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75455" y="5753214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15440" y="5705582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23291" y="6221497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7983" y="6191637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80806" y="2409666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61021" y="2555585"/>
            <a:ext cx="5513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  <a:sym typeface="Wingdings" panose="05000000000000000000" pitchFamily="2" charset="2"/>
              </a:rPr>
              <a:t>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8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build="p"/>
      <p:bldP spid="17" grpId="0"/>
      <p:bldP spid="18" grpId="0"/>
      <p:bldP spid="20" grpId="0"/>
      <p:bldP spid="21" grpId="0"/>
      <p:bldP spid="22" grpId="0"/>
      <p:bldP spid="23" grpId="0"/>
      <p:bldP spid="24" grpId="0"/>
      <p:bldP spid="7" grpId="0"/>
      <p:bldP spid="25" grpId="0"/>
      <p:bldP spid="26" grpId="0"/>
      <p:bldP spid="28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3" y="1891116"/>
            <a:ext cx="11776254" cy="3835424"/>
          </a:xfrm>
        </p:spPr>
        <p:txBody>
          <a:bodyPr>
            <a:normAutofit lnSpcReduction="10000"/>
          </a:bodyPr>
          <a:lstStyle/>
          <a:p>
            <a:r>
              <a:rPr lang="tr-TR" sz="2400" b="1" spc="-10" dirty="0"/>
              <a:t>Pen-based handwritten digit recognition </a:t>
            </a:r>
            <a:r>
              <a:rPr lang="tr-TR" sz="2400" spc="-10" dirty="0"/>
              <a:t>problem [2</a:t>
            </a:r>
            <a:r>
              <a:rPr lang="en-US" sz="2400" spc="-10" dirty="0"/>
              <a:t>4</a:t>
            </a:r>
            <a:r>
              <a:rPr lang="tr-TR" sz="2400" spc="-10" dirty="0"/>
              <a:t>]</a:t>
            </a:r>
            <a:r>
              <a:rPr lang="tr-TR" sz="2400" b="1" spc="-10" dirty="0"/>
              <a:t> </a:t>
            </a:r>
            <a:r>
              <a:rPr lang="tr-TR" sz="2400" spc="-10" dirty="0"/>
              <a:t>was used as an application.</a:t>
            </a:r>
          </a:p>
          <a:p>
            <a:r>
              <a:rPr lang="tr-TR" sz="2400" spc="-10" dirty="0"/>
              <a:t>In the convolutional neural network design of this application, 5 ANN structures with different number of hidden layers and number of neurons in the hidden layers were used.</a:t>
            </a:r>
          </a:p>
          <a:p>
            <a:r>
              <a:rPr lang="tr-TR" sz="2400" spc="-10" dirty="0"/>
              <a:t>ANN </a:t>
            </a:r>
            <a:r>
              <a:rPr lang="tr-TR" sz="2400" spc="-10" dirty="0" err="1"/>
              <a:t>structure</a:t>
            </a:r>
            <a:r>
              <a:rPr lang="en-US" sz="2400" spc="-10" dirty="0"/>
              <a:t> is 16-16-10</a:t>
            </a:r>
            <a:r>
              <a:rPr lang="tr-TR" sz="2400" spc="-10" dirty="0"/>
              <a:t> </a:t>
            </a:r>
            <a:r>
              <a:rPr lang="en-US" sz="2400" spc="-10" dirty="0"/>
              <a:t>and was</a:t>
            </a:r>
            <a:r>
              <a:rPr lang="tr-TR" sz="2400" spc="-10" dirty="0"/>
              <a:t> implemented in t</a:t>
            </a:r>
            <a:r>
              <a:rPr lang="en-US" sz="2400" spc="-10" dirty="0"/>
              <a:t>wo</a:t>
            </a:r>
            <a:r>
              <a:rPr lang="tr-TR" sz="2400" spc="-10" dirty="0"/>
              <a:t> different architectures</a:t>
            </a:r>
          </a:p>
          <a:p>
            <a:pPr marL="457200" lvl="1" indent="0">
              <a:buNone/>
            </a:pPr>
            <a:endParaRPr lang="tr-TR" sz="2200" spc="-10" dirty="0"/>
          </a:p>
          <a:p>
            <a:pPr lvl="1"/>
            <a:r>
              <a:rPr lang="tr-TR" sz="2200" spc="-10" dirty="0"/>
              <a:t>Time-</a:t>
            </a:r>
            <a:r>
              <a:rPr lang="tr-TR" sz="2200" spc="-10" dirty="0" err="1"/>
              <a:t>multiplexed</a:t>
            </a:r>
            <a:r>
              <a:rPr lang="tr-TR" sz="2200" spc="-10" dirty="0"/>
              <a:t> </a:t>
            </a:r>
            <a:r>
              <a:rPr lang="en-US" sz="2200" spc="-10" dirty="0"/>
              <a:t>using</a:t>
            </a:r>
            <a:r>
              <a:rPr lang="tr-TR" sz="2200" spc="-10" dirty="0"/>
              <a:t> </a:t>
            </a:r>
            <a:r>
              <a:rPr lang="en-US" sz="2200" spc="-10" dirty="0"/>
              <a:t>a MAC block for each neuron</a:t>
            </a:r>
          </a:p>
          <a:p>
            <a:pPr lvl="1"/>
            <a:endParaRPr lang="tr-TR" sz="2200" spc="-10" dirty="0"/>
          </a:p>
          <a:p>
            <a:pPr lvl="1"/>
            <a:r>
              <a:rPr lang="tr-TR" sz="2200" spc="-10" dirty="0"/>
              <a:t>Time-multiplexed </a:t>
            </a:r>
            <a:r>
              <a:rPr lang="tr-TR" sz="2200" spc="-10" dirty="0" err="1"/>
              <a:t>using</a:t>
            </a:r>
            <a:r>
              <a:rPr lang="tr-TR" sz="2200" spc="-10" dirty="0"/>
              <a:t> </a:t>
            </a:r>
            <a:r>
              <a:rPr lang="en-US" sz="2200" spc="-10" dirty="0"/>
              <a:t>a single MAC block for ANN </a:t>
            </a:r>
            <a:endParaRPr lang="tr-TR" sz="2200" spc="-10" dirty="0"/>
          </a:p>
          <a:p>
            <a:r>
              <a:rPr lang="tr-TR" sz="2400" spc="-10" dirty="0"/>
              <a:t>ANN designs were described in </a:t>
            </a:r>
            <a:r>
              <a:rPr lang="tr-TR" sz="2400" b="1" spc="-10" dirty="0"/>
              <a:t>Verilog</a:t>
            </a:r>
            <a:r>
              <a:rPr lang="tr-TR" sz="2400" spc="-10" dirty="0"/>
              <a:t> and synthesized using the </a:t>
            </a:r>
            <a:r>
              <a:rPr lang="tr-TR" sz="2400" b="1" spc="-10" dirty="0"/>
              <a:t>Cadence RTL Compiler</a:t>
            </a:r>
            <a:r>
              <a:rPr lang="tr-TR" sz="2400" spc="-10" dirty="0"/>
              <a:t> with the </a:t>
            </a:r>
            <a:r>
              <a:rPr lang="tr-TR" sz="2400" b="1" spc="-10" dirty="0"/>
              <a:t>TSMC 40nm design library.</a:t>
            </a:r>
          </a:p>
          <a:p>
            <a:endParaRPr lang="tr-TR" sz="2400" spc="-10" dirty="0"/>
          </a:p>
        </p:txBody>
      </p:sp>
    </p:spTree>
    <p:extLst>
      <p:ext uri="{BB962C8B-B14F-4D97-AF65-F5344CB8AC3E}">
        <p14:creationId xmlns:p14="http://schemas.microsoft.com/office/powerpoint/2010/main" val="403906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51284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7643" y="849748"/>
            <a:ext cx="929178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RESULTS OF SMAC NEURON ARCHITECTURE USING APPROXIMATE MULTIPLIERS.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231364"/>
              </p:ext>
            </p:extLst>
          </p:nvPr>
        </p:nvGraphicFramePr>
        <p:xfrm>
          <a:off x="325120" y="1574798"/>
          <a:ext cx="11602719" cy="458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603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906849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897052">
                  <a:extLst>
                    <a:ext uri="{9D8B030D-6E8A-4147-A177-3AD203B41FA5}">
                      <a16:colId xmlns:a16="http://schemas.microsoft.com/office/drawing/2014/main" val="2048689980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1097540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1010263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558511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Multiplier 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Approximate level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</a:p>
                    <a:p>
                      <a:pPr 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delay</a:t>
                      </a:r>
                    </a:p>
                    <a:p>
                      <a:pPr algn="ctr"/>
                      <a:r>
                        <a:rPr lang="en-US" sz="1200" b="0" dirty="0"/>
                        <a:t>(ns)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latency</a:t>
                      </a:r>
                    </a:p>
                    <a:p>
                      <a:pPr algn="ctr"/>
                      <a:r>
                        <a:rPr lang="en-US" sz="1400" b="0" dirty="0"/>
                        <a:t>(ns)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power</a:t>
                      </a:r>
                    </a:p>
                    <a:p>
                      <a:pPr algn="ctr"/>
                      <a:r>
                        <a:rPr lang="en-US" sz="1200" b="0" i="0" dirty="0"/>
                        <a:t>(</a:t>
                      </a:r>
                      <a:r>
                        <a:rPr lang="en-US" sz="1200" b="0" i="0" dirty="0" err="1"/>
                        <a:t>mW</a:t>
                      </a:r>
                      <a:r>
                        <a:rPr lang="en-US" sz="1200" b="0" i="0" dirty="0"/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</a:t>
                      </a:r>
                    </a:p>
                    <a:p>
                      <a:pPr algn="ctr"/>
                      <a:r>
                        <a:rPr lang="en-US" sz="1400" b="0" dirty="0"/>
                        <a:t>(</a:t>
                      </a:r>
                      <a:r>
                        <a:rPr lang="en-US" sz="1400" b="0" dirty="0" err="1"/>
                        <a:t>pj</a:t>
                      </a:r>
                      <a:r>
                        <a:rPr lang="en-US" sz="1400" b="0" dirty="0"/>
                        <a:t>)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HMR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  <a:r>
                        <a:rPr lang="en-US" sz="1400" baseline="0" dirty="0"/>
                        <a:t> gain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48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Hidden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Output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0649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Behavioral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15327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174.77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412378">
                <a:tc>
                  <a:txBody>
                    <a:bodyPr/>
                    <a:lstStyle/>
                    <a:p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200" i="0" dirty="0"/>
                        <a:t>12s_2</a:t>
                      </a:r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200" i="0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366615">
                <a:tc>
                  <a:txBody>
                    <a:bodyPr/>
                    <a:lstStyle/>
                    <a:p>
                      <a:r>
                        <a:rPr lang="en-US" sz="1200" dirty="0"/>
                        <a:t>Mul_12s_2KM[5]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sp>
        <p:nvSpPr>
          <p:cNvPr id="37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5</a:t>
            </a:r>
            <a:r>
              <a:rPr lang="tr-TR" sz="1200" dirty="0"/>
              <a:t>]</a:t>
            </a:r>
            <a:r>
              <a:rPr lang="en-US" sz="1200" dirty="0"/>
              <a:t> V. </a:t>
            </a:r>
            <a:r>
              <a:rPr lang="en-US" sz="1200" dirty="0" err="1"/>
              <a:t>Mrazek</a:t>
            </a:r>
            <a:r>
              <a:rPr lang="en-US" sz="1200" dirty="0"/>
              <a:t>, R. </a:t>
            </a:r>
            <a:r>
              <a:rPr lang="en-US" sz="1200" dirty="0" err="1"/>
              <a:t>Hrbacek</a:t>
            </a:r>
            <a:r>
              <a:rPr lang="en-US" sz="1200" dirty="0"/>
              <a:t>, Z. </a:t>
            </a:r>
            <a:r>
              <a:rPr lang="en-US" sz="1200" dirty="0" err="1"/>
              <a:t>Vasicek</a:t>
            </a:r>
            <a:r>
              <a:rPr lang="en-US" sz="1200" dirty="0"/>
              <a:t>, and L. </a:t>
            </a:r>
            <a:r>
              <a:rPr lang="en-US" sz="1200" dirty="0" err="1"/>
              <a:t>Sekanina</a:t>
            </a:r>
            <a:r>
              <a:rPr lang="en-US" sz="1200" dirty="0"/>
              <a:t>, “</a:t>
            </a:r>
            <a:r>
              <a:rPr lang="en-US" sz="1200" dirty="0" err="1"/>
              <a:t>Evoapproxsb:Library</a:t>
            </a:r>
            <a:r>
              <a:rPr lang="en-US" sz="1200" dirty="0"/>
              <a:t> of approximate adders and multipliers for circuit design and benchmarking of approximation methods,” in Design, Automation and Test in Europe Conference and Exhibition (DATE), 2017, pp. 258–261.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6</a:t>
            </a:r>
            <a:r>
              <a:rPr lang="tr-TR" sz="1200" dirty="0"/>
              <a:t>]</a:t>
            </a:r>
            <a:r>
              <a:rPr lang="en-US" sz="1200" dirty="0"/>
              <a:t> M. E. </a:t>
            </a:r>
            <a:r>
              <a:rPr lang="en-US" sz="1200" dirty="0" err="1"/>
              <a:t>Nojehdeh</a:t>
            </a:r>
            <a:r>
              <a:rPr lang="en-US" sz="1200" dirty="0"/>
              <a:t> and M. </a:t>
            </a:r>
            <a:r>
              <a:rPr lang="en-US" sz="1200" dirty="0" err="1"/>
              <a:t>Altun</a:t>
            </a:r>
            <a:r>
              <a:rPr lang="en-US" sz="1200" dirty="0"/>
              <a:t>, “Systematic synthesis of approximate adders and multipliers with accurate error calculations,” Integration, vol. 70, pp. 99 – 107, 2020.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798857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51284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7643" y="849748"/>
            <a:ext cx="929178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RESULTS OF SMAC NEURON ARCHITECTURE USING APPROXIMATE MULTIPLIERS AND ADDERS.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405453"/>
              </p:ext>
            </p:extLst>
          </p:nvPr>
        </p:nvGraphicFramePr>
        <p:xfrm>
          <a:off x="325120" y="1574798"/>
          <a:ext cx="11602720" cy="4563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603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453425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453425">
                  <a:extLst>
                    <a:ext uri="{9D8B030D-6E8A-4147-A177-3AD203B41FA5}">
                      <a16:colId xmlns:a16="http://schemas.microsoft.com/office/drawing/2014/main" val="770600826"/>
                    </a:ext>
                  </a:extLst>
                </a:gridCol>
                <a:gridCol w="448526">
                  <a:extLst>
                    <a:ext uri="{9D8B030D-6E8A-4147-A177-3AD203B41FA5}">
                      <a16:colId xmlns:a16="http://schemas.microsoft.com/office/drawing/2014/main" val="2048689980"/>
                    </a:ext>
                  </a:extLst>
                </a:gridCol>
                <a:gridCol w="448526">
                  <a:extLst>
                    <a:ext uri="{9D8B030D-6E8A-4147-A177-3AD203B41FA5}">
                      <a16:colId xmlns:a16="http://schemas.microsoft.com/office/drawing/2014/main" val="1933077423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1097540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1010263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558511"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Multiplier Type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Approximate level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</a:p>
                    <a:p>
                      <a:pPr 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delay</a:t>
                      </a:r>
                    </a:p>
                    <a:p>
                      <a:pPr algn="ctr"/>
                      <a:r>
                        <a:rPr lang="en-US" sz="1200" b="0" dirty="0"/>
                        <a:t>(ns)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latency</a:t>
                      </a:r>
                    </a:p>
                    <a:p>
                      <a:pPr algn="ctr"/>
                      <a:r>
                        <a:rPr lang="en-US" sz="1400" b="0" dirty="0"/>
                        <a:t>(ns)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power</a:t>
                      </a:r>
                    </a:p>
                    <a:p>
                      <a:pPr algn="ctr"/>
                      <a:r>
                        <a:rPr lang="en-US" sz="1200" b="0" i="0" dirty="0"/>
                        <a:t>(</a:t>
                      </a:r>
                      <a:r>
                        <a:rPr lang="en-US" sz="1200" b="0" i="0" dirty="0" err="1"/>
                        <a:t>mW</a:t>
                      </a:r>
                      <a:r>
                        <a:rPr lang="en-US" sz="1200" b="0" i="0" dirty="0"/>
                        <a:t>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</a:t>
                      </a:r>
                    </a:p>
                    <a:p>
                      <a:pPr algn="ctr"/>
                      <a:r>
                        <a:rPr lang="en-US" sz="1400" b="0" dirty="0"/>
                        <a:t>(</a:t>
                      </a:r>
                      <a:r>
                        <a:rPr lang="en-US" sz="1400" b="0" dirty="0" err="1"/>
                        <a:t>pj</a:t>
                      </a:r>
                      <a:r>
                        <a:rPr lang="en-US" sz="1400" b="0" dirty="0"/>
                        <a:t>)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HMR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  <a:r>
                        <a:rPr lang="en-US" sz="1400" baseline="0" dirty="0"/>
                        <a:t> gain</a:t>
                      </a:r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2419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Hidden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Output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0649"/>
                  </a:ext>
                </a:extLst>
              </a:tr>
              <a:tr h="2419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Mul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Add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Mul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Add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84344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Behavioral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15327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121.68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174.77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296927">
                <a:tc>
                  <a:txBody>
                    <a:bodyPr/>
                    <a:lstStyle/>
                    <a:p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200" i="0" dirty="0"/>
                        <a:t>12s_2</a:t>
                      </a:r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200" i="0" dirty="0"/>
                        <a:t>[5]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366615">
                <a:tc>
                  <a:txBody>
                    <a:bodyPr/>
                    <a:lstStyle/>
                    <a:p>
                      <a:r>
                        <a:rPr lang="en-US" sz="1200" dirty="0"/>
                        <a:t>Mul_12s_2KM[5]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89275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5</a:t>
            </a:r>
            <a:r>
              <a:rPr lang="tr-TR" sz="1200" dirty="0"/>
              <a:t>]</a:t>
            </a:r>
            <a:r>
              <a:rPr lang="en-US" sz="1200" dirty="0"/>
              <a:t> V. </a:t>
            </a:r>
            <a:r>
              <a:rPr lang="en-US" sz="1200" dirty="0" err="1"/>
              <a:t>Mrazek</a:t>
            </a:r>
            <a:r>
              <a:rPr lang="en-US" sz="1200" dirty="0"/>
              <a:t>, R. </a:t>
            </a:r>
            <a:r>
              <a:rPr lang="en-US" sz="1200" dirty="0" err="1"/>
              <a:t>Hrbacek</a:t>
            </a:r>
            <a:r>
              <a:rPr lang="en-US" sz="1200" dirty="0"/>
              <a:t>, Z. </a:t>
            </a:r>
            <a:r>
              <a:rPr lang="en-US" sz="1200" dirty="0" err="1"/>
              <a:t>Vasicek</a:t>
            </a:r>
            <a:r>
              <a:rPr lang="en-US" sz="1200" dirty="0"/>
              <a:t>, and L. </a:t>
            </a:r>
            <a:r>
              <a:rPr lang="en-US" sz="1200" dirty="0" err="1"/>
              <a:t>Sekanina</a:t>
            </a:r>
            <a:r>
              <a:rPr lang="en-US" sz="1200" dirty="0"/>
              <a:t>, “</a:t>
            </a:r>
            <a:r>
              <a:rPr lang="en-US" sz="1200" dirty="0" err="1"/>
              <a:t>Evoapproxsb:Library</a:t>
            </a:r>
            <a:r>
              <a:rPr lang="en-US" sz="1200" dirty="0"/>
              <a:t> of approximate adders and multipliers for circuit design and benchmarking of approximation methods,” in Design, Automation and Test in Europe Conference and Exhibition (DATE), 2017, pp. 258–261.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6</a:t>
            </a:r>
            <a:r>
              <a:rPr lang="tr-TR" sz="1200" dirty="0"/>
              <a:t>]</a:t>
            </a:r>
            <a:r>
              <a:rPr lang="en-US" sz="1200" dirty="0"/>
              <a:t> M. E. </a:t>
            </a:r>
            <a:r>
              <a:rPr lang="en-US" sz="1200" dirty="0" err="1"/>
              <a:t>Nojehdeh</a:t>
            </a:r>
            <a:r>
              <a:rPr lang="en-US" sz="1200" dirty="0"/>
              <a:t> and M. </a:t>
            </a:r>
            <a:r>
              <a:rPr lang="en-US" sz="1200" dirty="0" err="1"/>
              <a:t>Altun</a:t>
            </a:r>
            <a:r>
              <a:rPr lang="en-US" sz="1200" dirty="0"/>
              <a:t>, “Systematic synthesis of approximate adders and multipliers with accurate error calculations,” Integration, vol. 70, pp. 99 – 107, 2020.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88298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51284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7643" y="849748"/>
            <a:ext cx="929178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RESULTS OF SMAC ANN ARCHITECTURE USING APPROXIMATE MULTIPLIERS.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930801"/>
              </p:ext>
            </p:extLst>
          </p:nvPr>
        </p:nvGraphicFramePr>
        <p:xfrm>
          <a:off x="325120" y="1574798"/>
          <a:ext cx="11602719" cy="458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603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1141917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1209040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1026160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1269999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104250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Multiplier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Approximate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</a:p>
                    <a:p>
                      <a:pPr 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delay</a:t>
                      </a:r>
                    </a:p>
                    <a:p>
                      <a:pPr algn="ctr"/>
                      <a:r>
                        <a:rPr lang="en-US" sz="1200" b="0" dirty="0"/>
                        <a:t>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latency</a:t>
                      </a:r>
                    </a:p>
                    <a:p>
                      <a:pPr algn="ctr"/>
                      <a:r>
                        <a:rPr lang="en-US" sz="1400" b="0" dirty="0"/>
                        <a:t>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power</a:t>
                      </a:r>
                    </a:p>
                    <a:p>
                      <a:pPr algn="ctr"/>
                      <a:r>
                        <a:rPr lang="en-US" sz="1200" b="0" i="0" dirty="0"/>
                        <a:t>(</a:t>
                      </a:r>
                      <a:r>
                        <a:rPr lang="en-US" sz="1200" b="0" i="0" dirty="0" err="1"/>
                        <a:t>mW</a:t>
                      </a:r>
                      <a:r>
                        <a:rPr lang="en-US" sz="1200" b="0" i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</a:t>
                      </a:r>
                    </a:p>
                    <a:p>
                      <a:pPr algn="ctr"/>
                      <a:r>
                        <a:rPr lang="en-US" sz="1400" b="0" dirty="0"/>
                        <a:t>(</a:t>
                      </a:r>
                      <a:r>
                        <a:rPr lang="en-US" sz="1400" b="0" dirty="0" err="1"/>
                        <a:t>pj</a:t>
                      </a:r>
                      <a:r>
                        <a:rPr lang="en-US" sz="1400" b="0" dirty="0"/>
                        <a:t>)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HMR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  <a:r>
                        <a:rPr lang="en-US" sz="1400" baseline="0" dirty="0"/>
                        <a:t> gain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Behavioral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1646.42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569.33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412378">
                <a:tc>
                  <a:txBody>
                    <a:bodyPr/>
                    <a:lstStyle/>
                    <a:p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200" i="0" dirty="0"/>
                        <a:t>12s_2</a:t>
                      </a:r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200" i="0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1738.62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366615">
                <a:tc>
                  <a:txBody>
                    <a:bodyPr/>
                    <a:lstStyle/>
                    <a:p>
                      <a:r>
                        <a:rPr lang="en-US" sz="1200" dirty="0"/>
                        <a:t>Mul_12s_2KM[5]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1764.83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1774.19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1760.15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1518.19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1725.98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1724.58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1664.68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5</a:t>
            </a:r>
            <a:r>
              <a:rPr lang="tr-TR" sz="1200" dirty="0"/>
              <a:t>]</a:t>
            </a:r>
            <a:r>
              <a:rPr lang="en-US" sz="1200" dirty="0"/>
              <a:t> V. </a:t>
            </a:r>
            <a:r>
              <a:rPr lang="en-US" sz="1200" dirty="0" err="1"/>
              <a:t>Mrazek</a:t>
            </a:r>
            <a:r>
              <a:rPr lang="en-US" sz="1200" dirty="0"/>
              <a:t>, R. </a:t>
            </a:r>
            <a:r>
              <a:rPr lang="en-US" sz="1200" dirty="0" err="1"/>
              <a:t>Hrbacek</a:t>
            </a:r>
            <a:r>
              <a:rPr lang="en-US" sz="1200" dirty="0"/>
              <a:t>, Z. </a:t>
            </a:r>
            <a:r>
              <a:rPr lang="en-US" sz="1200" dirty="0" err="1"/>
              <a:t>Vasicek</a:t>
            </a:r>
            <a:r>
              <a:rPr lang="en-US" sz="1200" dirty="0"/>
              <a:t>, and L. </a:t>
            </a:r>
            <a:r>
              <a:rPr lang="en-US" sz="1200" dirty="0" err="1"/>
              <a:t>Sekanina</a:t>
            </a:r>
            <a:r>
              <a:rPr lang="en-US" sz="1200" dirty="0"/>
              <a:t>, “</a:t>
            </a:r>
            <a:r>
              <a:rPr lang="en-US" sz="1200" dirty="0" err="1"/>
              <a:t>Evoapproxsb:Library</a:t>
            </a:r>
            <a:r>
              <a:rPr lang="en-US" sz="1200" dirty="0"/>
              <a:t> of approximate adders and multipliers for circuit design and benchmarking of approximation methods,” in Design, Automation and Test in Europe Conference and Exhibition (DATE), 2017, pp. 258–261.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6</a:t>
            </a:r>
            <a:r>
              <a:rPr lang="tr-TR" sz="1200" dirty="0"/>
              <a:t>]</a:t>
            </a:r>
            <a:r>
              <a:rPr lang="en-US" sz="1200" dirty="0"/>
              <a:t> M. E. </a:t>
            </a:r>
            <a:r>
              <a:rPr lang="en-US" sz="1200" dirty="0" err="1"/>
              <a:t>Nojehdeh</a:t>
            </a:r>
            <a:r>
              <a:rPr lang="en-US" sz="1200" dirty="0"/>
              <a:t> and M. </a:t>
            </a:r>
            <a:r>
              <a:rPr lang="en-US" sz="1200" dirty="0" err="1"/>
              <a:t>Altun</a:t>
            </a:r>
            <a:r>
              <a:rPr lang="en-US" sz="1200" dirty="0"/>
              <a:t>, “Systematic synthesis of approximate adders and multipliers with accurate error calculations,” Integration, vol. 70, pp. 99 – 107, 2020.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4293564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51284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7643" y="849748"/>
            <a:ext cx="929178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RESULTS OF SMAC ANN ARCHITECTURE USING APPROXIMATE MULTIPLIERS AND ADDERS.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613215"/>
              </p:ext>
            </p:extLst>
          </p:nvPr>
        </p:nvGraphicFramePr>
        <p:xfrm>
          <a:off x="325120" y="1574798"/>
          <a:ext cx="11602719" cy="458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603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906849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897052">
                  <a:extLst>
                    <a:ext uri="{9D8B030D-6E8A-4147-A177-3AD203B41FA5}">
                      <a16:colId xmlns:a16="http://schemas.microsoft.com/office/drawing/2014/main" val="2048689980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1097540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1010263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1053902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558511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Multiplier 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Approximate level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</a:p>
                    <a:p>
                      <a:pPr 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delay</a:t>
                      </a:r>
                    </a:p>
                    <a:p>
                      <a:pPr algn="ctr"/>
                      <a:r>
                        <a:rPr lang="en-US" sz="1200" b="0" dirty="0"/>
                        <a:t>(ns)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latency</a:t>
                      </a:r>
                    </a:p>
                    <a:p>
                      <a:pPr algn="ctr"/>
                      <a:r>
                        <a:rPr lang="en-US" sz="1400" b="0" dirty="0"/>
                        <a:t>(ns)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power</a:t>
                      </a:r>
                    </a:p>
                    <a:p>
                      <a:pPr algn="ctr"/>
                      <a:r>
                        <a:rPr lang="en-US" sz="1200" b="0" i="0" dirty="0"/>
                        <a:t>(</a:t>
                      </a:r>
                      <a:r>
                        <a:rPr lang="en-US" sz="1200" b="0" i="0" dirty="0" err="1"/>
                        <a:t>mW</a:t>
                      </a:r>
                      <a:r>
                        <a:rPr lang="en-US" sz="1200" b="0" i="0" dirty="0"/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</a:t>
                      </a:r>
                    </a:p>
                    <a:p>
                      <a:pPr algn="ctr"/>
                      <a:r>
                        <a:rPr lang="en-US" sz="1400" b="0" dirty="0"/>
                        <a:t>(</a:t>
                      </a:r>
                      <a:r>
                        <a:rPr lang="en-US" sz="1400" b="0" dirty="0" err="1"/>
                        <a:t>pj</a:t>
                      </a:r>
                      <a:r>
                        <a:rPr lang="en-US" sz="1400" b="0" dirty="0"/>
                        <a:t>)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HMR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area</a:t>
                      </a:r>
                      <a:r>
                        <a:rPr lang="en-US" sz="1400" baseline="0" dirty="0"/>
                        <a:t> gain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energy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48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Mul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Add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0649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Behavioral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1646.42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569.33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412378">
                <a:tc>
                  <a:txBody>
                    <a:bodyPr/>
                    <a:lstStyle/>
                    <a:p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200" i="0" dirty="0"/>
                        <a:t>12s_2</a:t>
                      </a:r>
                      <a:r>
                        <a:rPr lang="en-US" sz="12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200" i="0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366615">
                <a:tc>
                  <a:txBody>
                    <a:bodyPr/>
                    <a:lstStyle/>
                    <a:p>
                      <a:r>
                        <a:rPr lang="en-US" sz="1200" dirty="0"/>
                        <a:t>Mul_12s_2KM[5]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1721.30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1659.53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1679.18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1798.52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1692.29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394244">
                <a:tc>
                  <a:txBody>
                    <a:bodyPr/>
                    <a:lstStyle/>
                    <a:p>
                      <a:r>
                        <a:rPr lang="en-US" sz="14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5</a:t>
            </a:r>
            <a:r>
              <a:rPr lang="tr-TR" sz="1200" dirty="0"/>
              <a:t>]</a:t>
            </a:r>
            <a:r>
              <a:rPr lang="en-US" sz="1200" dirty="0"/>
              <a:t> V. </a:t>
            </a:r>
            <a:r>
              <a:rPr lang="en-US" sz="1200" dirty="0" err="1"/>
              <a:t>Mrazek</a:t>
            </a:r>
            <a:r>
              <a:rPr lang="en-US" sz="1200" dirty="0"/>
              <a:t>, R. </a:t>
            </a:r>
            <a:r>
              <a:rPr lang="en-US" sz="1200" dirty="0" err="1"/>
              <a:t>Hrbacek</a:t>
            </a:r>
            <a:r>
              <a:rPr lang="en-US" sz="1200" dirty="0"/>
              <a:t>, Z. </a:t>
            </a:r>
            <a:r>
              <a:rPr lang="en-US" sz="1200" dirty="0" err="1"/>
              <a:t>Vasicek</a:t>
            </a:r>
            <a:r>
              <a:rPr lang="en-US" sz="1200" dirty="0"/>
              <a:t>, and L. </a:t>
            </a:r>
            <a:r>
              <a:rPr lang="en-US" sz="1200" dirty="0" err="1"/>
              <a:t>Sekanina</a:t>
            </a:r>
            <a:r>
              <a:rPr lang="en-US" sz="1200" dirty="0"/>
              <a:t>, “</a:t>
            </a:r>
            <a:r>
              <a:rPr lang="en-US" sz="1200" dirty="0" err="1"/>
              <a:t>Evoapproxsb:Library</a:t>
            </a:r>
            <a:r>
              <a:rPr lang="en-US" sz="1200" dirty="0"/>
              <a:t> of approximate adders and multipliers for circuit design and benchmarking of approximation methods,” in Design, Automation and Test in Europe Conference and Exhibition (DATE), 2017, pp. 258–261.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6</a:t>
            </a:r>
            <a:r>
              <a:rPr lang="tr-TR" sz="1200" dirty="0"/>
              <a:t>]</a:t>
            </a:r>
            <a:r>
              <a:rPr lang="en-US" sz="1200" dirty="0"/>
              <a:t> M. E. </a:t>
            </a:r>
            <a:r>
              <a:rPr lang="en-US" sz="1200" dirty="0" err="1"/>
              <a:t>Nojehdeh</a:t>
            </a:r>
            <a:r>
              <a:rPr lang="en-US" sz="1200" dirty="0"/>
              <a:t> and M. </a:t>
            </a:r>
            <a:r>
              <a:rPr lang="en-US" sz="1200" dirty="0" err="1"/>
              <a:t>Altun</a:t>
            </a:r>
            <a:r>
              <a:rPr lang="en-US" sz="1200" dirty="0"/>
              <a:t>, “Systematic synthesis of approximate adders and multipliers with accurate error calculations,” Integration, vol. 70, pp. 99 – 107, 2020.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3809729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" y="182396"/>
            <a:ext cx="8978523" cy="613812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53327"/>
              </p:ext>
            </p:extLst>
          </p:nvPr>
        </p:nvGraphicFramePr>
        <p:xfrm>
          <a:off x="91441" y="1574799"/>
          <a:ext cx="5947408" cy="4263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021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406836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459817">
                  <a:extLst>
                    <a:ext uri="{9D8B030D-6E8A-4147-A177-3AD203B41FA5}">
                      <a16:colId xmlns:a16="http://schemas.microsoft.com/office/drawing/2014/main" val="2048689980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562585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517847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523707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556727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492512"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Multiplier Type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Approximate level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</a:p>
                    <a:p>
                      <a:pPr 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8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delay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latency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power</a:t>
                      </a:r>
                    </a:p>
                    <a:p>
                      <a:pPr algn="ctr"/>
                      <a:r>
                        <a:rPr lang="en-US" sz="800" b="0" i="0" dirty="0"/>
                        <a:t>(</a:t>
                      </a:r>
                      <a:r>
                        <a:rPr lang="en-US" sz="800" b="0" i="0" dirty="0" err="1"/>
                        <a:t>mW</a:t>
                      </a:r>
                      <a:r>
                        <a:rPr lang="en-US" sz="800" b="0" i="0" dirty="0"/>
                        <a:t>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</a:t>
                      </a:r>
                    </a:p>
                    <a:p>
                      <a:pPr algn="ctr"/>
                      <a:r>
                        <a:rPr lang="en-US" sz="800" b="0" dirty="0"/>
                        <a:t>(</a:t>
                      </a:r>
                      <a:r>
                        <a:rPr lang="en-US" sz="800" b="0" dirty="0" err="1"/>
                        <a:t>pj</a:t>
                      </a:r>
                      <a:r>
                        <a:rPr lang="en-US" sz="800" b="0" dirty="0"/>
                        <a:t>)</a:t>
                      </a:r>
                      <a:r>
                        <a:rPr lang="en-US" sz="800" dirty="0"/>
                        <a:t>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HMR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  <a:r>
                        <a:rPr lang="en-US" sz="800" baseline="0" dirty="0"/>
                        <a:t> gain</a:t>
                      </a:r>
                      <a:endParaRPr lang="en-US" sz="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 gain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472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Hidden</a:t>
                      </a:r>
                    </a:p>
                  </a:txBody>
                  <a:tcPr marL="0" marR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Output</a:t>
                      </a:r>
                    </a:p>
                  </a:txBody>
                  <a:tcPr marL="0" marR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064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r>
                        <a:rPr lang="en-US" sz="1000" dirty="0"/>
                        <a:t>Behavioral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baseline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 15327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3.58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121.68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1.44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174.77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375874">
                <a:tc>
                  <a:txBody>
                    <a:bodyPr/>
                    <a:lstStyle/>
                    <a:p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000" i="0" dirty="0"/>
                        <a:t>12s_2</a:t>
                      </a:r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000" i="0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375874">
                <a:tc>
                  <a:txBody>
                    <a:bodyPr/>
                    <a:lstStyle/>
                    <a:p>
                      <a:r>
                        <a:rPr lang="en-US" sz="1000" dirty="0"/>
                        <a:t>Mul_12s_2KM[5]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370870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02988"/>
              </p:ext>
            </p:extLst>
          </p:nvPr>
        </p:nvGraphicFramePr>
        <p:xfrm>
          <a:off x="6238754" y="1574799"/>
          <a:ext cx="5859365" cy="422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126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221540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233345">
                  <a:extLst>
                    <a:ext uri="{9D8B030D-6E8A-4147-A177-3AD203B41FA5}">
                      <a16:colId xmlns:a16="http://schemas.microsoft.com/office/drawing/2014/main" val="770600826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48689980"/>
                    </a:ext>
                  </a:extLst>
                </a:gridCol>
                <a:gridCol w="315870">
                  <a:extLst>
                    <a:ext uri="{9D8B030D-6E8A-4147-A177-3AD203B41FA5}">
                      <a16:colId xmlns:a16="http://schemas.microsoft.com/office/drawing/2014/main" val="1933077423"/>
                    </a:ext>
                  </a:extLst>
                </a:gridCol>
                <a:gridCol w="530285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443089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553528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509510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531518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531518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531518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531518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361527"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Multiplier Type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Approximate level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</a:p>
                    <a:p>
                      <a:pPr 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8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delay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latency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power</a:t>
                      </a:r>
                    </a:p>
                    <a:p>
                      <a:pPr algn="ctr"/>
                      <a:r>
                        <a:rPr lang="en-US" sz="800" b="0" i="0" dirty="0"/>
                        <a:t>(</a:t>
                      </a:r>
                      <a:r>
                        <a:rPr lang="en-US" sz="800" b="0" i="0" dirty="0" err="1"/>
                        <a:t>mW</a:t>
                      </a:r>
                      <a:r>
                        <a:rPr lang="en-US" sz="800" b="0" i="0" dirty="0"/>
                        <a:t>)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</a:t>
                      </a:r>
                    </a:p>
                    <a:p>
                      <a:pPr algn="ctr"/>
                      <a:r>
                        <a:rPr lang="en-US" sz="800" b="0" dirty="0"/>
                        <a:t>(</a:t>
                      </a:r>
                      <a:r>
                        <a:rPr lang="en-US" sz="800" b="0" dirty="0" err="1"/>
                        <a:t>pj</a:t>
                      </a:r>
                      <a:r>
                        <a:rPr lang="en-US" sz="800" b="0" dirty="0"/>
                        <a:t>)</a:t>
                      </a:r>
                      <a:r>
                        <a:rPr lang="en-US" sz="800" dirty="0"/>
                        <a:t> 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HMR 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  <a:r>
                        <a:rPr lang="en-US" sz="800" baseline="0" dirty="0"/>
                        <a:t> gain</a:t>
                      </a:r>
                      <a:endParaRPr lang="en-US" sz="8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 gain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361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Hidden</a:t>
                      </a:r>
                    </a:p>
                  </a:txBody>
                  <a:tcPr marL="0" marR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Output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0649"/>
                  </a:ext>
                </a:extLst>
              </a:tr>
              <a:tr h="2116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843448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r>
                        <a:rPr lang="en-US" sz="900" dirty="0"/>
                        <a:t>Behavioral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121.68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1.44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174.77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000" i="0" dirty="0"/>
                        <a:t>12s_2</a:t>
                      </a:r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000" i="0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n-US" sz="1000" dirty="0"/>
                    </a:p>
                  </a:txBody>
                  <a:tcPr marL="0" marR="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419947">
                <a:tc>
                  <a:txBody>
                    <a:bodyPr/>
                    <a:lstStyle/>
                    <a:p>
                      <a:r>
                        <a:rPr lang="en-US" sz="1000" dirty="0"/>
                        <a:t>Mul_12s_2KM[5]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18770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2575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61527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361527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361527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grpSp>
        <p:nvGrpSpPr>
          <p:cNvPr id="3" name="area"/>
          <p:cNvGrpSpPr/>
          <p:nvPr/>
        </p:nvGrpSpPr>
        <p:grpSpPr>
          <a:xfrm>
            <a:off x="1719131" y="2548091"/>
            <a:ext cx="6725920" cy="3247066"/>
            <a:chOff x="1727200" y="2548126"/>
            <a:chExt cx="6725920" cy="3247066"/>
          </a:xfrm>
        </p:grpSpPr>
        <p:sp>
          <p:nvSpPr>
            <p:cNvPr id="9" name="Rectangle 8"/>
            <p:cNvSpPr/>
            <p:nvPr/>
          </p:nvSpPr>
          <p:spPr>
            <a:xfrm>
              <a:off x="1727200" y="2548127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34960" y="2548126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power"/>
          <p:cNvGrpSpPr/>
          <p:nvPr/>
        </p:nvGrpSpPr>
        <p:grpSpPr>
          <a:xfrm>
            <a:off x="3362959" y="2548125"/>
            <a:ext cx="6615480" cy="3247066"/>
            <a:chOff x="3362959" y="2548125"/>
            <a:chExt cx="6615480" cy="3247066"/>
          </a:xfrm>
        </p:grpSpPr>
        <p:sp>
          <p:nvSpPr>
            <p:cNvPr id="11" name="Rectangle 10"/>
            <p:cNvSpPr/>
            <p:nvPr/>
          </p:nvSpPr>
          <p:spPr>
            <a:xfrm>
              <a:off x="3362959" y="2548126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460279" y="2548125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energy"/>
          <p:cNvGrpSpPr/>
          <p:nvPr/>
        </p:nvGrpSpPr>
        <p:grpSpPr>
          <a:xfrm>
            <a:off x="3884317" y="2548115"/>
            <a:ext cx="6628792" cy="3247074"/>
            <a:chOff x="3884317" y="2548115"/>
            <a:chExt cx="6628792" cy="3247074"/>
          </a:xfrm>
        </p:grpSpPr>
        <p:sp>
          <p:nvSpPr>
            <p:cNvPr id="13" name="Rectangle 12"/>
            <p:cNvSpPr/>
            <p:nvPr/>
          </p:nvSpPr>
          <p:spPr>
            <a:xfrm>
              <a:off x="3884317" y="2548124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94949" y="2548115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hmr"/>
          <p:cNvGrpSpPr/>
          <p:nvPr/>
        </p:nvGrpSpPr>
        <p:grpSpPr>
          <a:xfrm>
            <a:off x="4415153" y="2548115"/>
            <a:ext cx="6654682" cy="3247065"/>
            <a:chOff x="4415153" y="2548115"/>
            <a:chExt cx="6654682" cy="3247065"/>
          </a:xfrm>
        </p:grpSpPr>
        <p:sp>
          <p:nvSpPr>
            <p:cNvPr id="14" name="Rectangle 13"/>
            <p:cNvSpPr/>
            <p:nvPr/>
          </p:nvSpPr>
          <p:spPr>
            <a:xfrm>
              <a:off x="4415153" y="2548115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551675" y="2548115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ain_area"/>
          <p:cNvGrpSpPr/>
          <p:nvPr/>
        </p:nvGrpSpPr>
        <p:grpSpPr>
          <a:xfrm>
            <a:off x="4961583" y="2548115"/>
            <a:ext cx="6626412" cy="3247072"/>
            <a:chOff x="4961583" y="2548115"/>
            <a:chExt cx="6626412" cy="3247072"/>
          </a:xfrm>
        </p:grpSpPr>
        <p:sp>
          <p:nvSpPr>
            <p:cNvPr id="15" name="Rectangle 14"/>
            <p:cNvSpPr/>
            <p:nvPr/>
          </p:nvSpPr>
          <p:spPr>
            <a:xfrm>
              <a:off x="4961583" y="2548122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069835" y="2548115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ain_enrgy"/>
          <p:cNvGrpSpPr/>
          <p:nvPr/>
        </p:nvGrpSpPr>
        <p:grpSpPr>
          <a:xfrm>
            <a:off x="5520689" y="2548092"/>
            <a:ext cx="6604968" cy="3247088"/>
            <a:chOff x="5520689" y="2548092"/>
            <a:chExt cx="6604968" cy="3247088"/>
          </a:xfrm>
        </p:grpSpPr>
        <p:sp>
          <p:nvSpPr>
            <p:cNvPr id="16" name="Rectangle 15"/>
            <p:cNvSpPr/>
            <p:nvPr/>
          </p:nvSpPr>
          <p:spPr>
            <a:xfrm>
              <a:off x="5520689" y="2548092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607497" y="2548115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delay"/>
          <p:cNvGrpSpPr/>
          <p:nvPr/>
        </p:nvGrpSpPr>
        <p:grpSpPr>
          <a:xfrm>
            <a:off x="2329114" y="2548024"/>
            <a:ext cx="7154559" cy="3247065"/>
            <a:chOff x="2318578" y="2548092"/>
            <a:chExt cx="7154559" cy="3247065"/>
          </a:xfrm>
        </p:grpSpPr>
        <p:sp>
          <p:nvSpPr>
            <p:cNvPr id="21" name="Rectangle 20"/>
            <p:cNvSpPr/>
            <p:nvPr/>
          </p:nvSpPr>
          <p:spPr>
            <a:xfrm>
              <a:off x="2318578" y="2548092"/>
              <a:ext cx="1101176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445051" y="2548092"/>
              <a:ext cx="1028086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68499" y="1101649"/>
            <a:ext cx="5510942" cy="24622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RESULTS OF SMAC NEURON ARCHITECTURE USING APPROXIMATE MULTIPLIERS.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78600" y="1093954"/>
            <a:ext cx="5403850" cy="25391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RESULTS OF SMAC NEURON ARCHITECTURE USING APPROXIMATE MULTIPLIERS AND ADDERS.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5</a:t>
            </a:r>
            <a:r>
              <a:rPr lang="tr-TR" sz="1200" dirty="0"/>
              <a:t>]</a:t>
            </a:r>
            <a:r>
              <a:rPr lang="en-US" sz="1200" dirty="0"/>
              <a:t> V. </a:t>
            </a:r>
            <a:r>
              <a:rPr lang="en-US" sz="1200" dirty="0" err="1"/>
              <a:t>Mrazek</a:t>
            </a:r>
            <a:r>
              <a:rPr lang="en-US" sz="1200" dirty="0"/>
              <a:t>, R. </a:t>
            </a:r>
            <a:r>
              <a:rPr lang="en-US" sz="1200" dirty="0" err="1"/>
              <a:t>Hrbacek</a:t>
            </a:r>
            <a:r>
              <a:rPr lang="en-US" sz="1200" dirty="0"/>
              <a:t>, Z. </a:t>
            </a:r>
            <a:r>
              <a:rPr lang="en-US" sz="1200" dirty="0" err="1"/>
              <a:t>Vasicek</a:t>
            </a:r>
            <a:r>
              <a:rPr lang="en-US" sz="1200" dirty="0"/>
              <a:t>, and L. </a:t>
            </a:r>
            <a:r>
              <a:rPr lang="en-US" sz="1200" dirty="0" err="1"/>
              <a:t>Sekanina</a:t>
            </a:r>
            <a:r>
              <a:rPr lang="en-US" sz="1200" dirty="0"/>
              <a:t>, “</a:t>
            </a:r>
            <a:r>
              <a:rPr lang="en-US" sz="1200" dirty="0" err="1"/>
              <a:t>Evoapproxsb:Library</a:t>
            </a:r>
            <a:r>
              <a:rPr lang="en-US" sz="1200" dirty="0"/>
              <a:t> of approximate adders and multipliers for circuit design and benchmarking of approximation methods,” in Design, Automation and Test in Europe Conference and Exhibition (DATE), 2017, pp. 258–261.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6</a:t>
            </a:r>
            <a:r>
              <a:rPr lang="tr-TR" sz="1200" dirty="0"/>
              <a:t>]</a:t>
            </a:r>
            <a:r>
              <a:rPr lang="en-US" sz="1200" dirty="0"/>
              <a:t> M. E. </a:t>
            </a:r>
            <a:r>
              <a:rPr lang="en-US" sz="1200" dirty="0" err="1"/>
              <a:t>Nojehdeh</a:t>
            </a:r>
            <a:r>
              <a:rPr lang="en-US" sz="1200" dirty="0"/>
              <a:t> and M. </a:t>
            </a:r>
            <a:r>
              <a:rPr lang="en-US" sz="1200" dirty="0" err="1"/>
              <a:t>Altun</a:t>
            </a:r>
            <a:r>
              <a:rPr lang="en-US" sz="1200" dirty="0"/>
              <a:t>, “Systematic synthesis of approximate adders and multipliers with accurate error calculations,” Integration, vol. 70, pp. 99 – 107, 2020.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019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" y="182396"/>
            <a:ext cx="8978523" cy="613812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542193"/>
              </p:ext>
            </p:extLst>
          </p:nvPr>
        </p:nvGraphicFramePr>
        <p:xfrm>
          <a:off x="6266626" y="1670052"/>
          <a:ext cx="5747386" cy="403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58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386655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400735">
                  <a:extLst>
                    <a:ext uri="{9D8B030D-6E8A-4147-A177-3AD203B41FA5}">
                      <a16:colId xmlns:a16="http://schemas.microsoft.com/office/drawing/2014/main" val="2048689980"/>
                    </a:ext>
                  </a:extLst>
                </a:gridCol>
                <a:gridCol w="485101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432145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654059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516738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532743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416367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490336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522049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356612"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Multiplier 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Approximate level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</a:p>
                    <a:p>
                      <a:pPr 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8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delay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latency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power</a:t>
                      </a:r>
                    </a:p>
                    <a:p>
                      <a:pPr algn="ctr"/>
                      <a:r>
                        <a:rPr lang="en-US" sz="800" b="0" i="0" dirty="0"/>
                        <a:t>(</a:t>
                      </a:r>
                      <a:r>
                        <a:rPr lang="en-US" sz="800" b="0" i="0" dirty="0" err="1"/>
                        <a:t>mW</a:t>
                      </a:r>
                      <a:r>
                        <a:rPr lang="en-US" sz="800" b="0" i="0" dirty="0"/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</a:t>
                      </a:r>
                    </a:p>
                    <a:p>
                      <a:pPr algn="ctr"/>
                      <a:r>
                        <a:rPr lang="en-US" sz="800" b="0" dirty="0"/>
                        <a:t>(</a:t>
                      </a:r>
                      <a:r>
                        <a:rPr lang="en-US" sz="800" b="0" dirty="0" err="1"/>
                        <a:t>pj</a:t>
                      </a:r>
                      <a:r>
                        <a:rPr lang="en-US" sz="800" b="0" dirty="0"/>
                        <a:t>)</a:t>
                      </a:r>
                      <a:r>
                        <a:rPr lang="en-US" sz="800" dirty="0"/>
                        <a:t>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HMR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  <a:r>
                        <a:rPr lang="en-US" sz="800" baseline="0" dirty="0"/>
                        <a:t> gain</a:t>
                      </a:r>
                      <a:endParaRPr lang="en-US" sz="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332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solidFill>
                            <a:schemeClr val="bg1"/>
                          </a:solidFill>
                        </a:rPr>
                        <a:t>Mul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Add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0649"/>
                  </a:ext>
                </a:extLst>
              </a:tr>
              <a:tr h="42755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Behavioral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aseline="0" dirty="0">
                          <a:latin typeface="Calibri 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1646.42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569.33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490260">
                <a:tc>
                  <a:txBody>
                    <a:bodyPr/>
                    <a:lstStyle/>
                    <a:p>
                      <a:pPr algn="ctr"/>
                      <a:r>
                        <a:rPr lang="en-US" sz="105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050" i="0" dirty="0"/>
                        <a:t>12s_2</a:t>
                      </a:r>
                      <a:r>
                        <a:rPr lang="en-US" sz="105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050" i="0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2908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1590.26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391.63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5.06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42755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Mul_12s_2KM[5]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3140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1721.30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451.51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5.46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2864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2972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1659.53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426.62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5.03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2978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1679.18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421.98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3029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1798.52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448.54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1516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3046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1652.51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469.89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40614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3041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1692.29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440.25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4.66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dirty="0">
                          <a:latin typeface="Calibri "/>
                        </a:rPr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26734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 3021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1650.17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426.73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5.40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 "/>
                        </a:rPr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166021"/>
              </p:ext>
            </p:extLst>
          </p:nvPr>
        </p:nvGraphicFramePr>
        <p:xfrm>
          <a:off x="91440" y="1670052"/>
          <a:ext cx="6048376" cy="4011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49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565239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460779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667334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683225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630257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545991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492084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598482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662036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697752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Multiplier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Approximate level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</a:p>
                    <a:p>
                      <a:pPr 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8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delay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latency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power</a:t>
                      </a:r>
                    </a:p>
                    <a:p>
                      <a:pPr algn="ctr"/>
                      <a:r>
                        <a:rPr lang="en-US" sz="800" b="0" i="0" dirty="0"/>
                        <a:t>(</a:t>
                      </a:r>
                      <a:r>
                        <a:rPr lang="en-US" sz="800" b="0" i="0" dirty="0" err="1"/>
                        <a:t>mW</a:t>
                      </a:r>
                      <a:r>
                        <a:rPr lang="en-US" sz="800" b="0" i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</a:t>
                      </a:r>
                    </a:p>
                    <a:p>
                      <a:pPr algn="ctr"/>
                      <a:r>
                        <a:rPr lang="en-US" sz="800" b="0" dirty="0"/>
                        <a:t>(</a:t>
                      </a:r>
                      <a:r>
                        <a:rPr lang="en-US" sz="800" b="0" dirty="0" err="1"/>
                        <a:t>pj</a:t>
                      </a:r>
                      <a:r>
                        <a:rPr lang="en-US" sz="800" b="0" dirty="0"/>
                        <a:t>)</a:t>
                      </a:r>
                      <a:r>
                        <a:rPr lang="en-US" sz="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HMR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  <a:r>
                        <a:rPr lang="en-US" sz="800" baseline="0" dirty="0"/>
                        <a:t> gain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en-US" sz="1000" dirty="0"/>
                        <a:t>Behavioral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1646.42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569.33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489585">
                <a:tc>
                  <a:txBody>
                    <a:bodyPr/>
                    <a:lstStyle/>
                    <a:p>
                      <a:pPr algn="ctr"/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000" i="0" dirty="0"/>
                        <a:t>12s_2</a:t>
                      </a:r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000" i="0" dirty="0"/>
                        <a:t>[5]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1738.62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42481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Mul_12s_2KM[5]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1764.83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504.74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-3%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22001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1774.19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44148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1760.15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4.83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1518.19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1725.98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401130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1724.58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1664.68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358002" y="2388743"/>
            <a:ext cx="7114540" cy="3292446"/>
            <a:chOff x="1358002" y="2388743"/>
            <a:chExt cx="7114540" cy="3292446"/>
          </a:xfrm>
        </p:grpSpPr>
        <p:sp>
          <p:nvSpPr>
            <p:cNvPr id="9" name="Rectangle 8"/>
            <p:cNvSpPr/>
            <p:nvPr/>
          </p:nvSpPr>
          <p:spPr>
            <a:xfrm>
              <a:off x="1358002" y="2422863"/>
              <a:ext cx="518160" cy="324706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54382" y="2388743"/>
              <a:ext cx="518160" cy="3292446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19450" y="2392382"/>
            <a:ext cx="6828790" cy="3277546"/>
            <a:chOff x="3219450" y="2392382"/>
            <a:chExt cx="6828790" cy="3277546"/>
          </a:xfrm>
        </p:grpSpPr>
        <p:sp>
          <p:nvSpPr>
            <p:cNvPr id="11" name="Rectangle 10"/>
            <p:cNvSpPr/>
            <p:nvPr/>
          </p:nvSpPr>
          <p:spPr>
            <a:xfrm>
              <a:off x="3219450" y="2392383"/>
              <a:ext cx="603548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556750" y="2392382"/>
              <a:ext cx="491490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901474" y="2388742"/>
            <a:ext cx="6672546" cy="3277549"/>
            <a:chOff x="3901474" y="2388742"/>
            <a:chExt cx="6672546" cy="3277549"/>
          </a:xfrm>
        </p:grpSpPr>
        <p:sp>
          <p:nvSpPr>
            <p:cNvPr id="13" name="Rectangle 12"/>
            <p:cNvSpPr/>
            <p:nvPr/>
          </p:nvSpPr>
          <p:spPr>
            <a:xfrm>
              <a:off x="10082530" y="2388746"/>
              <a:ext cx="491490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01474" y="2388742"/>
              <a:ext cx="491490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392964" y="2388745"/>
            <a:ext cx="6601934" cy="3292443"/>
            <a:chOff x="4392964" y="2388745"/>
            <a:chExt cx="6601934" cy="3292443"/>
          </a:xfrm>
        </p:grpSpPr>
        <p:sp>
          <p:nvSpPr>
            <p:cNvPr id="15" name="Rectangle 14"/>
            <p:cNvSpPr/>
            <p:nvPr/>
          </p:nvSpPr>
          <p:spPr>
            <a:xfrm>
              <a:off x="4392964" y="2403643"/>
              <a:ext cx="491490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608310" y="2388745"/>
              <a:ext cx="386588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902520" y="2388745"/>
            <a:ext cx="6618158" cy="3292443"/>
            <a:chOff x="4902520" y="2388745"/>
            <a:chExt cx="6618158" cy="3292443"/>
          </a:xfrm>
        </p:grpSpPr>
        <p:sp>
          <p:nvSpPr>
            <p:cNvPr id="17" name="Rectangle 16"/>
            <p:cNvSpPr/>
            <p:nvPr/>
          </p:nvSpPr>
          <p:spPr>
            <a:xfrm>
              <a:off x="4902520" y="2403643"/>
              <a:ext cx="540361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1029188" y="2388745"/>
              <a:ext cx="491490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527546" y="2388744"/>
            <a:ext cx="6486466" cy="3277546"/>
            <a:chOff x="5527546" y="2388744"/>
            <a:chExt cx="6486466" cy="3277546"/>
          </a:xfrm>
        </p:grpSpPr>
        <p:sp>
          <p:nvSpPr>
            <p:cNvPr id="19" name="Rectangle 18"/>
            <p:cNvSpPr/>
            <p:nvPr/>
          </p:nvSpPr>
          <p:spPr>
            <a:xfrm>
              <a:off x="5527546" y="2388745"/>
              <a:ext cx="518883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554968" y="2388744"/>
              <a:ext cx="459044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920431" y="2388742"/>
            <a:ext cx="7562231" cy="3277546"/>
            <a:chOff x="1920431" y="2388742"/>
            <a:chExt cx="7562231" cy="3277546"/>
          </a:xfrm>
        </p:grpSpPr>
        <p:sp>
          <p:nvSpPr>
            <p:cNvPr id="21" name="Rectangle 20"/>
            <p:cNvSpPr/>
            <p:nvPr/>
          </p:nvSpPr>
          <p:spPr>
            <a:xfrm>
              <a:off x="8484233" y="2388743"/>
              <a:ext cx="998429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20431" y="2388742"/>
              <a:ext cx="1222293" cy="327754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68524" y="1101649"/>
            <a:ext cx="5510942" cy="24622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RESULTS OF SMAC ANN ARCHITECTURE USING APPROXIMATE MULTIPLIERS.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11925" y="1093954"/>
            <a:ext cx="5375275" cy="25391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RESULTS OF SMAC ANN ARCHITECTURE USING APPROXIMATE MULTIPLIERS AND ADDERS.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5</a:t>
            </a:r>
            <a:r>
              <a:rPr lang="tr-TR" sz="1200" dirty="0"/>
              <a:t>]</a:t>
            </a:r>
            <a:r>
              <a:rPr lang="en-US" sz="1200" dirty="0"/>
              <a:t> V. </a:t>
            </a:r>
            <a:r>
              <a:rPr lang="en-US" sz="1200" dirty="0" err="1"/>
              <a:t>Mrazek</a:t>
            </a:r>
            <a:r>
              <a:rPr lang="en-US" sz="1200" dirty="0"/>
              <a:t>, R. </a:t>
            </a:r>
            <a:r>
              <a:rPr lang="en-US" sz="1200" dirty="0" err="1"/>
              <a:t>Hrbacek</a:t>
            </a:r>
            <a:r>
              <a:rPr lang="en-US" sz="1200" dirty="0"/>
              <a:t>, Z. </a:t>
            </a:r>
            <a:r>
              <a:rPr lang="en-US" sz="1200" dirty="0" err="1"/>
              <a:t>Vasicek</a:t>
            </a:r>
            <a:r>
              <a:rPr lang="en-US" sz="1200" dirty="0"/>
              <a:t>, and L. </a:t>
            </a:r>
            <a:r>
              <a:rPr lang="en-US" sz="1200" dirty="0" err="1"/>
              <a:t>Sekanina</a:t>
            </a:r>
            <a:r>
              <a:rPr lang="en-US" sz="1200" dirty="0"/>
              <a:t>, “</a:t>
            </a:r>
            <a:r>
              <a:rPr lang="en-US" sz="1200" dirty="0" err="1"/>
              <a:t>Evoapproxsb:Library</a:t>
            </a:r>
            <a:r>
              <a:rPr lang="en-US" sz="1200" dirty="0"/>
              <a:t> of approximate adders and multipliers for circuit design and benchmarking of approximation methods,” in Design, Automation and Test in Europe Conference and Exhibition (DATE), 2017, pp. 258–261.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6</a:t>
            </a:r>
            <a:r>
              <a:rPr lang="tr-TR" sz="1200" dirty="0"/>
              <a:t>]</a:t>
            </a:r>
            <a:r>
              <a:rPr lang="en-US" sz="1200" dirty="0"/>
              <a:t> M. E. </a:t>
            </a:r>
            <a:r>
              <a:rPr lang="en-US" sz="1200" dirty="0" err="1"/>
              <a:t>Nojehdeh</a:t>
            </a:r>
            <a:r>
              <a:rPr lang="en-US" sz="1200" dirty="0"/>
              <a:t> and M. </a:t>
            </a:r>
            <a:r>
              <a:rPr lang="en-US" sz="1200" dirty="0" err="1"/>
              <a:t>Altun</a:t>
            </a:r>
            <a:r>
              <a:rPr lang="en-US" sz="1200" dirty="0"/>
              <a:t>, “Systematic synthesis of approximate adders and multipliers with accurate error calculations,” Integration, vol. 70, pp. 99 – 107, 2020.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46493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Outline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2319052"/>
            <a:ext cx="11998036" cy="298261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Introduction</a:t>
            </a:r>
          </a:p>
          <a:p>
            <a:r>
              <a:rPr lang="tr-TR" dirty="0"/>
              <a:t>Background</a:t>
            </a:r>
          </a:p>
          <a:p>
            <a:r>
              <a:rPr lang="tr-TR" dirty="0"/>
              <a:t>Motivation</a:t>
            </a:r>
          </a:p>
          <a:p>
            <a:r>
              <a:rPr lang="tr-TR" dirty="0"/>
              <a:t>ANN Design</a:t>
            </a:r>
            <a:r>
              <a:rPr lang="en-US" dirty="0"/>
              <a:t> by Exploiting Approximate blocks</a:t>
            </a:r>
            <a:endParaRPr lang="tr-TR" dirty="0"/>
          </a:p>
          <a:p>
            <a:r>
              <a:rPr lang="tr-TR" dirty="0"/>
              <a:t>Experimental Results</a:t>
            </a:r>
          </a:p>
          <a:p>
            <a:r>
              <a:rPr lang="tr-TR" dirty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43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51284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094672"/>
              </p:ext>
            </p:extLst>
          </p:nvPr>
        </p:nvGraphicFramePr>
        <p:xfrm>
          <a:off x="91440" y="1670052"/>
          <a:ext cx="6048376" cy="4011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49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565239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460779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667334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683225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630257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545991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492084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598482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662036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697752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Multiplier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Approximate level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</a:p>
                    <a:p>
                      <a:pPr 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8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delay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latency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power</a:t>
                      </a:r>
                    </a:p>
                    <a:p>
                      <a:pPr algn="ctr"/>
                      <a:r>
                        <a:rPr lang="en-US" sz="800" b="0" i="0" dirty="0"/>
                        <a:t>(</a:t>
                      </a:r>
                      <a:r>
                        <a:rPr lang="en-US" sz="800" b="0" i="0" dirty="0" err="1"/>
                        <a:t>mW</a:t>
                      </a:r>
                      <a:r>
                        <a:rPr lang="en-US" sz="800" b="0" i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</a:t>
                      </a:r>
                    </a:p>
                    <a:p>
                      <a:pPr algn="ctr"/>
                      <a:r>
                        <a:rPr lang="en-US" sz="800" b="0" dirty="0"/>
                        <a:t>(</a:t>
                      </a:r>
                      <a:r>
                        <a:rPr lang="en-US" sz="800" b="0" dirty="0" err="1"/>
                        <a:t>pj</a:t>
                      </a:r>
                      <a:r>
                        <a:rPr lang="en-US" sz="800" b="0" dirty="0"/>
                        <a:t>)</a:t>
                      </a:r>
                      <a:r>
                        <a:rPr lang="en-US" sz="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HMR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  <a:r>
                        <a:rPr lang="en-US" sz="800" baseline="0" dirty="0"/>
                        <a:t> gain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417306">
                <a:tc>
                  <a:txBody>
                    <a:bodyPr/>
                    <a:lstStyle/>
                    <a:p>
                      <a:r>
                        <a:rPr lang="en-US" sz="1000" dirty="0"/>
                        <a:t>Behavioral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1646.42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569.33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489585">
                <a:tc>
                  <a:txBody>
                    <a:bodyPr/>
                    <a:lstStyle/>
                    <a:p>
                      <a:pPr algn="ctr"/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000" i="0" dirty="0"/>
                        <a:t>12s_2</a:t>
                      </a:r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000" i="0" dirty="0"/>
                        <a:t>[5]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1738.62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42481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Mul_12s_2KM[5]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1764.83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504.74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-3%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22001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1774.19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44148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1760.15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4.83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1518.19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1725.98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401130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1724.58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1664.68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205520"/>
              </p:ext>
            </p:extLst>
          </p:nvPr>
        </p:nvGraphicFramePr>
        <p:xfrm>
          <a:off x="6244592" y="1544320"/>
          <a:ext cx="5947408" cy="414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021">
                  <a:extLst>
                    <a:ext uri="{9D8B030D-6E8A-4147-A177-3AD203B41FA5}">
                      <a16:colId xmlns:a16="http://schemas.microsoft.com/office/drawing/2014/main" val="245552935"/>
                    </a:ext>
                  </a:extLst>
                </a:gridCol>
                <a:gridCol w="406836">
                  <a:extLst>
                    <a:ext uri="{9D8B030D-6E8A-4147-A177-3AD203B41FA5}">
                      <a16:colId xmlns:a16="http://schemas.microsoft.com/office/drawing/2014/main" val="1382460689"/>
                    </a:ext>
                  </a:extLst>
                </a:gridCol>
                <a:gridCol w="459817">
                  <a:extLst>
                    <a:ext uri="{9D8B030D-6E8A-4147-A177-3AD203B41FA5}">
                      <a16:colId xmlns:a16="http://schemas.microsoft.com/office/drawing/2014/main" val="2048689980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1441394786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47879857"/>
                    </a:ext>
                  </a:extLst>
                </a:gridCol>
                <a:gridCol w="562585">
                  <a:extLst>
                    <a:ext uri="{9D8B030D-6E8A-4147-A177-3AD203B41FA5}">
                      <a16:colId xmlns:a16="http://schemas.microsoft.com/office/drawing/2014/main" val="1234876261"/>
                    </a:ext>
                  </a:extLst>
                </a:gridCol>
                <a:gridCol w="517847">
                  <a:extLst>
                    <a:ext uri="{9D8B030D-6E8A-4147-A177-3AD203B41FA5}">
                      <a16:colId xmlns:a16="http://schemas.microsoft.com/office/drawing/2014/main" val="51499781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468879534"/>
                    </a:ext>
                  </a:extLst>
                </a:gridCol>
                <a:gridCol w="523707">
                  <a:extLst>
                    <a:ext uri="{9D8B030D-6E8A-4147-A177-3AD203B41FA5}">
                      <a16:colId xmlns:a16="http://schemas.microsoft.com/office/drawing/2014/main" val="1676523215"/>
                    </a:ext>
                  </a:extLst>
                </a:gridCol>
                <a:gridCol w="556727">
                  <a:extLst>
                    <a:ext uri="{9D8B030D-6E8A-4147-A177-3AD203B41FA5}">
                      <a16:colId xmlns:a16="http://schemas.microsoft.com/office/drawing/2014/main" val="2767886399"/>
                    </a:ext>
                  </a:extLst>
                </a:gridCol>
                <a:gridCol w="540217">
                  <a:extLst>
                    <a:ext uri="{9D8B030D-6E8A-4147-A177-3AD203B41FA5}">
                      <a16:colId xmlns:a16="http://schemas.microsoft.com/office/drawing/2014/main" val="653331070"/>
                    </a:ext>
                  </a:extLst>
                </a:gridCol>
              </a:tblGrid>
              <a:tr h="370127"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Multiplier Type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Approximate level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</a:p>
                    <a:p>
                      <a:pPr 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8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delay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latency</a:t>
                      </a:r>
                    </a:p>
                    <a:p>
                      <a:pPr algn="ctr"/>
                      <a:r>
                        <a:rPr lang="en-US" sz="800" b="0" dirty="0"/>
                        <a:t>(ns)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power</a:t>
                      </a:r>
                    </a:p>
                    <a:p>
                      <a:pPr algn="ctr"/>
                      <a:r>
                        <a:rPr lang="en-US" sz="800" b="0" i="0" dirty="0"/>
                        <a:t>(</a:t>
                      </a:r>
                      <a:r>
                        <a:rPr lang="en-US" sz="800" b="0" i="0" dirty="0" err="1"/>
                        <a:t>mW</a:t>
                      </a:r>
                      <a:r>
                        <a:rPr lang="en-US" sz="800" b="0" i="0" dirty="0"/>
                        <a:t>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</a:t>
                      </a:r>
                    </a:p>
                    <a:p>
                      <a:pPr algn="ctr"/>
                      <a:r>
                        <a:rPr lang="en-US" sz="800" b="0" dirty="0"/>
                        <a:t>(</a:t>
                      </a:r>
                      <a:r>
                        <a:rPr lang="en-US" sz="800" b="0" dirty="0" err="1"/>
                        <a:t>pj</a:t>
                      </a:r>
                      <a:r>
                        <a:rPr lang="en-US" sz="800" b="0" dirty="0"/>
                        <a:t>)</a:t>
                      </a:r>
                      <a:r>
                        <a:rPr lang="en-US" sz="800" dirty="0"/>
                        <a:t>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HMR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area</a:t>
                      </a:r>
                      <a:r>
                        <a:rPr lang="en-US" sz="800" baseline="0" dirty="0"/>
                        <a:t> gain</a:t>
                      </a:r>
                      <a:endParaRPr lang="en-US" sz="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energy gain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0872702"/>
                  </a:ext>
                </a:extLst>
              </a:tr>
              <a:tr h="472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Hidden</a:t>
                      </a:r>
                    </a:p>
                  </a:txBody>
                  <a:tcPr marL="0" marR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Output</a:t>
                      </a:r>
                    </a:p>
                  </a:txBody>
                  <a:tcPr marL="0" marR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064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r>
                        <a:rPr lang="en-US" sz="1000" dirty="0"/>
                        <a:t>Behavioral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baseline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 15327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3.58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121.68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1.44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174.77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380247"/>
                  </a:ext>
                </a:extLst>
              </a:tr>
              <a:tr h="375874">
                <a:tc>
                  <a:txBody>
                    <a:bodyPr/>
                    <a:lstStyle/>
                    <a:p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mul</a:t>
                      </a:r>
                      <a:r>
                        <a:rPr lang="en-US" sz="1000" i="0" dirty="0"/>
                        <a:t>12s_2</a:t>
                      </a:r>
                      <a:r>
                        <a:rPr lang="en-US" sz="1000" i="0" dirty="0">
                          <a:latin typeface="Book Antiqua" panose="02040602050305030304" pitchFamily="18" charset="0"/>
                        </a:rPr>
                        <a:t>NM</a:t>
                      </a:r>
                      <a:r>
                        <a:rPr lang="en-US" sz="1000" i="0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07514"/>
                  </a:ext>
                </a:extLst>
              </a:tr>
              <a:tr h="375874">
                <a:tc>
                  <a:txBody>
                    <a:bodyPr/>
                    <a:lstStyle/>
                    <a:p>
                      <a:r>
                        <a:rPr lang="en-US" sz="1000" dirty="0"/>
                        <a:t>Mul_12s_2KM[5]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-3%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376510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64865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975235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PBAM[6]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02188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90348"/>
                  </a:ext>
                </a:extLst>
              </a:tr>
              <a:tr h="370870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39869"/>
                  </a:ext>
                </a:extLst>
              </a:tr>
              <a:tr h="347655">
                <a:tc>
                  <a:txBody>
                    <a:bodyPr/>
                    <a:lstStyle/>
                    <a:p>
                      <a:r>
                        <a:rPr lang="en-US" sz="1000" dirty="0"/>
                        <a:t>LEBZAM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26676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44780" y="2383467"/>
            <a:ext cx="12047219" cy="364814"/>
            <a:chOff x="144780" y="2383467"/>
            <a:chExt cx="12047219" cy="364814"/>
          </a:xfrm>
        </p:grpSpPr>
        <p:sp>
          <p:nvSpPr>
            <p:cNvPr id="8" name="Rectangle 7"/>
            <p:cNvSpPr/>
            <p:nvPr/>
          </p:nvSpPr>
          <p:spPr>
            <a:xfrm rot="5400000">
              <a:off x="2959892" y="-431645"/>
              <a:ext cx="364814" cy="5995037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9035888" y="-407831"/>
              <a:ext cx="364814" cy="5947409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1437" y="3545349"/>
            <a:ext cx="12100563" cy="459955"/>
            <a:chOff x="91437" y="3545349"/>
            <a:chExt cx="12100563" cy="459955"/>
          </a:xfrm>
        </p:grpSpPr>
        <p:sp>
          <p:nvSpPr>
            <p:cNvPr id="11" name="Rectangle 10"/>
            <p:cNvSpPr/>
            <p:nvPr/>
          </p:nvSpPr>
          <p:spPr>
            <a:xfrm rot="5400000">
              <a:off x="2962308" y="827797"/>
              <a:ext cx="306636" cy="604837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9064977" y="724962"/>
              <a:ext cx="306636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1437" y="3899377"/>
            <a:ext cx="12100563" cy="452022"/>
            <a:chOff x="91437" y="3899377"/>
            <a:chExt cx="12100563" cy="452022"/>
          </a:xfrm>
        </p:grpSpPr>
        <p:sp>
          <p:nvSpPr>
            <p:cNvPr id="13" name="Rectangle 12"/>
            <p:cNvSpPr/>
            <p:nvPr/>
          </p:nvSpPr>
          <p:spPr>
            <a:xfrm rot="5400000">
              <a:off x="2962308" y="1173892"/>
              <a:ext cx="306636" cy="604837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rot="5400000">
              <a:off x="9064977" y="1078990"/>
              <a:ext cx="306636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1437" y="4552458"/>
            <a:ext cx="12100563" cy="412214"/>
            <a:chOff x="91437" y="4552458"/>
            <a:chExt cx="12100563" cy="412214"/>
          </a:xfrm>
        </p:grpSpPr>
        <p:sp>
          <p:nvSpPr>
            <p:cNvPr id="15" name="Rectangle 14"/>
            <p:cNvSpPr/>
            <p:nvPr/>
          </p:nvSpPr>
          <p:spPr>
            <a:xfrm rot="5400000">
              <a:off x="2962308" y="1787165"/>
              <a:ext cx="306636" cy="604837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5400000">
              <a:off x="9064977" y="1732071"/>
              <a:ext cx="306636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18110" y="4944075"/>
            <a:ext cx="12087228" cy="378855"/>
            <a:chOff x="118110" y="4944075"/>
            <a:chExt cx="12087228" cy="378855"/>
          </a:xfrm>
        </p:grpSpPr>
        <p:sp>
          <p:nvSpPr>
            <p:cNvPr id="16" name="Rectangle 15"/>
            <p:cNvSpPr/>
            <p:nvPr/>
          </p:nvSpPr>
          <p:spPr>
            <a:xfrm rot="5400000">
              <a:off x="2988981" y="2145423"/>
              <a:ext cx="306636" cy="604837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5400000">
              <a:off x="9078315" y="2123688"/>
              <a:ext cx="306636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04774" y="5293202"/>
            <a:ext cx="12087226" cy="362175"/>
            <a:chOff x="104774" y="5293202"/>
            <a:chExt cx="12087226" cy="362175"/>
          </a:xfrm>
        </p:grpSpPr>
        <p:sp>
          <p:nvSpPr>
            <p:cNvPr id="17" name="Rectangle 16"/>
            <p:cNvSpPr/>
            <p:nvPr/>
          </p:nvSpPr>
          <p:spPr>
            <a:xfrm rot="5400000">
              <a:off x="2975645" y="2477870"/>
              <a:ext cx="306636" cy="604837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 rot="5400000">
              <a:off x="9064977" y="2472815"/>
              <a:ext cx="306636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47633" y="2748281"/>
            <a:ext cx="12057705" cy="505459"/>
            <a:chOff x="147633" y="2748281"/>
            <a:chExt cx="12057705" cy="505459"/>
          </a:xfrm>
        </p:grpSpPr>
        <p:sp>
          <p:nvSpPr>
            <p:cNvPr id="18" name="Rectangle 17"/>
            <p:cNvSpPr/>
            <p:nvPr/>
          </p:nvSpPr>
          <p:spPr>
            <a:xfrm rot="5400000">
              <a:off x="2932652" y="46578"/>
              <a:ext cx="422143" cy="5992181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 rot="5400000">
              <a:off x="9054376" y="-48167"/>
              <a:ext cx="354514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8110" y="3179707"/>
            <a:ext cx="12100562" cy="480244"/>
            <a:chOff x="118110" y="3179707"/>
            <a:chExt cx="12100562" cy="480244"/>
          </a:xfrm>
        </p:grpSpPr>
        <p:sp>
          <p:nvSpPr>
            <p:cNvPr id="19" name="Rectangle 18"/>
            <p:cNvSpPr/>
            <p:nvPr/>
          </p:nvSpPr>
          <p:spPr>
            <a:xfrm rot="5400000">
              <a:off x="2988981" y="482444"/>
              <a:ext cx="306636" cy="604837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 rot="5400000">
              <a:off x="9091649" y="359320"/>
              <a:ext cx="306636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1437" y="4233417"/>
            <a:ext cx="12113901" cy="424618"/>
            <a:chOff x="91437" y="4233417"/>
            <a:chExt cx="12113901" cy="424618"/>
          </a:xfrm>
        </p:grpSpPr>
        <p:sp>
          <p:nvSpPr>
            <p:cNvPr id="14" name="Rectangle 13"/>
            <p:cNvSpPr/>
            <p:nvPr/>
          </p:nvSpPr>
          <p:spPr>
            <a:xfrm rot="5400000">
              <a:off x="2962308" y="1480528"/>
              <a:ext cx="306636" cy="604837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 rot="5400000">
              <a:off x="9078315" y="1413030"/>
              <a:ext cx="306636" cy="59474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68499" y="1101649"/>
            <a:ext cx="5510942" cy="24622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RESULTS OF SMAC ANN ARCHITECTURE USING APPROXIMATE MULTIPLIERS.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78600" y="1093954"/>
            <a:ext cx="5613400" cy="25391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RESULTS OF SMAC NEURON ARCHITECTURE USING APPROXIMATE MULTIPLIERS.</a:t>
            </a:r>
            <a:endParaRPr lang="en-US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99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>
                <a:solidFill>
                  <a:schemeClr val="bg1"/>
                </a:solidFill>
              </a:rPr>
              <a:t>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2240145"/>
            <a:ext cx="11813309" cy="2756734"/>
          </a:xfrm>
        </p:spPr>
        <p:txBody>
          <a:bodyPr>
            <a:normAutofit/>
          </a:bodyPr>
          <a:lstStyle/>
          <a:p>
            <a:r>
              <a:rPr lang="tr-TR" sz="2600" dirty="0"/>
              <a:t>This paper presented efficient techniques to reduce the hardware complexity of a time-multiplexed feedforward ANN design</a:t>
            </a:r>
          </a:p>
          <a:p>
            <a:pPr lvl="1"/>
            <a:r>
              <a:rPr lang="en-US" sz="2200" dirty="0"/>
              <a:t>Approximate multipliers and adders</a:t>
            </a:r>
            <a:r>
              <a:rPr lang="tr-TR" sz="2200" dirty="0"/>
              <a:t> </a:t>
            </a:r>
            <a:r>
              <a:rPr lang="tr-TR" sz="2200" dirty="0" err="1"/>
              <a:t>are</a:t>
            </a:r>
            <a:r>
              <a:rPr lang="tr-TR" sz="2200" dirty="0"/>
              <a:t> </a:t>
            </a:r>
            <a:r>
              <a:rPr lang="en-US" sz="2200" dirty="0"/>
              <a:t>employed</a:t>
            </a:r>
            <a:r>
              <a:rPr lang="tr-TR" sz="2200" dirty="0"/>
              <a:t> to reduce the hardware </a:t>
            </a:r>
            <a:r>
              <a:rPr lang="tr-TR" sz="2200" dirty="0" err="1"/>
              <a:t>complexity</a:t>
            </a:r>
            <a:endParaRPr lang="tr-TR" sz="2200" dirty="0"/>
          </a:p>
          <a:p>
            <a:r>
              <a:rPr lang="tr-TR" sz="2600" dirty="0"/>
              <a:t>It is shown that the proposed techniques yield a significant reduction in design complexity</a:t>
            </a:r>
          </a:p>
        </p:txBody>
      </p:sp>
    </p:spTree>
    <p:extLst>
      <p:ext uri="{BB962C8B-B14F-4D97-AF65-F5344CB8AC3E}">
        <p14:creationId xmlns:p14="http://schemas.microsoft.com/office/powerpoint/2010/main" val="2240934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ACKNOWLDGEMENT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91" y="3163223"/>
            <a:ext cx="11813309" cy="2756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work is supported by the TUBITAK-1001 projects #117E078 , #119E507 </a:t>
            </a:r>
          </a:p>
          <a:p>
            <a:pPr marL="0" indent="0">
              <a:buNone/>
            </a:pPr>
            <a:r>
              <a:rPr lang="en-US" dirty="0"/>
              <a:t>and Istanbul Technical University </a:t>
            </a:r>
            <a:r>
              <a:rPr lang="en-US"/>
              <a:t>BAP project </a:t>
            </a:r>
            <a:r>
              <a:rPr lang="en-US" dirty="0"/>
              <a:t>#42446.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2224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6002767"/>
            <a:ext cx="12192000" cy="8552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</a:rPr>
              <a:t>Contact:</a:t>
            </a:r>
            <a:r>
              <a:rPr lang="tr-TR" sz="2400" dirty="0">
                <a:solidFill>
                  <a:schemeClr val="bg1"/>
                </a:solidFill>
              </a:rPr>
              <a:t> Mohammadreza Esmali Nojehdeh</a:t>
            </a:r>
          </a:p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</a:rPr>
              <a:t>E-mail:</a:t>
            </a:r>
            <a:r>
              <a:rPr lang="tr-TR" sz="2400" dirty="0">
                <a:solidFill>
                  <a:schemeClr val="bg1"/>
                </a:solidFill>
              </a:rPr>
              <a:t> nojehdeh@itu.edu.tr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8963" y="2151528"/>
            <a:ext cx="12192000" cy="177501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r-TR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tr-TR" sz="3600" b="1" dirty="0">
                <a:solidFill>
                  <a:schemeClr val="bg1"/>
                </a:solidFill>
              </a:rPr>
              <a:t>THANKS for YOUR ATTENTION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>
                <a:solidFill>
                  <a:schemeClr val="bg1"/>
                </a:solidFill>
              </a:rPr>
              <a:t>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4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2083266"/>
            <a:ext cx="11813309" cy="3356848"/>
          </a:xfrm>
        </p:spPr>
        <p:txBody>
          <a:bodyPr>
            <a:normAutofit/>
          </a:bodyPr>
          <a:lstStyle/>
          <a:p>
            <a:r>
              <a:rPr lang="tr-TR" b="1" dirty="0"/>
              <a:t>Artificial neural network</a:t>
            </a:r>
            <a:r>
              <a:rPr lang="tr-TR" dirty="0"/>
              <a:t> (ANN) is a computing system made up of a number of simple and highly interconnected processing elements</a:t>
            </a:r>
          </a:p>
          <a:p>
            <a:r>
              <a:rPr lang="tr-TR" dirty="0"/>
              <a:t>ANNs have been applied to a wide range of problems</a:t>
            </a:r>
          </a:p>
          <a:p>
            <a:pPr lvl="1"/>
            <a:r>
              <a:rPr lang="tr-TR" dirty="0"/>
              <a:t>classification and pattern recognition</a:t>
            </a:r>
          </a:p>
          <a:p>
            <a:r>
              <a:rPr lang="tr-TR" dirty="0"/>
              <a:t>They have been realized in different design platforms</a:t>
            </a:r>
          </a:p>
          <a:p>
            <a:pPr lvl="1"/>
            <a:r>
              <a:rPr lang="tr-TR" dirty="0"/>
              <a:t>analog, digital, hybrid very large scale integrated (VLSI) circuits, field programmable gate-arrays (FPGAs), and neuro-computers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38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83" y="2876695"/>
            <a:ext cx="4660112" cy="18841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03638" y="2423319"/>
                <a:ext cx="1398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 ∅(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638" y="2423319"/>
                <a:ext cx="1398011" cy="276999"/>
              </a:xfrm>
              <a:prstGeom prst="rect">
                <a:avLst/>
              </a:prstGeom>
              <a:blipFill>
                <a:blip r:embed="rId3"/>
                <a:stretch>
                  <a:fillRect l="-2174" t="-4444" r="-5217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296866" y="2289692"/>
                <a:ext cx="1562735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tr-T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866" y="2289692"/>
                <a:ext cx="1562735" cy="5442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93965" y="5402918"/>
            <a:ext cx="11785599" cy="834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Hardware complexity of an ANN is dominated by </a:t>
            </a:r>
            <a:r>
              <a:rPr lang="tr-TR" b="1" dirty="0"/>
              <a:t>the multiplication of weights by input variables</a:t>
            </a:r>
            <a:r>
              <a:rPr lang="tr-TR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3965" y="1681014"/>
            <a:ext cx="567929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Neuron - a fundamental unit of ANN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202238" y="1685638"/>
            <a:ext cx="5679298" cy="3173837"/>
            <a:chOff x="6202238" y="1685638"/>
            <a:chExt cx="5679298" cy="3173837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22533" y="2609206"/>
              <a:ext cx="3305229" cy="225026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6202238" y="1685638"/>
              <a:ext cx="567929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An ANN architecture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741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69" y="704767"/>
            <a:ext cx="11813309" cy="770950"/>
          </a:xfrm>
        </p:spPr>
        <p:txBody>
          <a:bodyPr>
            <a:normAutofit/>
          </a:bodyPr>
          <a:lstStyle/>
          <a:p>
            <a:r>
              <a:rPr lang="en-US" sz="2400" dirty="0"/>
              <a:t>Approximate computing is used for area, power, and energy improvement, targeting applications not strictly requiring high accuracy including image processing and learning.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AAAC7D-04AD-498D-A43A-4B8EC162957E}"/>
              </a:ext>
            </a:extLst>
          </p:cNvPr>
          <p:cNvGrpSpPr/>
          <p:nvPr/>
        </p:nvGrpSpPr>
        <p:grpSpPr>
          <a:xfrm>
            <a:off x="114458" y="1403532"/>
            <a:ext cx="3323038" cy="2787420"/>
            <a:chOff x="114458" y="1403532"/>
            <a:chExt cx="3323038" cy="278742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45EA06A-3FFA-4D66-B0F4-A56C969F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458" y="1873902"/>
              <a:ext cx="3323038" cy="231705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AD690BC-93F7-4F6C-82F6-A7BD19079266}"/>
                </a:ext>
              </a:extLst>
            </p:cNvPr>
            <p:cNvSpPr txBox="1"/>
            <p:nvPr/>
          </p:nvSpPr>
          <p:spPr>
            <a:xfrm>
              <a:off x="121069" y="1403532"/>
              <a:ext cx="3218103" cy="523220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Conventional mirror adder cell transistor level schematic[1]</a:t>
              </a:r>
              <a:endParaRPr lang="tr-TR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DB11FA0-ACFD-493A-A0A1-D87049E92494}"/>
              </a:ext>
            </a:extLst>
          </p:cNvPr>
          <p:cNvGrpSpPr/>
          <p:nvPr/>
        </p:nvGrpSpPr>
        <p:grpSpPr>
          <a:xfrm>
            <a:off x="120484" y="4190952"/>
            <a:ext cx="3218688" cy="2471133"/>
            <a:chOff x="120484" y="4190952"/>
            <a:chExt cx="3218688" cy="247113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4067FF-A7BE-4A8E-AC5D-3221DF45A4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208" y="4739592"/>
              <a:ext cx="2800526" cy="192249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67DDF2B-398F-48C0-B843-B77780E5B47D}"/>
                </a:ext>
              </a:extLst>
            </p:cNvPr>
            <p:cNvSpPr txBox="1"/>
            <p:nvPr/>
          </p:nvSpPr>
          <p:spPr>
            <a:xfrm>
              <a:off x="120484" y="4190952"/>
              <a:ext cx="3218688" cy="523220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Approximate mirror adder cell transistor level schematic[1]</a:t>
              </a:r>
              <a:endParaRPr lang="tr-TR" sz="14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51F595EE-0AAA-4B2A-8811-404B2C733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683778"/>
              </p:ext>
            </p:extLst>
          </p:nvPr>
        </p:nvGraphicFramePr>
        <p:xfrm>
          <a:off x="9326881" y="3455937"/>
          <a:ext cx="2744636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729">
                  <a:extLst>
                    <a:ext uri="{9D8B030D-6E8A-4147-A177-3AD203B41FA5}">
                      <a16:colId xmlns:a16="http://schemas.microsoft.com/office/drawing/2014/main" val="4087547621"/>
                    </a:ext>
                  </a:extLst>
                </a:gridCol>
                <a:gridCol w="1319907">
                  <a:extLst>
                    <a:ext uri="{9D8B030D-6E8A-4147-A177-3AD203B41FA5}">
                      <a16:colId xmlns:a16="http://schemas.microsoft.com/office/drawing/2014/main" val="2627294787"/>
                    </a:ext>
                  </a:extLst>
                </a:gridCol>
              </a:tblGrid>
              <a:tr h="374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Mirror Adder Cell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Area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600" b="0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711226"/>
                  </a:ext>
                </a:extLst>
              </a:tr>
              <a:tr h="2982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Conventional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40.66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099017"/>
                  </a:ext>
                </a:extLst>
              </a:tr>
              <a:tr h="2982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Approximate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069137"/>
                  </a:ext>
                </a:extLst>
              </a:tr>
            </a:tbl>
          </a:graphicData>
        </a:graphic>
      </p:graphicFrame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E48A82AE-7F29-4752-8072-2C6BAD775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271252"/>
              </p:ext>
            </p:extLst>
          </p:nvPr>
        </p:nvGraphicFramePr>
        <p:xfrm>
          <a:off x="4101668" y="2463736"/>
          <a:ext cx="504825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79">
                  <a:extLst>
                    <a:ext uri="{9D8B030D-6E8A-4147-A177-3AD203B41FA5}">
                      <a16:colId xmlns:a16="http://schemas.microsoft.com/office/drawing/2014/main" val="513687263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3363763430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3664894347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3333748988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2884465093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3101819857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1034236134"/>
                    </a:ext>
                  </a:extLst>
                </a:gridCol>
              </a:tblGrid>
              <a:tr h="3285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Inputs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Approximate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194673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>
                          <a:latin typeface="Bookman Old Style" panose="020506040505050202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>
                          <a:latin typeface="Bookman Old Style" panose="020506040505050202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>
                          <a:latin typeface="Bookman Old Style" panose="02050604050505020204" pitchFamily="18" charset="0"/>
                        </a:rPr>
                        <a:t>Cin</a:t>
                      </a:r>
                      <a:endParaRPr lang="en-US" sz="1600" i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>
                          <a:latin typeface="Bookman Old Style" panose="02050604050505020204" pitchFamily="18" charset="0"/>
                        </a:rPr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>
                          <a:latin typeface="Bookman Old Style" panose="02050604050505020204" pitchFamily="18" charset="0"/>
                        </a:rPr>
                        <a:t>Cout</a:t>
                      </a:r>
                      <a:endParaRPr lang="en-US" sz="1600" i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>
                          <a:latin typeface="Bookman Old Style" panose="02050604050505020204" pitchFamily="18" charset="0"/>
                        </a:rPr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err="1">
                          <a:latin typeface="Bookman Old Style" panose="02050604050505020204" pitchFamily="18" charset="0"/>
                        </a:rPr>
                        <a:t>Cout</a:t>
                      </a:r>
                      <a:endParaRPr lang="en-US" sz="1600" i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991143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046568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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589044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548987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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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836098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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21957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32677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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376440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r>
                        <a:rPr lang="en-US" sz="16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94398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20F4CD78-1290-4DD8-AA44-D8F77C5B6A7C}"/>
              </a:ext>
            </a:extLst>
          </p:cNvPr>
          <p:cNvSpPr txBox="1"/>
          <p:nvPr/>
        </p:nvSpPr>
        <p:spPr>
          <a:xfrm>
            <a:off x="4101667" y="2099306"/>
            <a:ext cx="5048253" cy="30777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Truth table for conventional full adder and approximate adder[1]</a:t>
            </a:r>
            <a:endParaRPr lang="tr-TR" sz="1400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0309B3-93C6-43E5-B933-ACC7EF90E4F0}"/>
              </a:ext>
            </a:extLst>
          </p:cNvPr>
          <p:cNvSpPr txBox="1"/>
          <p:nvPr/>
        </p:nvSpPr>
        <p:spPr>
          <a:xfrm>
            <a:off x="9326880" y="3098965"/>
            <a:ext cx="2744637" cy="30777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Layout Area of mirror adders[1]</a:t>
            </a:r>
            <a:endParaRPr lang="tr-TR" sz="1400" b="1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F1B83A-F53F-4746-9276-3D52F1112388}"/>
              </a:ext>
            </a:extLst>
          </p:cNvPr>
          <p:cNvSpPr/>
          <p:nvPr/>
        </p:nvSpPr>
        <p:spPr>
          <a:xfrm>
            <a:off x="63672" y="6563075"/>
            <a:ext cx="120775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</a:rPr>
              <a:t>[1]</a:t>
            </a:r>
            <a:r>
              <a:rPr lang="en-US" sz="1200" dirty="0" err="1">
                <a:solidFill>
                  <a:prstClr val="black"/>
                </a:solidFill>
              </a:rPr>
              <a:t>Almurib</a:t>
            </a:r>
            <a:r>
              <a:rPr lang="en-US" sz="1200" dirty="0">
                <a:solidFill>
                  <a:prstClr val="black"/>
                </a:solidFill>
              </a:rPr>
              <a:t>, H.A.F., Kumar, T.N., Lombardi, F., 2016. Inexact designs for approximate low power addition by cell replacement, in: 2016 Design, Automation Test in Europe Conference Exhibition .</a:t>
            </a:r>
            <a:endParaRPr lang="tr-T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44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 animBg="1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Motivation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88" y="1914031"/>
            <a:ext cx="4795736" cy="18304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/>
              <p:cNvSpPr txBox="1">
                <a:spLocks/>
              </p:cNvSpPr>
              <p:nvPr/>
            </p:nvSpPr>
            <p:spPr>
              <a:xfrm>
                <a:off x="6756849" y="1612506"/>
                <a:ext cx="5266592" cy="50130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dirty="0"/>
                  <a:t>Control logic – an up-counter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number of inputs (or weights)</a:t>
                </a:r>
              </a:p>
              <a:p>
                <a:r>
                  <a:rPr lang="tr-TR" dirty="0"/>
                  <a:t>Multiplexers 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number and bitwidths of inputs and weights</a:t>
                </a:r>
              </a:p>
              <a:p>
                <a:r>
                  <a:rPr lang="tr-TR" dirty="0"/>
                  <a:t>Multiplier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maximum bitwidths of inputs and weights</a:t>
                </a:r>
              </a:p>
              <a:p>
                <a:r>
                  <a:rPr lang="tr-TR" dirty="0"/>
                  <a:t>Adder and register (R)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bit-width of the inner product of inputs and weights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b="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3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tr-TR" sz="13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tr-TR" sz="13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tr-TR" sz="13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3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tr-TR" sz="13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tr-TR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300" dirty="0"/>
              </a:p>
              <a:p>
                <a:pPr marL="457200" lvl="1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2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849" y="1612506"/>
                <a:ext cx="5266592" cy="5013070"/>
              </a:xfrm>
              <a:prstGeom prst="rect">
                <a:avLst/>
              </a:prstGeom>
              <a:blipFill>
                <a:blip r:embed="rId3"/>
                <a:stretch>
                  <a:fillRect l="-2083" t="-2798" r="-3125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93965" y="1385179"/>
            <a:ext cx="567929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Time-multiplexed design of a neuron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5002" y="4316645"/>
            <a:ext cx="5839552" cy="2216847"/>
            <a:chOff x="185002" y="4316645"/>
            <a:chExt cx="5839552" cy="2216847"/>
          </a:xfrm>
        </p:grpSpPr>
        <p:grpSp>
          <p:nvGrpSpPr>
            <p:cNvPr id="16" name="Group 15"/>
            <p:cNvGrpSpPr/>
            <p:nvPr/>
          </p:nvGrpSpPr>
          <p:grpSpPr>
            <a:xfrm>
              <a:off x="3097966" y="4793450"/>
              <a:ext cx="2926588" cy="295978"/>
              <a:chOff x="3644815" y="5005878"/>
              <a:chExt cx="2926588" cy="29597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4433460" y="5005878"/>
                    <a:ext cx="2137943" cy="29309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1"/>
                    <a14:m>
                      <m:oMath xmlns:m="http://schemas.openxmlformats.org/officeDocument/2006/math">
                        <m:r>
                          <a:rPr lang="tr-TR" sz="130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tr-TR" sz="1300" i="1" smtClean="0">
                            <a:latin typeface="Cambria Math" panose="02040503050406030204" pitchFamily="18" charset="0"/>
                          </a:rPr>
                          <m:t>=(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tr-TR" sz="13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tr-TR" sz="13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tr-TR" sz="13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tr-TR" sz="13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tr-TR" sz="13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13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tr-TR" sz="13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tr-TR" sz="13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13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tr-TR" sz="13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oMath>
                    </a14:m>
                    <a:r>
                      <a:rPr lang="tr-TR" sz="1300" dirty="0"/>
                      <a:t>) &lt;&lt; </a:t>
                    </a:r>
                    <a:r>
                      <a:rPr lang="tr-TR" sz="1300" i="1" dirty="0"/>
                      <a:t>k</a:t>
                    </a:r>
                    <a:endParaRPr lang="en-US" sz="1300" i="1" dirty="0"/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3460" y="5005878"/>
                    <a:ext cx="2137943" cy="29309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102083" b="-16458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3644815" y="5005878"/>
                    <a:ext cx="1309013" cy="29597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1"/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tr-TR" sz="13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tr-TR" sz="1300" dirty="0"/>
                      <a:t>=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tr-TR" sz="1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tr-TR" sz="1300" dirty="0"/>
                      <a:t>/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tr-TR" sz="13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a14:m>
                    <a:endParaRPr lang="tr-TR" sz="1300" dirty="0"/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44815" y="5005878"/>
                    <a:ext cx="1309013" cy="295978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632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4919" y="4703091"/>
              <a:ext cx="5053416" cy="1830401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85002" y="4316645"/>
              <a:ext cx="567929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Simplified time-multiplexed design of a neuron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303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FC7CA7F-1893-438D-9B85-5FF6366D1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788" y="3003595"/>
            <a:ext cx="5924976" cy="2261401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27" y="-38796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Motivation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27" y="857952"/>
            <a:ext cx="11868727" cy="1365853"/>
          </a:xfrm>
        </p:spPr>
        <p:txBody>
          <a:bodyPr>
            <a:noAutofit/>
          </a:bodyPr>
          <a:lstStyle/>
          <a:p>
            <a:r>
              <a:rPr lang="en-US" sz="2400" dirty="0"/>
              <a:t>Multipliers and adders are</a:t>
            </a:r>
            <a:r>
              <a:rPr lang="en-US" sz="2400" b="1" dirty="0"/>
              <a:t> </a:t>
            </a:r>
            <a:r>
              <a:rPr lang="tr-TR" sz="2400" dirty="0"/>
              <a:t> </a:t>
            </a:r>
            <a:r>
              <a:rPr lang="en-US" sz="2400" dirty="0"/>
              <a:t>frequently used in ANNs and dominate the hardware complexity.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tr-TR" sz="2000" dirty="0"/>
              <a:t>Since </a:t>
            </a:r>
            <a:r>
              <a:rPr lang="en-US" sz="2000" dirty="0"/>
              <a:t>exploiting approximate multipliers and adders for neuron computation can be significantly reduces hardware complexity, taking into account the deviation in ANN accuracy. </a:t>
            </a:r>
            <a:endParaRPr lang="tr-TR" sz="20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06F360E-DB45-4EF5-B777-32936D17D42C}"/>
              </a:ext>
            </a:extLst>
          </p:cNvPr>
          <p:cNvGrpSpPr/>
          <p:nvPr/>
        </p:nvGrpSpPr>
        <p:grpSpPr>
          <a:xfrm>
            <a:off x="4044738" y="4495246"/>
            <a:ext cx="757470" cy="479050"/>
            <a:chOff x="4054263" y="4326971"/>
            <a:chExt cx="757470" cy="479050"/>
          </a:xfrm>
        </p:grpSpPr>
        <p:sp>
          <p:nvSpPr>
            <p:cNvPr id="3" name="Oval 2"/>
            <p:cNvSpPr/>
            <p:nvPr/>
          </p:nvSpPr>
          <p:spPr>
            <a:xfrm>
              <a:off x="4158983" y="4326971"/>
              <a:ext cx="524881" cy="4790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EF55CB1-1184-44A1-BFEB-687AA13B9525}"/>
                </a:ext>
              </a:extLst>
            </p:cNvPr>
            <p:cNvSpPr txBox="1"/>
            <p:nvPr/>
          </p:nvSpPr>
          <p:spPr>
            <a:xfrm rot="20657855">
              <a:off x="4054263" y="4442891"/>
              <a:ext cx="75747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Approximate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F18613-8AB0-4A79-9F6C-4D610B20A4BF}"/>
              </a:ext>
            </a:extLst>
          </p:cNvPr>
          <p:cNvGrpSpPr/>
          <p:nvPr/>
        </p:nvGrpSpPr>
        <p:grpSpPr>
          <a:xfrm>
            <a:off x="4882938" y="4479363"/>
            <a:ext cx="757470" cy="479050"/>
            <a:chOff x="4054263" y="4326971"/>
            <a:chExt cx="757470" cy="47905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B3D5AB7-CA5C-4DC6-8DD4-575A2EB25A90}"/>
                </a:ext>
              </a:extLst>
            </p:cNvPr>
            <p:cNvSpPr/>
            <p:nvPr/>
          </p:nvSpPr>
          <p:spPr>
            <a:xfrm>
              <a:off x="4158983" y="4326971"/>
              <a:ext cx="524881" cy="4790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8ABC68F-01CC-42FB-824F-75FD511945C0}"/>
                </a:ext>
              </a:extLst>
            </p:cNvPr>
            <p:cNvSpPr txBox="1"/>
            <p:nvPr/>
          </p:nvSpPr>
          <p:spPr>
            <a:xfrm rot="20657855">
              <a:off x="4054263" y="4442891"/>
              <a:ext cx="75747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</a:rPr>
                <a:t>Approximate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72FD7DC-479F-4847-9FAA-DBB613F8BA5E}"/>
              </a:ext>
            </a:extLst>
          </p:cNvPr>
          <p:cNvSpPr txBox="1"/>
          <p:nvPr/>
        </p:nvSpPr>
        <p:spPr>
          <a:xfrm>
            <a:off x="4277895" y="4691121"/>
            <a:ext cx="291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C7FD49-79C7-4AB8-B36B-C0C4EF0B9170}"/>
              </a:ext>
            </a:extLst>
          </p:cNvPr>
          <p:cNvSpPr/>
          <p:nvPr/>
        </p:nvSpPr>
        <p:spPr>
          <a:xfrm>
            <a:off x="5111632" y="462956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847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8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Time-Multiplexed ANN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93964" y="1952592"/>
            <a:ext cx="11813309" cy="3367548"/>
          </a:xfrm>
        </p:spPr>
        <p:txBody>
          <a:bodyPr>
            <a:normAutofit/>
          </a:bodyPr>
          <a:lstStyle/>
          <a:p>
            <a:r>
              <a:rPr lang="tr-TR" dirty="0"/>
              <a:t>The design procedure has three main steps: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/>
              <a:t>Given the ANN structure, train the ANN using state-of-art techniques and find the weight and bias values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/>
              <a:t>Post-training stage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tr-TR" dirty="0"/>
              <a:t>Determine the minimum quantization value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tr-TR" dirty="0"/>
              <a:t>Convert the floating-point weight and bias values to integers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Replace multipliers and adders by approximate version and check accuracy</a:t>
            </a:r>
            <a:endParaRPr lang="tr-TR" dirty="0"/>
          </a:p>
          <a:p>
            <a:pPr marL="914400" lvl="1" indent="-457200">
              <a:buFont typeface="+mj-lt"/>
              <a:buAutoNum type="arabicParenR"/>
            </a:pPr>
            <a:r>
              <a:rPr lang="tr-TR" dirty="0"/>
              <a:t>Describe the time-multiplexed ANN design in hardware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149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Training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909585"/>
            <a:ext cx="11813309" cy="3308953"/>
          </a:xfrm>
        </p:spPr>
        <p:txBody>
          <a:bodyPr>
            <a:normAutofit/>
          </a:bodyPr>
          <a:lstStyle/>
          <a:p>
            <a:r>
              <a:rPr lang="tr-TR" spc="-10" dirty="0"/>
              <a:t>Our training tool includes</a:t>
            </a:r>
          </a:p>
          <a:p>
            <a:pPr lvl="1"/>
            <a:r>
              <a:rPr lang="tr-TR" spc="-10" dirty="0"/>
              <a:t>several iterative optimization algorithms, namely conventional and stochastic gradient descent methods and </a:t>
            </a:r>
            <a:r>
              <a:rPr lang="tr-TR" b="1" spc="-10" dirty="0"/>
              <a:t>Adam </a:t>
            </a:r>
            <a:r>
              <a:rPr lang="tr-TR" b="1" spc="-10" dirty="0" err="1"/>
              <a:t>optimizer</a:t>
            </a:r>
            <a:r>
              <a:rPr lang="tr-TR" spc="-10" dirty="0"/>
              <a:t> [</a:t>
            </a:r>
            <a:r>
              <a:rPr lang="en-US" spc="-10" dirty="0"/>
              <a:t>2</a:t>
            </a:r>
            <a:r>
              <a:rPr lang="tr-TR" spc="-10" dirty="0"/>
              <a:t>]</a:t>
            </a:r>
          </a:p>
          <a:p>
            <a:pPr lvl="1"/>
            <a:r>
              <a:rPr lang="tr-TR" spc="-10" dirty="0"/>
              <a:t>different weight initialization techniques, namely </a:t>
            </a:r>
            <a:r>
              <a:rPr lang="tr-TR" b="1" spc="-10" dirty="0" err="1"/>
              <a:t>Xavier</a:t>
            </a:r>
            <a:r>
              <a:rPr lang="tr-TR" spc="-10" dirty="0"/>
              <a:t> [</a:t>
            </a:r>
            <a:r>
              <a:rPr lang="en-US" spc="-10" dirty="0"/>
              <a:t>3</a:t>
            </a:r>
            <a:r>
              <a:rPr lang="tr-TR" spc="-10" dirty="0"/>
              <a:t>], He [</a:t>
            </a:r>
            <a:r>
              <a:rPr lang="en-US" spc="-10" dirty="0"/>
              <a:t>4</a:t>
            </a:r>
            <a:r>
              <a:rPr lang="tr-TR" spc="-10" dirty="0"/>
              <a:t>], and fully random</a:t>
            </a:r>
          </a:p>
          <a:p>
            <a:pPr lvl="1"/>
            <a:r>
              <a:rPr lang="tr-TR" spc="-10" dirty="0"/>
              <a:t>several stopping criteria, namely number of iterations, </a:t>
            </a:r>
            <a:r>
              <a:rPr lang="tr-TR" b="1" spc="-10" dirty="0"/>
              <a:t>early stopping using validation data set</a:t>
            </a:r>
            <a:r>
              <a:rPr lang="tr-TR" spc="-10" dirty="0"/>
              <a:t>, and saturation of logic functions</a:t>
            </a:r>
          </a:p>
          <a:p>
            <a:pPr lvl="1"/>
            <a:r>
              <a:rPr lang="tr-TR" spc="-10" dirty="0"/>
              <a:t>different activation functions for neurons in each layer, namely </a:t>
            </a:r>
            <a:r>
              <a:rPr lang="tr-TR" b="1" spc="-10" dirty="0"/>
              <a:t>sigmoid</a:t>
            </a:r>
            <a:r>
              <a:rPr lang="tr-TR" spc="-10" dirty="0"/>
              <a:t>, hyperbolic tangent, hard sigmoid, </a:t>
            </a:r>
            <a:r>
              <a:rPr lang="tr-TR" b="1" spc="-10" dirty="0"/>
              <a:t>hard hyperbolic tangent</a:t>
            </a:r>
            <a:r>
              <a:rPr lang="tr-TR" spc="-10" dirty="0"/>
              <a:t>, linear rectified linear unit, and softmax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2</a:t>
            </a:r>
            <a:r>
              <a:rPr lang="tr-TR" sz="1200" dirty="0"/>
              <a:t>] </a:t>
            </a:r>
            <a:r>
              <a:rPr lang="en-US" sz="1200" dirty="0"/>
              <a:t>D. P. </a:t>
            </a:r>
            <a:r>
              <a:rPr lang="en-US" sz="1200" dirty="0" err="1"/>
              <a:t>Kingma</a:t>
            </a:r>
            <a:r>
              <a:rPr lang="en-US" sz="1200" dirty="0"/>
              <a:t> and J. Ba, “Adam: A method for stochastic optimization,”</a:t>
            </a:r>
            <a:r>
              <a:rPr lang="tr-TR" sz="1200" dirty="0"/>
              <a:t> </a:t>
            </a:r>
            <a:r>
              <a:rPr lang="en-US" sz="1200" dirty="0" err="1"/>
              <a:t>arXiv</a:t>
            </a:r>
            <a:r>
              <a:rPr lang="en-US" sz="1200" dirty="0"/>
              <a:t> e-prints, 2014, arXiv:1412.6980.</a:t>
            </a:r>
            <a:endParaRPr lang="tr-TR" sz="1200" dirty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3</a:t>
            </a:r>
            <a:r>
              <a:rPr lang="tr-TR" sz="1200" dirty="0"/>
              <a:t>] </a:t>
            </a:r>
            <a:r>
              <a:rPr lang="en-US" sz="1200" dirty="0"/>
              <a:t>X. </a:t>
            </a:r>
            <a:r>
              <a:rPr lang="en-US" sz="1200" dirty="0" err="1"/>
              <a:t>Glorot</a:t>
            </a:r>
            <a:r>
              <a:rPr lang="en-US" sz="1200" dirty="0"/>
              <a:t> and Y. </a:t>
            </a:r>
            <a:r>
              <a:rPr lang="en-US" sz="1200" dirty="0" err="1"/>
              <a:t>Bengio</a:t>
            </a:r>
            <a:r>
              <a:rPr lang="en-US" sz="1200" dirty="0"/>
              <a:t>, “Understanding the difficulty of training deep</a:t>
            </a:r>
            <a:r>
              <a:rPr lang="tr-TR" sz="1200" dirty="0"/>
              <a:t> </a:t>
            </a:r>
            <a:r>
              <a:rPr lang="en-US" sz="1200" dirty="0"/>
              <a:t>feedforward neural networks,” in International Conference on Artificial</a:t>
            </a:r>
            <a:r>
              <a:rPr lang="tr-TR" sz="1200" dirty="0"/>
              <a:t> </a:t>
            </a:r>
            <a:r>
              <a:rPr lang="en-US" sz="1200" dirty="0"/>
              <a:t>Intelligence and Statistics, 2010, pp. 249–256.</a:t>
            </a:r>
            <a:endParaRPr lang="tr-TR" sz="1200" dirty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</a:t>
            </a:r>
            <a:r>
              <a:rPr lang="en-US" sz="1200" dirty="0"/>
              <a:t>4</a:t>
            </a:r>
            <a:r>
              <a:rPr lang="tr-TR" sz="1200" dirty="0"/>
              <a:t>] </a:t>
            </a:r>
            <a:r>
              <a:rPr lang="en-US" sz="1200" dirty="0"/>
              <a:t>K. He, X. Zhang, S. Ren, and J. Sun, “Delving deep into rectifiers:</a:t>
            </a:r>
            <a:r>
              <a:rPr lang="tr-TR" sz="1200" dirty="0"/>
              <a:t> </a:t>
            </a:r>
            <a:r>
              <a:rPr lang="en-US" sz="1200" dirty="0"/>
              <a:t>Surpassing human-level performance on </a:t>
            </a:r>
            <a:r>
              <a:rPr lang="en-US" sz="1200" dirty="0" err="1"/>
              <a:t>imagenet</a:t>
            </a:r>
            <a:r>
              <a:rPr lang="en-US" sz="1200" dirty="0"/>
              <a:t> classification,” </a:t>
            </a:r>
            <a:r>
              <a:rPr lang="en-US" sz="1200" dirty="0" err="1"/>
              <a:t>arXiv</a:t>
            </a:r>
            <a:r>
              <a:rPr lang="tr-TR" sz="1200" dirty="0"/>
              <a:t> </a:t>
            </a:r>
            <a:r>
              <a:rPr lang="en-US" sz="1200" dirty="0"/>
              <a:t>e-prints, 2015, arXiv:1502.01852.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24638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5742</TotalTime>
  <Words>3569</Words>
  <Application>Microsoft Office PowerPoint</Application>
  <PresentationFormat>Geniş ekran</PresentationFormat>
  <Paragraphs>1489</Paragraphs>
  <Slides>23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4" baseType="lpstr">
      <vt:lpstr>Arial</vt:lpstr>
      <vt:lpstr>Book Antiqua</vt:lpstr>
      <vt:lpstr>Bookman Old Style</vt:lpstr>
      <vt:lpstr>Calibri</vt:lpstr>
      <vt:lpstr>Calibri </vt:lpstr>
      <vt:lpstr>Calibri Light</vt:lpstr>
      <vt:lpstr>Cambria Math</vt:lpstr>
      <vt:lpstr>Symbol</vt:lpstr>
      <vt:lpstr>Wingdings</vt:lpstr>
      <vt:lpstr>Wingdings 2</vt:lpstr>
      <vt:lpstr>Office Theme</vt:lpstr>
      <vt:lpstr>Efficient Hardware Implementation of Artificial Neural Networks Using Approximate Multiply-Accumulate Blocks</vt:lpstr>
      <vt:lpstr>Outline</vt:lpstr>
      <vt:lpstr>Introduction</vt:lpstr>
      <vt:lpstr>Background</vt:lpstr>
      <vt:lpstr>PowerPoint Sunusu</vt:lpstr>
      <vt:lpstr>Motivation</vt:lpstr>
      <vt:lpstr>Motivation</vt:lpstr>
      <vt:lpstr>Time-Multiplexed ANN Design</vt:lpstr>
      <vt:lpstr>Training</vt:lpstr>
      <vt:lpstr>Hardware-aware Post-training</vt:lpstr>
      <vt:lpstr>Hardware Design </vt:lpstr>
      <vt:lpstr>Hardware Design 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Satisfiability-Based Approximate Algorithm for Logic Synthesis Using Switching Lattices</dc:title>
  <dc:creator>Windows User</dc:creator>
  <cp:lastModifiedBy>ITU</cp:lastModifiedBy>
  <cp:revision>471</cp:revision>
  <dcterms:created xsi:type="dcterms:W3CDTF">2019-03-04T11:06:43Z</dcterms:created>
  <dcterms:modified xsi:type="dcterms:W3CDTF">2020-06-30T06:50:51Z</dcterms:modified>
</cp:coreProperties>
</file>