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6"/>
  </p:notesMasterIdLst>
  <p:sldIdLst>
    <p:sldId id="278" r:id="rId2"/>
    <p:sldId id="283" r:id="rId3"/>
    <p:sldId id="284" r:id="rId4"/>
    <p:sldId id="285" r:id="rId5"/>
    <p:sldId id="280" r:id="rId6"/>
    <p:sldId id="259" r:id="rId7"/>
    <p:sldId id="282" r:id="rId8"/>
    <p:sldId id="279" r:id="rId9"/>
    <p:sldId id="270" r:id="rId10"/>
    <p:sldId id="281" r:id="rId11"/>
    <p:sldId id="261" r:id="rId12"/>
    <p:sldId id="262" r:id="rId13"/>
    <p:sldId id="263" r:id="rId14"/>
    <p:sldId id="26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149" autoAdjust="0"/>
  </p:normalViewPr>
  <p:slideViewPr>
    <p:cSldViewPr snapToGrid="0">
      <p:cViewPr varScale="1">
        <p:scale>
          <a:sx n="65" d="100"/>
          <a:sy n="65" d="100"/>
        </p:scale>
        <p:origin x="133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FA7B76-B367-40B4-8FBD-FF7BB18EA108}" type="datetimeFigureOut">
              <a:rPr lang="en-US" smtClean="0"/>
              <a:t>27-May-22</a:t>
            </a:fld>
            <a:endParaRPr lang="en-US"/>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085872-DB18-489D-820D-9DD36F0EA75A}" type="slidenum">
              <a:rPr lang="en-US" smtClean="0"/>
              <a:t>‹#›</a:t>
            </a:fld>
            <a:endParaRPr lang="en-US"/>
          </a:p>
        </p:txBody>
      </p:sp>
    </p:spTree>
    <p:extLst>
      <p:ext uri="{BB962C8B-B14F-4D97-AF65-F5344CB8AC3E}">
        <p14:creationId xmlns:p14="http://schemas.microsoft.com/office/powerpoint/2010/main" val="2154527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9085872-DB18-489D-820D-9DD36F0EA75A}" type="slidenum">
              <a:rPr lang="en-US" smtClean="0"/>
              <a:t>1</a:t>
            </a:fld>
            <a:endParaRPr lang="en-US"/>
          </a:p>
        </p:txBody>
      </p:sp>
    </p:spTree>
    <p:extLst>
      <p:ext uri="{BB962C8B-B14F-4D97-AF65-F5344CB8AC3E}">
        <p14:creationId xmlns:p14="http://schemas.microsoft.com/office/powerpoint/2010/main" val="2686110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085872-DB18-489D-820D-9DD36F0EA75A}" type="slidenum">
              <a:rPr lang="en-US" smtClean="0"/>
              <a:t>10</a:t>
            </a:fld>
            <a:endParaRPr lang="en-US"/>
          </a:p>
        </p:txBody>
      </p:sp>
    </p:spTree>
    <p:extLst>
      <p:ext uri="{BB962C8B-B14F-4D97-AF65-F5344CB8AC3E}">
        <p14:creationId xmlns:p14="http://schemas.microsoft.com/office/powerpoint/2010/main" val="1130612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79085872-DB18-489D-820D-9DD36F0EA75A}" type="slidenum">
              <a:rPr lang="en-US" smtClean="0"/>
              <a:t>11</a:t>
            </a:fld>
            <a:endParaRPr lang="en-US"/>
          </a:p>
        </p:txBody>
      </p:sp>
    </p:spTree>
    <p:extLst>
      <p:ext uri="{BB962C8B-B14F-4D97-AF65-F5344CB8AC3E}">
        <p14:creationId xmlns:p14="http://schemas.microsoft.com/office/powerpoint/2010/main" val="2440964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noProof="0" dirty="0"/>
          </a:p>
        </p:txBody>
      </p:sp>
      <p:sp>
        <p:nvSpPr>
          <p:cNvPr id="4" name="Slayt Numarası Yer Tutucusu 3"/>
          <p:cNvSpPr>
            <a:spLocks noGrp="1"/>
          </p:cNvSpPr>
          <p:nvPr>
            <p:ph type="sldNum" sz="quarter" idx="10"/>
          </p:nvPr>
        </p:nvSpPr>
        <p:spPr/>
        <p:txBody>
          <a:bodyPr/>
          <a:lstStyle/>
          <a:p>
            <a:fld id="{79085872-DB18-489D-820D-9DD36F0EA75A}" type="slidenum">
              <a:rPr lang="en-US" smtClean="0"/>
              <a:t>13</a:t>
            </a:fld>
            <a:endParaRPr lang="en-US"/>
          </a:p>
        </p:txBody>
      </p:sp>
    </p:spTree>
    <p:extLst>
      <p:ext uri="{BB962C8B-B14F-4D97-AF65-F5344CB8AC3E}">
        <p14:creationId xmlns:p14="http://schemas.microsoft.com/office/powerpoint/2010/main" val="2667035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79085872-DB18-489D-820D-9DD36F0EA75A}" type="slidenum">
              <a:rPr lang="en-US" smtClean="0"/>
              <a:t>14</a:t>
            </a:fld>
            <a:endParaRPr lang="en-US"/>
          </a:p>
        </p:txBody>
      </p:sp>
    </p:spTree>
    <p:extLst>
      <p:ext uri="{BB962C8B-B14F-4D97-AF65-F5344CB8AC3E}">
        <p14:creationId xmlns:p14="http://schemas.microsoft.com/office/powerpoint/2010/main" val="1199771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085872-DB18-489D-820D-9DD36F0EA75A}" type="slidenum">
              <a:rPr lang="en-US" smtClean="0"/>
              <a:t>2</a:t>
            </a:fld>
            <a:endParaRPr lang="en-US"/>
          </a:p>
        </p:txBody>
      </p:sp>
    </p:spTree>
    <p:extLst>
      <p:ext uri="{BB962C8B-B14F-4D97-AF65-F5344CB8AC3E}">
        <p14:creationId xmlns:p14="http://schemas.microsoft.com/office/powerpoint/2010/main" val="2615683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085872-DB18-489D-820D-9DD36F0EA75A}" type="slidenum">
              <a:rPr lang="en-US" smtClean="0"/>
              <a:t>3</a:t>
            </a:fld>
            <a:endParaRPr lang="en-US"/>
          </a:p>
        </p:txBody>
      </p:sp>
    </p:spTree>
    <p:extLst>
      <p:ext uri="{BB962C8B-B14F-4D97-AF65-F5344CB8AC3E}">
        <p14:creationId xmlns:p14="http://schemas.microsoft.com/office/powerpoint/2010/main" val="2366076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ayt Numarası Yer Tutucusu 3"/>
          <p:cNvSpPr>
            <a:spLocks noGrp="1"/>
          </p:cNvSpPr>
          <p:nvPr>
            <p:ph type="sldNum" sz="quarter" idx="10"/>
          </p:nvPr>
        </p:nvSpPr>
        <p:spPr/>
        <p:txBody>
          <a:bodyPr/>
          <a:lstStyle/>
          <a:p>
            <a:fld id="{79085872-DB18-489D-820D-9DD36F0EA75A}" type="slidenum">
              <a:rPr lang="en-US" smtClean="0"/>
              <a:t>4</a:t>
            </a:fld>
            <a:endParaRPr lang="en-US"/>
          </a:p>
        </p:txBody>
      </p:sp>
    </p:spTree>
    <p:extLst>
      <p:ext uri="{BB962C8B-B14F-4D97-AF65-F5344CB8AC3E}">
        <p14:creationId xmlns:p14="http://schemas.microsoft.com/office/powerpoint/2010/main" val="3621591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085872-DB18-489D-820D-9DD36F0EA75A}" type="slidenum">
              <a:rPr lang="en-US" smtClean="0"/>
              <a:t>5</a:t>
            </a:fld>
            <a:endParaRPr lang="en-US"/>
          </a:p>
        </p:txBody>
      </p:sp>
    </p:spTree>
    <p:extLst>
      <p:ext uri="{BB962C8B-B14F-4D97-AF65-F5344CB8AC3E}">
        <p14:creationId xmlns:p14="http://schemas.microsoft.com/office/powerpoint/2010/main" val="1827950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79085872-DB18-489D-820D-9DD36F0EA75A}" type="slidenum">
              <a:rPr lang="en-US" smtClean="0"/>
              <a:t>6</a:t>
            </a:fld>
            <a:endParaRPr lang="en-US"/>
          </a:p>
        </p:txBody>
      </p:sp>
    </p:spTree>
    <p:extLst>
      <p:ext uri="{BB962C8B-B14F-4D97-AF65-F5344CB8AC3E}">
        <p14:creationId xmlns:p14="http://schemas.microsoft.com/office/powerpoint/2010/main" val="269441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79085872-DB18-489D-820D-9DD36F0EA75A}" type="slidenum">
              <a:rPr lang="en-US" smtClean="0"/>
              <a:t>7</a:t>
            </a:fld>
            <a:endParaRPr lang="en-US"/>
          </a:p>
        </p:txBody>
      </p:sp>
    </p:spTree>
    <p:extLst>
      <p:ext uri="{BB962C8B-B14F-4D97-AF65-F5344CB8AC3E}">
        <p14:creationId xmlns:p14="http://schemas.microsoft.com/office/powerpoint/2010/main" val="4063945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085872-DB18-489D-820D-9DD36F0EA75A}" type="slidenum">
              <a:rPr lang="en-US" smtClean="0"/>
              <a:t>8</a:t>
            </a:fld>
            <a:endParaRPr lang="en-US"/>
          </a:p>
        </p:txBody>
      </p:sp>
    </p:spTree>
    <p:extLst>
      <p:ext uri="{BB962C8B-B14F-4D97-AF65-F5344CB8AC3E}">
        <p14:creationId xmlns:p14="http://schemas.microsoft.com/office/powerpoint/2010/main" val="1058506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085872-DB18-489D-820D-9DD36F0EA75A}" type="slidenum">
              <a:rPr lang="en-US" smtClean="0"/>
              <a:t>9</a:t>
            </a:fld>
            <a:endParaRPr lang="en-US"/>
          </a:p>
        </p:txBody>
      </p:sp>
    </p:spTree>
    <p:extLst>
      <p:ext uri="{BB962C8B-B14F-4D97-AF65-F5344CB8AC3E}">
        <p14:creationId xmlns:p14="http://schemas.microsoft.com/office/powerpoint/2010/main" val="19527442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A957493B-7E75-40F4-9B0C-A26B160EB8AA}" type="datetimeFigureOut">
              <a:rPr lang="en-US" smtClean="0"/>
              <a:t>27-May-22</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E4418601-31CD-4BA0-A71D-19C336C9B4EA}" type="slidenum">
              <a:rPr lang="en-US" smtClean="0"/>
              <a:t>‹#›</a:t>
            </a:fld>
            <a:endParaRPr lang="en-US"/>
          </a:p>
        </p:txBody>
      </p:sp>
    </p:spTree>
    <p:extLst>
      <p:ext uri="{BB962C8B-B14F-4D97-AF65-F5344CB8AC3E}">
        <p14:creationId xmlns:p14="http://schemas.microsoft.com/office/powerpoint/2010/main" val="9234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957493B-7E75-40F4-9B0C-A26B160EB8AA}" type="datetimeFigureOut">
              <a:rPr lang="en-US" smtClean="0"/>
              <a:t>27-May-22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4418601-31CD-4BA0-A71D-19C336C9B4EA}" type="slidenum">
              <a:rPr lang="en-US" smtClean="0"/>
              <a:t>‹#›</a:t>
            </a:fld>
            <a:endParaRPr lang="en-US"/>
          </a:p>
        </p:txBody>
      </p:sp>
    </p:spTree>
    <p:extLst>
      <p:ext uri="{BB962C8B-B14F-4D97-AF65-F5344CB8AC3E}">
        <p14:creationId xmlns:p14="http://schemas.microsoft.com/office/powerpoint/2010/main" val="1696510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957493B-7E75-40F4-9B0C-A26B160EB8AA}" type="datetimeFigureOut">
              <a:rPr lang="en-US" smtClean="0"/>
              <a:t>27-May-22</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4418601-31CD-4BA0-A71D-19C336C9B4EA}" type="slidenum">
              <a:rPr lang="en-US" smtClean="0"/>
              <a:t>‹#›</a:t>
            </a:fld>
            <a:endParaRPr lang="en-US"/>
          </a:p>
        </p:txBody>
      </p:sp>
    </p:spTree>
    <p:extLst>
      <p:ext uri="{BB962C8B-B14F-4D97-AF65-F5344CB8AC3E}">
        <p14:creationId xmlns:p14="http://schemas.microsoft.com/office/powerpoint/2010/main" val="3347821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tr-TR" smtClean="0"/>
              <a:t>Asıl başlık stili için tıklatın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957493B-7E75-40F4-9B0C-A26B160EB8AA}" type="datetimeFigureOut">
              <a:rPr lang="en-US" smtClean="0"/>
              <a:t>27-May-22</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4418601-31CD-4BA0-A71D-19C336C9B4EA}" type="slidenum">
              <a:rPr lang="en-US" smtClean="0"/>
              <a:t>‹#›</a:t>
            </a:fld>
            <a:endParaRPr lang="en-US"/>
          </a:p>
        </p:txBody>
      </p:sp>
    </p:spTree>
    <p:extLst>
      <p:ext uri="{BB962C8B-B14F-4D97-AF65-F5344CB8AC3E}">
        <p14:creationId xmlns:p14="http://schemas.microsoft.com/office/powerpoint/2010/main" val="26571287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957493B-7E75-40F4-9B0C-A26B160EB8AA}" type="datetimeFigureOut">
              <a:rPr lang="en-US" smtClean="0"/>
              <a:t>27-May-22</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4418601-31CD-4BA0-A71D-19C336C9B4EA}" type="slidenum">
              <a:rPr lang="en-US" smtClean="0"/>
              <a:t>‹#›</a:t>
            </a:fld>
            <a:endParaRPr lang="en-US"/>
          </a:p>
        </p:txBody>
      </p:sp>
    </p:spTree>
    <p:extLst>
      <p:ext uri="{BB962C8B-B14F-4D97-AF65-F5344CB8AC3E}">
        <p14:creationId xmlns:p14="http://schemas.microsoft.com/office/powerpoint/2010/main" val="35267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957493B-7E75-40F4-9B0C-A26B160EB8AA}" type="datetimeFigureOut">
              <a:rPr lang="en-US" smtClean="0"/>
              <a:t>27-May-22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418601-31CD-4BA0-A71D-19C336C9B4EA}" type="slidenum">
              <a:rPr lang="en-US" smtClean="0"/>
              <a:t>‹#›</a:t>
            </a:fld>
            <a:endParaRPr lang="en-US"/>
          </a:p>
        </p:txBody>
      </p:sp>
    </p:spTree>
    <p:extLst>
      <p:ext uri="{BB962C8B-B14F-4D97-AF65-F5344CB8AC3E}">
        <p14:creationId xmlns:p14="http://schemas.microsoft.com/office/powerpoint/2010/main" val="3163703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957493B-7E75-40F4-9B0C-A26B160EB8AA}" type="datetimeFigureOut">
              <a:rPr lang="en-US" smtClean="0"/>
              <a:t>27-May-22</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E4418601-31CD-4BA0-A71D-19C336C9B4EA}" type="slidenum">
              <a:rPr lang="en-US" smtClean="0"/>
              <a:t>‹#›</a:t>
            </a:fld>
            <a:endParaRPr lang="en-US"/>
          </a:p>
        </p:txBody>
      </p:sp>
    </p:spTree>
    <p:extLst>
      <p:ext uri="{BB962C8B-B14F-4D97-AF65-F5344CB8AC3E}">
        <p14:creationId xmlns:p14="http://schemas.microsoft.com/office/powerpoint/2010/main" val="2990885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A957493B-7E75-40F4-9B0C-A26B160EB8AA}" type="datetimeFigureOut">
              <a:rPr lang="en-US" smtClean="0"/>
              <a:t>27-May-22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418601-31CD-4BA0-A71D-19C336C9B4EA}" type="slidenum">
              <a:rPr lang="en-US" smtClean="0"/>
              <a:t>‹#›</a:t>
            </a:fld>
            <a:endParaRPr lang="en-US"/>
          </a:p>
        </p:txBody>
      </p:sp>
    </p:spTree>
    <p:extLst>
      <p:ext uri="{BB962C8B-B14F-4D97-AF65-F5344CB8AC3E}">
        <p14:creationId xmlns:p14="http://schemas.microsoft.com/office/powerpoint/2010/main" val="3569490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A957493B-7E75-40F4-9B0C-A26B160EB8AA}" type="datetimeFigureOut">
              <a:rPr lang="en-US" smtClean="0"/>
              <a:t>27-May-22</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4418601-31CD-4BA0-A71D-19C336C9B4EA}" type="slidenum">
              <a:rPr lang="en-US" smtClean="0"/>
              <a:t>‹#›</a:t>
            </a:fld>
            <a:endParaRPr lang="en-US"/>
          </a:p>
        </p:txBody>
      </p:sp>
    </p:spTree>
    <p:extLst>
      <p:ext uri="{BB962C8B-B14F-4D97-AF65-F5344CB8AC3E}">
        <p14:creationId xmlns:p14="http://schemas.microsoft.com/office/powerpoint/2010/main" val="1225919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957493B-7E75-40F4-9B0C-A26B160EB8AA}" type="datetimeFigureOut">
              <a:rPr lang="en-US" smtClean="0"/>
              <a:t>27-May-22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418601-31CD-4BA0-A71D-19C336C9B4EA}" type="slidenum">
              <a:rPr lang="en-US" smtClean="0"/>
              <a:t>‹#›</a:t>
            </a:fld>
            <a:endParaRPr lang="en-US"/>
          </a:p>
        </p:txBody>
      </p:sp>
    </p:spTree>
    <p:extLst>
      <p:ext uri="{BB962C8B-B14F-4D97-AF65-F5344CB8AC3E}">
        <p14:creationId xmlns:p14="http://schemas.microsoft.com/office/powerpoint/2010/main" val="704040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957493B-7E75-40F4-9B0C-A26B160EB8AA}" type="datetimeFigureOut">
              <a:rPr lang="en-US" smtClean="0"/>
              <a:t>27-May-22</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4418601-31CD-4BA0-A71D-19C336C9B4EA}" type="slidenum">
              <a:rPr lang="en-US" smtClean="0"/>
              <a:t>‹#›</a:t>
            </a:fld>
            <a:endParaRPr lang="en-US"/>
          </a:p>
        </p:txBody>
      </p:sp>
    </p:spTree>
    <p:extLst>
      <p:ext uri="{BB962C8B-B14F-4D97-AF65-F5344CB8AC3E}">
        <p14:creationId xmlns:p14="http://schemas.microsoft.com/office/powerpoint/2010/main" val="506776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957493B-7E75-40F4-9B0C-A26B160EB8AA}" type="datetimeFigureOut">
              <a:rPr lang="en-US" smtClean="0"/>
              <a:t>27-May-22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418601-31CD-4BA0-A71D-19C336C9B4EA}" type="slidenum">
              <a:rPr lang="en-US" smtClean="0"/>
              <a:t>‹#›</a:t>
            </a:fld>
            <a:endParaRPr lang="en-US"/>
          </a:p>
        </p:txBody>
      </p:sp>
    </p:spTree>
    <p:extLst>
      <p:ext uri="{BB962C8B-B14F-4D97-AF65-F5344CB8AC3E}">
        <p14:creationId xmlns:p14="http://schemas.microsoft.com/office/powerpoint/2010/main" val="1933817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957493B-7E75-40F4-9B0C-A26B160EB8AA}" type="datetimeFigureOut">
              <a:rPr lang="en-US" smtClean="0"/>
              <a:t>27-May-22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418601-31CD-4BA0-A71D-19C336C9B4EA}" type="slidenum">
              <a:rPr lang="en-US" smtClean="0"/>
              <a:t>‹#›</a:t>
            </a:fld>
            <a:endParaRPr lang="en-US"/>
          </a:p>
        </p:txBody>
      </p:sp>
    </p:spTree>
    <p:extLst>
      <p:ext uri="{BB962C8B-B14F-4D97-AF65-F5344CB8AC3E}">
        <p14:creationId xmlns:p14="http://schemas.microsoft.com/office/powerpoint/2010/main" val="1029560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957493B-7E75-40F4-9B0C-A26B160EB8AA}" type="datetimeFigureOut">
              <a:rPr lang="en-US" smtClean="0"/>
              <a:t>27-May-22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418601-31CD-4BA0-A71D-19C336C9B4EA}" type="slidenum">
              <a:rPr lang="en-US" smtClean="0"/>
              <a:t>‹#›</a:t>
            </a:fld>
            <a:endParaRPr lang="en-US"/>
          </a:p>
        </p:txBody>
      </p:sp>
    </p:spTree>
    <p:extLst>
      <p:ext uri="{BB962C8B-B14F-4D97-AF65-F5344CB8AC3E}">
        <p14:creationId xmlns:p14="http://schemas.microsoft.com/office/powerpoint/2010/main" val="1042766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57493B-7E75-40F4-9B0C-A26B160EB8AA}" type="datetimeFigureOut">
              <a:rPr lang="en-US" smtClean="0"/>
              <a:t>27-May-22</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E4418601-31CD-4BA0-A71D-19C336C9B4EA}" type="slidenum">
              <a:rPr lang="en-US" smtClean="0"/>
              <a:t>‹#›</a:t>
            </a:fld>
            <a:endParaRPr lang="en-US"/>
          </a:p>
        </p:txBody>
      </p:sp>
    </p:spTree>
    <p:extLst>
      <p:ext uri="{BB962C8B-B14F-4D97-AF65-F5344CB8AC3E}">
        <p14:creationId xmlns:p14="http://schemas.microsoft.com/office/powerpoint/2010/main" val="775950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957493B-7E75-40F4-9B0C-A26B160EB8AA}" type="datetimeFigureOut">
              <a:rPr lang="en-US" smtClean="0"/>
              <a:t>27-May-22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4418601-31CD-4BA0-A71D-19C336C9B4EA}" type="slidenum">
              <a:rPr lang="en-US" smtClean="0"/>
              <a:t>‹#›</a:t>
            </a:fld>
            <a:endParaRPr lang="en-US"/>
          </a:p>
        </p:txBody>
      </p:sp>
    </p:spTree>
    <p:extLst>
      <p:ext uri="{BB962C8B-B14F-4D97-AF65-F5344CB8AC3E}">
        <p14:creationId xmlns:p14="http://schemas.microsoft.com/office/powerpoint/2010/main" val="1840718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tr-TR" smtClean="0"/>
              <a:t>Resim eklemek için simgeyi tıklatın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957493B-7E75-40F4-9B0C-A26B160EB8AA}" type="datetimeFigureOut">
              <a:rPr lang="en-US" smtClean="0"/>
              <a:t>27-May-22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4418601-31CD-4BA0-A71D-19C336C9B4EA}" type="slidenum">
              <a:rPr lang="en-US" smtClean="0"/>
              <a:t>‹#›</a:t>
            </a:fld>
            <a:endParaRPr lang="en-US"/>
          </a:p>
        </p:txBody>
      </p:sp>
    </p:spTree>
    <p:extLst>
      <p:ext uri="{BB962C8B-B14F-4D97-AF65-F5344CB8AC3E}">
        <p14:creationId xmlns:p14="http://schemas.microsoft.com/office/powerpoint/2010/main" val="3155436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A957493B-7E75-40F4-9B0C-A26B160EB8AA}" type="datetimeFigureOut">
              <a:rPr lang="en-US" smtClean="0"/>
              <a:t>27-May-22</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E4418601-31CD-4BA0-A71D-19C336C9B4EA}" type="slidenum">
              <a:rPr lang="en-US" smtClean="0"/>
              <a:t>‹#›</a:t>
            </a:fld>
            <a:endParaRPr lang="en-US"/>
          </a:p>
        </p:txBody>
      </p:sp>
    </p:spTree>
    <p:extLst>
      <p:ext uri="{BB962C8B-B14F-4D97-AF65-F5344CB8AC3E}">
        <p14:creationId xmlns:p14="http://schemas.microsoft.com/office/powerpoint/2010/main" val="150576658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nakkan@yildiz.edu.tr"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image" Target="../media/image11.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 xmlns:a16="http://schemas.microsoft.com/office/drawing/2014/main" id="{D98F2251-5B57-ED4C-BCFD-D2B1490D923F}"/>
              </a:ext>
            </a:extLst>
          </p:cNvPr>
          <p:cNvSpPr txBox="1">
            <a:spLocks/>
          </p:cNvSpPr>
          <p:nvPr/>
        </p:nvSpPr>
        <p:spPr>
          <a:xfrm>
            <a:off x="1094466" y="3656176"/>
            <a:ext cx="8623964" cy="2552619"/>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err="1" smtClean="0">
                <a:solidFill>
                  <a:schemeClr val="tx1"/>
                </a:solidFill>
              </a:rPr>
              <a:t>Nihat</a:t>
            </a:r>
            <a:r>
              <a:rPr lang="en-US" sz="2800" b="1" dirty="0" smtClean="0">
                <a:solidFill>
                  <a:schemeClr val="tx1"/>
                </a:solidFill>
              </a:rPr>
              <a:t> Akkan</a:t>
            </a:r>
            <a:r>
              <a:rPr lang="en-US" sz="2800" b="1" baseline="30000" dirty="0" smtClean="0">
                <a:solidFill>
                  <a:schemeClr val="tx1"/>
                </a:solidFill>
              </a:rPr>
              <a:t>1</a:t>
            </a:r>
            <a:r>
              <a:rPr lang="en-US" sz="2800" b="1" dirty="0" smtClean="0">
                <a:solidFill>
                  <a:schemeClr val="tx1"/>
                </a:solidFill>
              </a:rPr>
              <a:t>, Mustafa Altun</a:t>
            </a:r>
            <a:r>
              <a:rPr lang="en-US" sz="2800" b="1" baseline="30000" dirty="0" smtClean="0">
                <a:solidFill>
                  <a:schemeClr val="tx1"/>
                </a:solidFill>
              </a:rPr>
              <a:t>2</a:t>
            </a:r>
            <a:r>
              <a:rPr lang="en-US" sz="2800" b="1" dirty="0" smtClean="0">
                <a:solidFill>
                  <a:schemeClr val="tx1"/>
                </a:solidFill>
              </a:rPr>
              <a:t> and Herman Sedef</a:t>
            </a:r>
            <a:r>
              <a:rPr lang="en-US" sz="2800" b="1" baseline="30000" dirty="0" smtClean="0">
                <a:solidFill>
                  <a:schemeClr val="tx1"/>
                </a:solidFill>
              </a:rPr>
              <a:t>1</a:t>
            </a:r>
          </a:p>
          <a:p>
            <a:pPr algn="ctr"/>
            <a:endParaRPr lang="en-US" sz="2800" b="1" dirty="0" smtClean="0">
              <a:solidFill>
                <a:schemeClr val="tx1"/>
              </a:solidFill>
            </a:endParaRPr>
          </a:p>
          <a:p>
            <a:pPr algn="ctr"/>
            <a:r>
              <a:rPr lang="en-US" sz="3200" b="1" dirty="0" smtClean="0">
                <a:solidFill>
                  <a:schemeClr val="accent3">
                    <a:lumMod val="75000"/>
                  </a:schemeClr>
                </a:solidFill>
              </a:rPr>
              <a:t>Presenter: </a:t>
            </a:r>
            <a:r>
              <a:rPr lang="en-US" sz="2800" b="1" dirty="0">
                <a:solidFill>
                  <a:schemeClr val="accent3">
                    <a:lumMod val="75000"/>
                  </a:schemeClr>
                </a:solidFill>
              </a:rPr>
              <a:t>M</a:t>
            </a:r>
            <a:r>
              <a:rPr lang="en-US" sz="2800" b="1" dirty="0" smtClean="0">
                <a:solidFill>
                  <a:schemeClr val="accent3">
                    <a:lumMod val="75000"/>
                  </a:schemeClr>
                </a:solidFill>
              </a:rPr>
              <a:t>ustafa</a:t>
            </a:r>
            <a:r>
              <a:rPr lang="en-US" sz="3200" b="1" dirty="0" smtClean="0">
                <a:solidFill>
                  <a:schemeClr val="accent3">
                    <a:lumMod val="75000"/>
                  </a:schemeClr>
                </a:solidFill>
              </a:rPr>
              <a:t> </a:t>
            </a:r>
            <a:r>
              <a:rPr lang="en-US" sz="3200" b="1" dirty="0" err="1" smtClean="0">
                <a:solidFill>
                  <a:schemeClr val="accent3">
                    <a:lumMod val="75000"/>
                  </a:schemeClr>
                </a:solidFill>
              </a:rPr>
              <a:t>Altun</a:t>
            </a:r>
            <a:r>
              <a:rPr lang="en-US" sz="3200" b="1" dirty="0" smtClean="0">
                <a:solidFill>
                  <a:schemeClr val="accent3">
                    <a:lumMod val="75000"/>
                  </a:schemeClr>
                </a:solidFill>
              </a:rPr>
              <a:t> </a:t>
            </a:r>
          </a:p>
          <a:p>
            <a:pPr algn="ctr"/>
            <a:endParaRPr lang="en-US" sz="2800" dirty="0" smtClean="0">
              <a:solidFill>
                <a:schemeClr val="tx1"/>
              </a:solidFill>
            </a:endParaRPr>
          </a:p>
          <a:p>
            <a:pPr algn="ctr"/>
            <a:r>
              <a:rPr lang="en-US" sz="2000" b="1" baseline="30000" dirty="0" smtClean="0">
                <a:solidFill>
                  <a:schemeClr val="tx1"/>
                </a:solidFill>
              </a:rPr>
              <a:t>1</a:t>
            </a:r>
            <a:r>
              <a:rPr lang="en-US" sz="2000" b="1" dirty="0" smtClean="0">
                <a:solidFill>
                  <a:schemeClr val="tx1"/>
                </a:solidFill>
              </a:rPr>
              <a:t>Yildiz Technical University,</a:t>
            </a:r>
            <a:r>
              <a:rPr lang="en-US" sz="2000" b="1" baseline="30000" dirty="0" smtClean="0">
                <a:solidFill>
                  <a:schemeClr val="tx1"/>
                </a:solidFill>
              </a:rPr>
              <a:t>  2</a:t>
            </a:r>
            <a:r>
              <a:rPr lang="en-US" sz="2000" b="1" dirty="0" smtClean="0">
                <a:solidFill>
                  <a:schemeClr val="tx1"/>
                </a:solidFill>
              </a:rPr>
              <a:t>Istanbul Technical University    Electronics and Communication Engineering Department</a:t>
            </a:r>
            <a:endParaRPr lang="en-US" sz="2000" b="1" dirty="0">
              <a:solidFill>
                <a:schemeClr val="tx1"/>
              </a:solidFill>
            </a:endParaRPr>
          </a:p>
        </p:txBody>
      </p:sp>
      <p:sp>
        <p:nvSpPr>
          <p:cNvPr id="6" name="Title 3">
            <a:extLst>
              <a:ext uri="{FF2B5EF4-FFF2-40B4-BE49-F238E27FC236}">
                <a16:creationId xmlns="" xmlns:a16="http://schemas.microsoft.com/office/drawing/2014/main" id="{839C1AB4-F2F2-6B4D-880D-37F7A9BA0E77}"/>
              </a:ext>
            </a:extLst>
          </p:cNvPr>
          <p:cNvSpPr txBox="1">
            <a:spLocks/>
          </p:cNvSpPr>
          <p:nvPr/>
        </p:nvSpPr>
        <p:spPr>
          <a:xfrm>
            <a:off x="2" y="2211140"/>
            <a:ext cx="12191999" cy="128233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chemeClr val="accent3">
                    <a:lumMod val="75000"/>
                  </a:schemeClr>
                </a:solidFill>
                <a:latin typeface="+mn-lt"/>
              </a:rPr>
              <a:t>The Level 3 Based SPICE Model for Low-Voltage Pentacene Thin Film Transistors</a:t>
            </a:r>
            <a:endParaRPr lang="en-US" sz="4000" b="1" dirty="0">
              <a:solidFill>
                <a:schemeClr val="accent3">
                  <a:lumMod val="75000"/>
                </a:schemeClr>
              </a:solidFill>
              <a:latin typeface="+mn-lt"/>
            </a:endParaRPr>
          </a:p>
        </p:txBody>
      </p:sp>
      <p:pic>
        <p:nvPicPr>
          <p:cNvPr id="7"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62972" y="4461345"/>
            <a:ext cx="1828800" cy="1828800"/>
          </a:xfrm>
          <a:prstGeom prst="rect">
            <a:avLst/>
          </a:prstGeom>
        </p:spPr>
      </p:pic>
      <p:sp>
        <p:nvSpPr>
          <p:cNvPr id="8" name="Dikdörtgen 10"/>
          <p:cNvSpPr/>
          <p:nvPr/>
        </p:nvSpPr>
        <p:spPr>
          <a:xfrm>
            <a:off x="5861538" y="6488668"/>
            <a:ext cx="6206080" cy="369332"/>
          </a:xfrm>
          <a:prstGeom prst="rect">
            <a:avLst/>
          </a:prstGeom>
        </p:spPr>
        <p:txBody>
          <a:bodyPr wrap="square">
            <a:spAutoFit/>
          </a:bodyPr>
          <a:lstStyle/>
          <a:p>
            <a:r>
              <a:rPr lang="en-US" b="1" i="1" dirty="0" smtClean="0">
                <a:effectLst/>
              </a:rPr>
              <a:t>Emerging Circuits and Computation (ECC) Group – ITU </a:t>
            </a:r>
            <a:endParaRPr lang="en-US" b="1" i="1" dirty="0">
              <a:effectLst/>
            </a:endParaRPr>
          </a:p>
        </p:txBody>
      </p:sp>
      <p:grpSp>
        <p:nvGrpSpPr>
          <p:cNvPr id="11" name="Grup 10"/>
          <p:cNvGrpSpPr/>
          <p:nvPr/>
        </p:nvGrpSpPr>
        <p:grpSpPr>
          <a:xfrm>
            <a:off x="330709" y="384314"/>
            <a:ext cx="10020768" cy="1280160"/>
            <a:chOff x="89095" y="373572"/>
            <a:chExt cx="10020768" cy="1280160"/>
          </a:xfrm>
        </p:grpSpPr>
        <p:pic>
          <p:nvPicPr>
            <p:cNvPr id="9" name="Resim 8"/>
            <p:cNvPicPr>
              <a:picLocks noChangeAspect="1"/>
            </p:cNvPicPr>
            <p:nvPr/>
          </p:nvPicPr>
          <p:blipFill>
            <a:blip r:embed="rId4"/>
            <a:stretch>
              <a:fillRect/>
            </a:stretch>
          </p:blipFill>
          <p:spPr>
            <a:xfrm>
              <a:off x="89095" y="373572"/>
              <a:ext cx="5043314" cy="1280160"/>
            </a:xfrm>
            <a:prstGeom prst="rect">
              <a:avLst/>
            </a:prstGeom>
          </p:spPr>
        </p:pic>
        <p:sp>
          <p:nvSpPr>
            <p:cNvPr id="10" name="Metin kutusu 9"/>
            <p:cNvSpPr txBox="1"/>
            <p:nvPr/>
          </p:nvSpPr>
          <p:spPr>
            <a:xfrm>
              <a:off x="5132409" y="551987"/>
              <a:ext cx="4977454" cy="923330"/>
            </a:xfrm>
            <a:prstGeom prst="rect">
              <a:avLst/>
            </a:prstGeom>
            <a:noFill/>
          </p:spPr>
          <p:txBody>
            <a:bodyPr wrap="square" rtlCol="0">
              <a:spAutoFit/>
            </a:bodyPr>
            <a:lstStyle/>
            <a:p>
              <a:pPr algn="just"/>
              <a:r>
                <a:rPr lang="en-US" dirty="0" smtClean="0">
                  <a:solidFill>
                    <a:schemeClr val="accent5">
                      <a:lumMod val="75000"/>
                    </a:schemeClr>
                  </a:solidFill>
                </a:rPr>
                <a:t>The International Conference on Synthesis, Modeling, Analysis and Simulation Methods and Applications to Circuit Design</a:t>
              </a:r>
              <a:endParaRPr lang="en-US" dirty="0">
                <a:solidFill>
                  <a:schemeClr val="accent5">
                    <a:lumMod val="75000"/>
                  </a:schemeClr>
                </a:solidFill>
              </a:endParaRPr>
            </a:p>
          </p:txBody>
        </p:sp>
      </p:grpSp>
    </p:spTree>
    <p:extLst>
      <p:ext uri="{BB962C8B-B14F-4D97-AF65-F5344CB8AC3E}">
        <p14:creationId xmlns:p14="http://schemas.microsoft.com/office/powerpoint/2010/main" val="840482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b="1" dirty="0" smtClean="0"/>
              <a:t>The Behavioral SPICE Model (2)</a:t>
            </a:r>
            <a:endParaRPr lang="en-US" b="1" dirty="0"/>
          </a:p>
        </p:txBody>
      </p:sp>
      <p:pic>
        <p:nvPicPr>
          <p:cNvPr id="4" name="İçerik Yer Tutucusu 3"/>
          <p:cNvPicPr>
            <a:picLocks noGrp="1" noChangeAspect="1"/>
          </p:cNvPicPr>
          <p:nvPr>
            <p:ph idx="1"/>
          </p:nvPr>
        </p:nvPicPr>
        <p:blipFill>
          <a:blip r:embed="rId3"/>
          <a:stretch>
            <a:fillRect/>
          </a:stretch>
        </p:blipFill>
        <p:spPr>
          <a:xfrm>
            <a:off x="506460" y="3637864"/>
            <a:ext cx="10058400" cy="2960676"/>
          </a:xfrm>
          <a:prstGeom prst="rect">
            <a:avLst/>
          </a:prstGeom>
        </p:spPr>
      </p:pic>
      <p:sp>
        <p:nvSpPr>
          <p:cNvPr id="3" name="Metin kutusu 2"/>
          <p:cNvSpPr txBox="1"/>
          <p:nvPr/>
        </p:nvSpPr>
        <p:spPr>
          <a:xfrm>
            <a:off x="506460" y="2731477"/>
            <a:ext cx="10217862"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smtClean="0"/>
              <a:t>The behavioral Pentacene OTFT model can be used as a sub-circuit in a netlist.</a:t>
            </a:r>
            <a:endParaRPr lang="en-US" sz="2000" b="1" dirty="0"/>
          </a:p>
        </p:txBody>
      </p:sp>
    </p:spTree>
    <p:extLst>
      <p:ext uri="{BB962C8B-B14F-4D97-AF65-F5344CB8AC3E}">
        <p14:creationId xmlns:p14="http://schemas.microsoft.com/office/powerpoint/2010/main" val="1102500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54954" y="973668"/>
            <a:ext cx="8844831" cy="706964"/>
          </a:xfrm>
        </p:spPr>
        <p:txBody>
          <a:bodyPr/>
          <a:lstStyle/>
          <a:p>
            <a:r>
              <a:rPr lang="en-US" b="1" dirty="0" smtClean="0"/>
              <a:t>Simulation Results (1) </a:t>
            </a:r>
            <a:br>
              <a:rPr lang="en-US" b="1" dirty="0" smtClean="0"/>
            </a:br>
            <a:r>
              <a:rPr lang="en-US" b="1" dirty="0" smtClean="0"/>
              <a:t>Transfer Characteristics</a:t>
            </a:r>
            <a:endParaRPr lang="en-US" b="1" dirty="0"/>
          </a:p>
        </p:txBody>
      </p:sp>
      <p:pic>
        <p:nvPicPr>
          <p:cNvPr id="4" name="İçerik Yer Tutucusu 3"/>
          <p:cNvPicPr>
            <a:picLocks noGrp="1" noChangeAspect="1"/>
          </p:cNvPicPr>
          <p:nvPr>
            <p:ph idx="1"/>
          </p:nvPr>
        </p:nvPicPr>
        <p:blipFill>
          <a:blip r:embed="rId3"/>
          <a:stretch>
            <a:fillRect/>
          </a:stretch>
        </p:blipFill>
        <p:spPr>
          <a:xfrm>
            <a:off x="545122" y="2388508"/>
            <a:ext cx="5486400" cy="4469492"/>
          </a:xfrm>
          <a:prstGeom prst="rect">
            <a:avLst/>
          </a:prstGeom>
        </p:spPr>
      </p:pic>
      <p:sp>
        <p:nvSpPr>
          <p:cNvPr id="3" name="Metin kutusu 2"/>
          <p:cNvSpPr txBox="1"/>
          <p:nvPr/>
        </p:nvSpPr>
        <p:spPr>
          <a:xfrm>
            <a:off x="6670430" y="4841631"/>
            <a:ext cx="4900247" cy="1569660"/>
          </a:xfrm>
          <a:prstGeom prst="rect">
            <a:avLst/>
          </a:prstGeom>
          <a:solidFill>
            <a:schemeClr val="accent4">
              <a:lumMod val="60000"/>
              <a:lumOff val="40000"/>
            </a:schemeClr>
          </a:solidFill>
        </p:spPr>
        <p:txBody>
          <a:bodyPr wrap="square" rtlCol="0">
            <a:spAutoFit/>
          </a:bodyPr>
          <a:lstStyle/>
          <a:p>
            <a:pPr marL="342900" indent="-342900" algn="just">
              <a:buFont typeface="Arial" panose="020B0604020202020204" pitchFamily="34" charset="0"/>
              <a:buChar char="•"/>
            </a:pPr>
            <a:r>
              <a:rPr lang="en-US" sz="2400" b="1" dirty="0" smtClean="0"/>
              <a:t>V</a:t>
            </a:r>
            <a:r>
              <a:rPr lang="en-US" sz="2400" b="1" baseline="-25000" dirty="0" smtClean="0"/>
              <a:t>ds</a:t>
            </a:r>
            <a:r>
              <a:rPr lang="en-US" sz="2400" b="1" dirty="0" smtClean="0"/>
              <a:t> is set to -0.1V and -1.5V</a:t>
            </a:r>
          </a:p>
          <a:p>
            <a:pPr marL="342900" indent="-342900" algn="just">
              <a:buFont typeface="Arial" panose="020B0604020202020204" pitchFamily="34" charset="0"/>
              <a:buChar char="•"/>
            </a:pPr>
            <a:endParaRPr lang="en-US" sz="2400" b="1" dirty="0" smtClean="0"/>
          </a:p>
          <a:p>
            <a:pPr marL="342900" indent="-342900" algn="just">
              <a:buFont typeface="Arial" panose="020B0604020202020204" pitchFamily="34" charset="0"/>
              <a:buChar char="•"/>
            </a:pPr>
            <a:r>
              <a:rPr lang="en-US" sz="2400" b="1" dirty="0" smtClean="0"/>
              <a:t>V</a:t>
            </a:r>
            <a:r>
              <a:rPr lang="en-US" sz="2400" b="1" baseline="-25000" dirty="0" smtClean="0"/>
              <a:t>gs</a:t>
            </a:r>
            <a:r>
              <a:rPr lang="en-US" sz="2400" b="1" dirty="0" smtClean="0"/>
              <a:t> is swept from 0 to -3V with steps of -0.05V</a:t>
            </a:r>
          </a:p>
        </p:txBody>
      </p:sp>
      <p:graphicFrame>
        <p:nvGraphicFramePr>
          <p:cNvPr id="6" name="Tablo 5"/>
          <p:cNvGraphicFramePr>
            <a:graphicFrameLocks noGrp="1"/>
          </p:cNvGraphicFramePr>
          <p:nvPr>
            <p:extLst>
              <p:ext uri="{D42A27DB-BD31-4B8C-83A1-F6EECF244321}">
                <p14:modId xmlns:p14="http://schemas.microsoft.com/office/powerpoint/2010/main" val="1843160814"/>
              </p:ext>
            </p:extLst>
          </p:nvPr>
        </p:nvGraphicFramePr>
        <p:xfrm>
          <a:off x="6670429" y="2982220"/>
          <a:ext cx="4900247" cy="1280160"/>
        </p:xfrm>
        <a:graphic>
          <a:graphicData uri="http://schemas.openxmlformats.org/drawingml/2006/table">
            <a:tbl>
              <a:tblPr firstRow="1" bandRow="1">
                <a:tableStyleId>{5C22544A-7EE6-4342-B048-85BDC9FD1C3A}</a:tableStyleId>
              </a:tblPr>
              <a:tblGrid>
                <a:gridCol w="1868158"/>
                <a:gridCol w="1868158"/>
                <a:gridCol w="1163931"/>
              </a:tblGrid>
              <a:tr h="370840">
                <a:tc>
                  <a:txBody>
                    <a:bodyPr/>
                    <a:lstStyle/>
                    <a:p>
                      <a:endParaRPr lang="en-US" sz="2400" dirty="0"/>
                    </a:p>
                  </a:txBody>
                  <a:tcPr>
                    <a:lnT w="12700" cmpd="sng">
                      <a:noFill/>
                    </a:lnT>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smtClean="0"/>
                        <a:t>µ</a:t>
                      </a:r>
                      <a:r>
                        <a:rPr lang="en-US" sz="2400" baseline="-25000" dirty="0" smtClean="0"/>
                        <a:t>eff</a:t>
                      </a:r>
                      <a:r>
                        <a:rPr lang="en-US" sz="2400" dirty="0" smtClean="0"/>
                        <a:t> (cm</a:t>
                      </a:r>
                      <a:r>
                        <a:rPr lang="en-US" sz="2400" baseline="30000" dirty="0" smtClean="0"/>
                        <a:t>2</a:t>
                      </a:r>
                      <a:r>
                        <a:rPr lang="en-US" sz="2400" dirty="0" smtClean="0"/>
                        <a:t>/Vs)</a:t>
                      </a:r>
                      <a:endParaRPr lang="tr-TR" sz="2400" dirty="0" smtClean="0"/>
                    </a:p>
                  </a:txBody>
                  <a:tcPr/>
                </a:tc>
                <a:tc>
                  <a:txBody>
                    <a:bodyPr/>
                    <a:lstStyle/>
                    <a:p>
                      <a:r>
                        <a:rPr lang="en-US" sz="2400" dirty="0" smtClean="0"/>
                        <a:t>V</a:t>
                      </a:r>
                      <a:r>
                        <a:rPr lang="en-US" sz="2400" baseline="-25000" dirty="0" smtClean="0"/>
                        <a:t>T</a:t>
                      </a:r>
                    </a:p>
                    <a:p>
                      <a:r>
                        <a:rPr lang="en-US" sz="2400" dirty="0" smtClean="0"/>
                        <a:t>(V)</a:t>
                      </a:r>
                      <a:endParaRPr lang="en-US" sz="2400" dirty="0"/>
                    </a:p>
                  </a:txBody>
                  <a:tcPr/>
                </a:tc>
              </a:tr>
              <a:tr h="370840">
                <a:tc>
                  <a:txBody>
                    <a:bodyPr/>
                    <a:lstStyle/>
                    <a:p>
                      <a:r>
                        <a:rPr lang="en-US" sz="2400" dirty="0" smtClean="0"/>
                        <a:t>Modeled</a:t>
                      </a:r>
                      <a:endParaRPr lang="en-US" sz="2400" dirty="0"/>
                    </a:p>
                  </a:txBody>
                  <a:tcPr/>
                </a:tc>
                <a:tc>
                  <a:txBody>
                    <a:bodyPr/>
                    <a:lstStyle/>
                    <a:p>
                      <a:r>
                        <a:rPr lang="en-US" sz="2400" dirty="0" smtClean="0"/>
                        <a:t>0.452</a:t>
                      </a:r>
                      <a:endParaRPr lang="en-US" sz="2400" dirty="0"/>
                    </a:p>
                  </a:txBody>
                  <a:tcPr/>
                </a:tc>
                <a:tc>
                  <a:txBody>
                    <a:bodyPr/>
                    <a:lstStyle/>
                    <a:p>
                      <a:r>
                        <a:rPr lang="en-US" sz="2400" dirty="0" smtClean="0"/>
                        <a:t>-1.212</a:t>
                      </a:r>
                      <a:endParaRPr lang="en-US" sz="2400" dirty="0"/>
                    </a:p>
                  </a:txBody>
                  <a:tcPr/>
                </a:tc>
              </a:tr>
            </a:tbl>
          </a:graphicData>
        </a:graphic>
      </p:graphicFrame>
    </p:spTree>
    <p:extLst>
      <p:ext uri="{BB962C8B-B14F-4D97-AF65-F5344CB8AC3E}">
        <p14:creationId xmlns:p14="http://schemas.microsoft.com/office/powerpoint/2010/main" val="944753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b="1" dirty="0" smtClean="0"/>
              <a:t>Simulation Results (2) </a:t>
            </a:r>
            <a:br>
              <a:rPr lang="en-US" b="1" dirty="0" smtClean="0"/>
            </a:br>
            <a:r>
              <a:rPr lang="en-US" b="1" dirty="0" smtClean="0"/>
              <a:t>Output Characteristics</a:t>
            </a:r>
            <a:endParaRPr lang="en-US" b="1" dirty="0"/>
          </a:p>
        </p:txBody>
      </p:sp>
      <p:pic>
        <p:nvPicPr>
          <p:cNvPr id="6" name="İçerik Yer Tutucusu 5"/>
          <p:cNvPicPr>
            <a:picLocks noGrp="1" noChangeAspect="1"/>
          </p:cNvPicPr>
          <p:nvPr>
            <p:ph idx="1"/>
          </p:nvPr>
        </p:nvPicPr>
        <p:blipFill>
          <a:blip r:embed="rId2"/>
          <a:stretch>
            <a:fillRect/>
          </a:stretch>
        </p:blipFill>
        <p:spPr>
          <a:xfrm>
            <a:off x="508933" y="2348966"/>
            <a:ext cx="5486400" cy="4509034"/>
          </a:xfrm>
          <a:prstGeom prst="rect">
            <a:avLst/>
          </a:prstGeom>
        </p:spPr>
      </p:pic>
      <p:sp>
        <p:nvSpPr>
          <p:cNvPr id="4" name="Metin kutusu 3"/>
          <p:cNvSpPr txBox="1"/>
          <p:nvPr/>
        </p:nvSpPr>
        <p:spPr>
          <a:xfrm>
            <a:off x="6412522" y="4736123"/>
            <a:ext cx="5064370" cy="1938992"/>
          </a:xfrm>
          <a:prstGeom prst="rect">
            <a:avLst/>
          </a:prstGeom>
          <a:solidFill>
            <a:schemeClr val="accent4">
              <a:lumMod val="60000"/>
              <a:lumOff val="40000"/>
            </a:schemeClr>
          </a:solidFill>
        </p:spPr>
        <p:txBody>
          <a:bodyPr wrap="square" rtlCol="0">
            <a:spAutoFit/>
          </a:bodyPr>
          <a:lstStyle/>
          <a:p>
            <a:pPr marL="342900" indent="-342900" algn="just">
              <a:buFont typeface="Arial" panose="020B0604020202020204" pitchFamily="34" charset="0"/>
              <a:buChar char="•"/>
            </a:pPr>
            <a:r>
              <a:rPr lang="en-US" sz="2400" b="1" dirty="0" smtClean="0"/>
              <a:t>V</a:t>
            </a:r>
            <a:r>
              <a:rPr lang="en-US" sz="2400" b="1" baseline="-25000" dirty="0" smtClean="0"/>
              <a:t>gs</a:t>
            </a:r>
            <a:r>
              <a:rPr lang="en-US" sz="2400" b="1" dirty="0" smtClean="0"/>
              <a:t> is set to -1.5V, -2.1V, -2.7 V,  and -3.0V</a:t>
            </a:r>
          </a:p>
          <a:p>
            <a:pPr marL="342900" indent="-342900" algn="just">
              <a:buFont typeface="Arial" panose="020B0604020202020204" pitchFamily="34" charset="0"/>
              <a:buChar char="•"/>
            </a:pPr>
            <a:endParaRPr lang="en-US" sz="2400" b="1" dirty="0" smtClean="0"/>
          </a:p>
          <a:p>
            <a:pPr marL="342900" indent="-342900" algn="just">
              <a:buFont typeface="Arial" panose="020B0604020202020204" pitchFamily="34" charset="0"/>
              <a:buChar char="•"/>
            </a:pPr>
            <a:r>
              <a:rPr lang="en-US" sz="2400" b="1" dirty="0" smtClean="0"/>
              <a:t>V</a:t>
            </a:r>
            <a:r>
              <a:rPr lang="en-US" sz="2400" b="1" baseline="-25000" dirty="0" smtClean="0"/>
              <a:t>ds</a:t>
            </a:r>
            <a:r>
              <a:rPr lang="en-US" sz="2400" b="1" dirty="0" smtClean="0"/>
              <a:t> is swept from 0 to -3V with steps of -0.05V</a:t>
            </a:r>
          </a:p>
        </p:txBody>
      </p:sp>
    </p:spTree>
    <p:extLst>
      <p:ext uri="{BB962C8B-B14F-4D97-AF65-F5344CB8AC3E}">
        <p14:creationId xmlns:p14="http://schemas.microsoft.com/office/powerpoint/2010/main" val="3748328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b="1" dirty="0" smtClean="0"/>
              <a:t>Conclusion</a:t>
            </a:r>
            <a:endParaRPr lang="en-US" b="1" dirty="0"/>
          </a:p>
        </p:txBody>
      </p:sp>
      <p:sp>
        <p:nvSpPr>
          <p:cNvPr id="3" name="İçerik Yer Tutucusu 2"/>
          <p:cNvSpPr>
            <a:spLocks noGrp="1"/>
          </p:cNvSpPr>
          <p:nvPr>
            <p:ph idx="1"/>
          </p:nvPr>
        </p:nvSpPr>
        <p:spPr>
          <a:xfrm>
            <a:off x="527538" y="2332891"/>
            <a:ext cx="11218985" cy="3817490"/>
          </a:xfrm>
        </p:spPr>
        <p:txBody>
          <a:bodyPr>
            <a:noAutofit/>
          </a:bodyPr>
          <a:lstStyle/>
          <a:p>
            <a:pPr algn="just"/>
            <a:r>
              <a:rPr lang="en-US" sz="2000" b="1" dirty="0" smtClean="0"/>
              <a:t>The model data agree well with the experimental transfer and output characteristics data while the gate and drain voltages are both ranging from 0 to –3 V. Therefore, the presented behavioral model shows a satisfying performance.</a:t>
            </a:r>
          </a:p>
          <a:p>
            <a:r>
              <a:rPr lang="en-US" sz="2000" b="1" dirty="0" smtClean="0"/>
              <a:t>However, the model can be more convenient for very large OTFT-based digital circuit simulations comparing to analog ones. Because it shows a poor output conductance and has a weak subthreshold current model.</a:t>
            </a:r>
          </a:p>
          <a:p>
            <a:pPr algn="just"/>
            <a:r>
              <a:rPr lang="en-US" sz="2000" b="1" dirty="0" smtClean="0"/>
              <a:t>In future works, the model’s transient simulation performance shall be investigated. Besides, it is also necessary to test and specify limitations of this kind of behavioral models for other OTFTs with different organic semiconductors and gate dielectrics.</a:t>
            </a:r>
          </a:p>
          <a:p>
            <a:r>
              <a:rPr lang="en-US" sz="2000" b="1" dirty="0"/>
              <a:t>These </a:t>
            </a:r>
            <a:r>
              <a:rPr lang="en-US" sz="2000" b="1" dirty="0" smtClean="0"/>
              <a:t>kind of models </a:t>
            </a:r>
            <a:r>
              <a:rPr lang="en-US" sz="2000" b="1" dirty="0"/>
              <a:t>can be very practical and </a:t>
            </a:r>
            <a:r>
              <a:rPr lang="en-US" sz="2000" b="1" dirty="0" smtClean="0"/>
              <a:t>helpful in </a:t>
            </a:r>
            <a:r>
              <a:rPr lang="en-US" sz="2000" b="1" dirty="0"/>
              <a:t>early development phases of the circuit-level designs </a:t>
            </a:r>
            <a:r>
              <a:rPr lang="en-US" sz="2000" b="1" dirty="0" smtClean="0"/>
              <a:t>and realization </a:t>
            </a:r>
            <a:r>
              <a:rPr lang="en-US" sz="2000" b="1" dirty="0"/>
              <a:t>of them.</a:t>
            </a:r>
          </a:p>
        </p:txBody>
      </p:sp>
      <p:sp>
        <p:nvSpPr>
          <p:cNvPr id="4" name="Dikdörtgen 3"/>
          <p:cNvSpPr/>
          <p:nvPr/>
        </p:nvSpPr>
        <p:spPr>
          <a:xfrm>
            <a:off x="1746737" y="6150381"/>
            <a:ext cx="8569569"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b="1" dirty="0"/>
              <a:t>This </a:t>
            </a:r>
            <a:r>
              <a:rPr lang="en-US" b="1" dirty="0" smtClean="0"/>
              <a:t>work was supported in part </a:t>
            </a:r>
            <a:r>
              <a:rPr lang="en-US" b="1" dirty="0"/>
              <a:t>by TUBITAK (The Scientific and</a:t>
            </a:r>
            <a:r>
              <a:rPr lang="tr-TR" b="1" dirty="0"/>
              <a:t> </a:t>
            </a:r>
            <a:r>
              <a:rPr lang="en-US" b="1" dirty="0"/>
              <a:t>Technological Research Council of Turkey)</a:t>
            </a:r>
            <a:r>
              <a:rPr lang="tr-TR" b="1" dirty="0"/>
              <a:t> </a:t>
            </a:r>
            <a:r>
              <a:rPr lang="en-US" b="1" dirty="0" smtClean="0"/>
              <a:t>under </a:t>
            </a:r>
            <a:r>
              <a:rPr lang="tr-TR" b="1" dirty="0" smtClean="0"/>
              <a:t>Project</a:t>
            </a:r>
            <a:r>
              <a:rPr lang="en-US" b="1" dirty="0" smtClean="0"/>
              <a:t> </a:t>
            </a:r>
            <a:r>
              <a:rPr lang="tr-TR" b="1" dirty="0" smtClean="0"/>
              <a:t>#</a:t>
            </a:r>
            <a:r>
              <a:rPr lang="en-US" b="1" dirty="0" smtClean="0"/>
              <a:t>218E068</a:t>
            </a:r>
            <a:r>
              <a:rPr lang="tr-TR" b="1" dirty="0" smtClean="0"/>
              <a:t>.</a:t>
            </a:r>
            <a:endParaRPr lang="tr-TR" b="1" dirty="0"/>
          </a:p>
        </p:txBody>
      </p:sp>
    </p:spTree>
    <p:extLst>
      <p:ext uri="{BB962C8B-B14F-4D97-AF65-F5344CB8AC3E}">
        <p14:creationId xmlns:p14="http://schemas.microsoft.com/office/powerpoint/2010/main" val="900729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b="1" dirty="0" smtClean="0"/>
              <a:t>Thanks for your attention</a:t>
            </a:r>
            <a:endParaRPr lang="en-US" b="1" dirty="0"/>
          </a:p>
        </p:txBody>
      </p:sp>
      <p:sp>
        <p:nvSpPr>
          <p:cNvPr id="3" name="İçerik Yer Tutucusu 2"/>
          <p:cNvSpPr>
            <a:spLocks noGrp="1"/>
          </p:cNvSpPr>
          <p:nvPr>
            <p:ph idx="1"/>
          </p:nvPr>
        </p:nvSpPr>
        <p:spPr/>
        <p:txBody>
          <a:bodyPr/>
          <a:lstStyle/>
          <a:p>
            <a:pPr marL="0" indent="0">
              <a:buNone/>
            </a:pPr>
            <a:endParaRPr lang="tr-TR" dirty="0">
              <a:hlinkClick r:id="rId3"/>
            </a:endParaRPr>
          </a:p>
          <a:p>
            <a:pPr marL="0" indent="0">
              <a:buNone/>
            </a:pPr>
            <a:endParaRPr lang="tr-TR" dirty="0">
              <a:hlinkClick r:id="rId3"/>
            </a:endParaRPr>
          </a:p>
          <a:p>
            <a:pPr marL="0" indent="0">
              <a:buNone/>
            </a:pPr>
            <a:r>
              <a:rPr lang="en-US" sz="2400" b="1" u="sng" dirty="0" smtClean="0"/>
              <a:t>altunmus@itu.edu.tr</a:t>
            </a:r>
          </a:p>
          <a:p>
            <a:pPr marL="0" indent="0">
              <a:buNone/>
            </a:pPr>
            <a:r>
              <a:rPr lang="en-US" sz="2400" b="1" dirty="0" smtClean="0"/>
              <a:t>Istanbul</a:t>
            </a:r>
            <a:r>
              <a:rPr lang="tr-TR" sz="2400" b="1" dirty="0" smtClean="0"/>
              <a:t> </a:t>
            </a:r>
            <a:r>
              <a:rPr lang="tr-TR" sz="2400" b="1" dirty="0"/>
              <a:t>Technical </a:t>
            </a:r>
            <a:r>
              <a:rPr lang="en-US" sz="2400" b="1" dirty="0" smtClean="0"/>
              <a:t>University</a:t>
            </a:r>
          </a:p>
          <a:p>
            <a:pPr marL="0" indent="0">
              <a:buNone/>
            </a:pPr>
            <a:endParaRPr lang="en-US" sz="2400" b="1" dirty="0"/>
          </a:p>
          <a:p>
            <a:pPr marL="0" indent="0">
              <a:buNone/>
            </a:pPr>
            <a:r>
              <a:rPr lang="en-US" sz="2400" b="1" dirty="0" smtClean="0"/>
              <a:t>Emerging </a:t>
            </a:r>
            <a:r>
              <a:rPr lang="en-US" sz="2400" b="1" dirty="0"/>
              <a:t>Circuits and Computation (ECC) Group</a:t>
            </a:r>
            <a:r>
              <a:rPr lang="tr-TR" sz="2400" b="1" dirty="0"/>
              <a:t> </a:t>
            </a:r>
            <a:endParaRPr lang="en-US" sz="2400" b="1" dirty="0" smtClean="0"/>
          </a:p>
          <a:p>
            <a:pPr marL="0" indent="0">
              <a:buNone/>
            </a:pPr>
            <a:r>
              <a:rPr lang="en-US" sz="2400" b="1" dirty="0" smtClean="0"/>
              <a:t>www.ecc.itu.edu.tr</a:t>
            </a:r>
            <a:endParaRPr lang="en-US" sz="2400" b="1" dirty="0"/>
          </a:p>
        </p:txBody>
      </p:sp>
      <p:pic>
        <p:nvPicPr>
          <p:cNvPr id="4" name="Resi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93342" y="4270619"/>
            <a:ext cx="1828800" cy="1828800"/>
          </a:xfrm>
          <a:prstGeom prst="rect">
            <a:avLst/>
          </a:prstGeom>
        </p:spPr>
      </p:pic>
    </p:spTree>
    <p:extLst>
      <p:ext uri="{BB962C8B-B14F-4D97-AF65-F5344CB8AC3E}">
        <p14:creationId xmlns:p14="http://schemas.microsoft.com/office/powerpoint/2010/main" val="4140632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b="1" dirty="0" smtClean="0"/>
              <a:t>Outline</a:t>
            </a:r>
            <a:r>
              <a:rPr lang="en-US" dirty="0" smtClean="0"/>
              <a:t>	</a:t>
            </a:r>
            <a:endParaRPr lang="en-US" dirty="0"/>
          </a:p>
        </p:txBody>
      </p:sp>
      <p:sp>
        <p:nvSpPr>
          <p:cNvPr id="3" name="İçerik Yer Tutucusu 2"/>
          <p:cNvSpPr>
            <a:spLocks noGrp="1"/>
          </p:cNvSpPr>
          <p:nvPr>
            <p:ph idx="1"/>
          </p:nvPr>
        </p:nvSpPr>
        <p:spPr>
          <a:xfrm>
            <a:off x="545354" y="3002084"/>
            <a:ext cx="8825659" cy="3140807"/>
          </a:xfrm>
        </p:spPr>
        <p:txBody>
          <a:bodyPr>
            <a:noAutofit/>
          </a:bodyPr>
          <a:lstStyle/>
          <a:p>
            <a:r>
              <a:rPr lang="en-US" sz="2000" b="1" dirty="0" smtClean="0"/>
              <a:t>Behavioral Modeling</a:t>
            </a:r>
          </a:p>
          <a:p>
            <a:r>
              <a:rPr lang="en-US" sz="2000" b="1" dirty="0" smtClean="0"/>
              <a:t>Low-Voltage </a:t>
            </a:r>
            <a:r>
              <a:rPr lang="en-US" sz="2000" b="1" dirty="0"/>
              <a:t>Pentacene Thin Film Transistors</a:t>
            </a:r>
          </a:p>
          <a:p>
            <a:r>
              <a:rPr lang="en-US" sz="2000" b="1" dirty="0" smtClean="0"/>
              <a:t>The Level 3 Model</a:t>
            </a:r>
          </a:p>
          <a:p>
            <a:r>
              <a:rPr lang="en-US" sz="2000" b="1" dirty="0"/>
              <a:t>Adaptation of The Level 3 Mobility Model</a:t>
            </a:r>
          </a:p>
          <a:p>
            <a:r>
              <a:rPr lang="en-US" sz="2000" b="1" dirty="0" smtClean="0"/>
              <a:t>The Behavioral SPICE Model</a:t>
            </a:r>
          </a:p>
          <a:p>
            <a:r>
              <a:rPr lang="en-US" sz="2000" b="1" dirty="0" smtClean="0"/>
              <a:t>Simulation Results</a:t>
            </a:r>
          </a:p>
          <a:p>
            <a:r>
              <a:rPr lang="en-US" sz="2000" b="1" dirty="0" smtClean="0"/>
              <a:t>Conclusion</a:t>
            </a:r>
            <a:endParaRPr lang="en-US" sz="2000" b="1" dirty="0"/>
          </a:p>
        </p:txBody>
      </p:sp>
    </p:spTree>
    <p:extLst>
      <p:ext uri="{BB962C8B-B14F-4D97-AF65-F5344CB8AC3E}">
        <p14:creationId xmlns:p14="http://schemas.microsoft.com/office/powerpoint/2010/main" val="4066031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b="1" dirty="0" smtClean="0"/>
              <a:t>Behavioral Modeling</a:t>
            </a:r>
            <a:endParaRPr lang="en-US" dirty="0"/>
          </a:p>
        </p:txBody>
      </p:sp>
      <p:sp>
        <p:nvSpPr>
          <p:cNvPr id="3" name="İçerik Yer Tutucusu 2"/>
          <p:cNvSpPr>
            <a:spLocks noGrp="1"/>
          </p:cNvSpPr>
          <p:nvPr>
            <p:ph idx="1"/>
          </p:nvPr>
        </p:nvSpPr>
        <p:spPr>
          <a:xfrm>
            <a:off x="545354" y="3002084"/>
            <a:ext cx="8825659" cy="2988407"/>
          </a:xfrm>
        </p:spPr>
        <p:txBody>
          <a:bodyPr>
            <a:noAutofit/>
          </a:bodyPr>
          <a:lstStyle/>
          <a:p>
            <a:pPr algn="just"/>
            <a:r>
              <a:rPr lang="en-US" sz="2000" b="1" dirty="0" smtClean="0"/>
              <a:t>OTFT-specific accurate compact models are required to accurately predict the electrical behavior of OTFTs. </a:t>
            </a:r>
            <a:endParaRPr lang="en-US" sz="2000" b="1" dirty="0"/>
          </a:p>
          <a:p>
            <a:pPr algn="just"/>
            <a:r>
              <a:rPr lang="en-US" sz="2000" b="1" dirty="0" smtClean="0"/>
              <a:t>It is difficult to find a standard, widely accepted free/commercial SPICE models due to rapid evolution of organic semiconductors, gate oxides, as well as device structures.</a:t>
            </a:r>
          </a:p>
          <a:p>
            <a:pPr algn="just"/>
            <a:r>
              <a:rPr lang="en-US" sz="2000" b="1" dirty="0" smtClean="0"/>
              <a:t>It is practical to develop SPICE models adapting well-known inorganic MOSFET or TFT models as an alternative to physics-based compact modeling. </a:t>
            </a:r>
          </a:p>
        </p:txBody>
      </p:sp>
    </p:spTree>
    <p:extLst>
      <p:ext uri="{BB962C8B-B14F-4D97-AF65-F5344CB8AC3E}">
        <p14:creationId xmlns:p14="http://schemas.microsoft.com/office/powerpoint/2010/main" val="444558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996677"/>
            <a:ext cx="10515600" cy="653101"/>
          </a:xfrm>
        </p:spPr>
        <p:txBody>
          <a:bodyPr>
            <a:normAutofit/>
          </a:bodyPr>
          <a:lstStyle/>
          <a:p>
            <a:r>
              <a:rPr lang="en-US" b="1" dirty="0" smtClean="0"/>
              <a:t>Low-Voltage Pentacene Thin Film Transistors</a:t>
            </a:r>
            <a:endParaRPr lang="en-US" b="1" dirty="0"/>
          </a:p>
        </p:txBody>
      </p:sp>
      <p:pic>
        <p:nvPicPr>
          <p:cNvPr id="4" name="İçerik Yer Tutucusu 3"/>
          <p:cNvPicPr>
            <a:picLocks noGrp="1" noChangeAspect="1"/>
          </p:cNvPicPr>
          <p:nvPr>
            <p:ph idx="1"/>
          </p:nvPr>
        </p:nvPicPr>
        <p:blipFill rotWithShape="1">
          <a:blip r:embed="rId3">
            <a:extLst>
              <a:ext uri="{28A0092B-C50C-407E-A947-70E740481C1C}">
                <a14:useLocalDpi xmlns:a14="http://schemas.microsoft.com/office/drawing/2010/main" val="0"/>
              </a:ext>
            </a:extLst>
          </a:blip>
          <a:srcRect b="50086"/>
          <a:stretch/>
        </p:blipFill>
        <p:spPr>
          <a:xfrm>
            <a:off x="468849" y="2343592"/>
            <a:ext cx="4572000" cy="2427841"/>
          </a:xfrm>
        </p:spPr>
      </p:pic>
      <p:sp>
        <p:nvSpPr>
          <p:cNvPr id="3" name="Metin kutusu 2"/>
          <p:cNvSpPr txBox="1"/>
          <p:nvPr/>
        </p:nvSpPr>
        <p:spPr>
          <a:xfrm>
            <a:off x="5181600" y="2434127"/>
            <a:ext cx="6600092" cy="2554545"/>
          </a:xfrm>
          <a:prstGeom prst="rect">
            <a:avLst/>
          </a:prstGeom>
          <a:noFill/>
        </p:spPr>
        <p:txBody>
          <a:bodyPr wrap="square" rtlCol="0">
            <a:spAutoFit/>
          </a:bodyPr>
          <a:lstStyle/>
          <a:p>
            <a:pPr marL="285750" indent="-285750">
              <a:buFont typeface="Arial" panose="020B0604020202020204" pitchFamily="34" charset="0"/>
              <a:buChar char="•"/>
            </a:pPr>
            <a:r>
              <a:rPr lang="tr-TR" sz="2000" b="1" dirty="0" smtClean="0"/>
              <a:t>T</a:t>
            </a:r>
            <a:r>
              <a:rPr lang="en-US" sz="2000" b="1" dirty="0" err="1" smtClean="0"/>
              <a:t>ransistor</a:t>
            </a:r>
            <a:r>
              <a:rPr lang="tr-TR" sz="2000" b="1" dirty="0" smtClean="0"/>
              <a:t> </a:t>
            </a:r>
            <a:r>
              <a:rPr lang="tr-TR" sz="2000" b="1" dirty="0"/>
              <a:t>has </a:t>
            </a:r>
            <a:r>
              <a:rPr lang="tr-TR" sz="2000" b="1" dirty="0" err="1"/>
              <a:t>Bottom</a:t>
            </a:r>
            <a:r>
              <a:rPr lang="tr-TR" sz="2000" b="1" dirty="0"/>
              <a:t> </a:t>
            </a:r>
            <a:r>
              <a:rPr lang="tr-TR" sz="2000" b="1" dirty="0" err="1"/>
              <a:t>Gate</a:t>
            </a:r>
            <a:r>
              <a:rPr lang="tr-TR" sz="2000" b="1" dirty="0"/>
              <a:t> Top </a:t>
            </a:r>
            <a:r>
              <a:rPr lang="tr-TR" sz="2000" b="1" dirty="0" err="1"/>
              <a:t>Contact</a:t>
            </a:r>
            <a:r>
              <a:rPr lang="tr-TR" sz="2000" b="1" dirty="0"/>
              <a:t> (BGTC) </a:t>
            </a:r>
            <a:r>
              <a:rPr lang="tr-TR" sz="2000" b="1" dirty="0" err="1" smtClean="0"/>
              <a:t>structure</a:t>
            </a:r>
            <a:endParaRPr lang="tr-TR" sz="2000" b="1" dirty="0"/>
          </a:p>
          <a:p>
            <a:pPr marL="285750" indent="-285750">
              <a:buFont typeface="Arial" panose="020B0604020202020204" pitchFamily="34" charset="0"/>
              <a:buChar char="•"/>
            </a:pPr>
            <a:r>
              <a:rPr lang="en-US" sz="2000" b="1" dirty="0" smtClean="0"/>
              <a:t>The transistor </a:t>
            </a:r>
            <a:r>
              <a:rPr lang="tr-TR" sz="2000" b="1" dirty="0" smtClean="0"/>
              <a:t>ha</a:t>
            </a:r>
            <a:r>
              <a:rPr lang="en-US" sz="2000" b="1" dirty="0" smtClean="0"/>
              <a:t>s</a:t>
            </a:r>
            <a:r>
              <a:rPr lang="tr-TR" sz="2000" b="1" dirty="0" smtClean="0"/>
              <a:t> </a:t>
            </a:r>
            <a:r>
              <a:rPr lang="en-US" sz="2000" b="1" dirty="0" smtClean="0"/>
              <a:t>vacuum-deposited </a:t>
            </a:r>
            <a:r>
              <a:rPr lang="tr-TR" sz="2000" b="1" dirty="0" err="1" smtClean="0"/>
              <a:t>pentacene</a:t>
            </a:r>
            <a:r>
              <a:rPr lang="tr-TR" sz="2000" b="1" dirty="0" smtClean="0"/>
              <a:t> </a:t>
            </a:r>
            <a:r>
              <a:rPr lang="en-US" sz="2000" b="1" dirty="0" smtClean="0"/>
              <a:t>as an organic semiconductor</a:t>
            </a:r>
          </a:p>
          <a:p>
            <a:pPr marL="285750" indent="-285750">
              <a:buFont typeface="Arial" panose="020B0604020202020204" pitchFamily="34" charset="0"/>
              <a:buChar char="•"/>
            </a:pPr>
            <a:r>
              <a:rPr lang="en-US" sz="2000" b="1" dirty="0" smtClean="0"/>
              <a:t>Aluminum oxide (</a:t>
            </a:r>
            <a:r>
              <a:rPr lang="en-US" sz="2000" b="1" dirty="0" err="1" smtClean="0"/>
              <a:t>t</a:t>
            </a:r>
            <a:r>
              <a:rPr lang="en-US" sz="2000" b="1" baseline="-25000" dirty="0" err="1" smtClean="0"/>
              <a:t>ox</a:t>
            </a:r>
            <a:r>
              <a:rPr lang="en-US" sz="2000" b="1" dirty="0" smtClean="0"/>
              <a:t> = 5.7nm) as a gate dielectric</a:t>
            </a:r>
            <a:endParaRPr lang="en-US" sz="2000" b="1" dirty="0"/>
          </a:p>
          <a:p>
            <a:pPr marL="285750" indent="-285750">
              <a:buFont typeface="Arial" panose="020B0604020202020204" pitchFamily="34" charset="0"/>
              <a:buChar char="•"/>
            </a:pPr>
            <a:r>
              <a:rPr lang="en-US" sz="2000" b="1" dirty="0" smtClean="0"/>
              <a:t>It works under lower operating voltages       (under-3V)</a:t>
            </a:r>
            <a:r>
              <a:rPr lang="tr-TR" sz="2000" b="1" dirty="0" smtClean="0"/>
              <a:t> </a:t>
            </a:r>
            <a:endParaRPr lang="en-US" sz="2000" b="1" dirty="0" smtClean="0"/>
          </a:p>
          <a:p>
            <a:pPr marL="285750" indent="-285750">
              <a:buFont typeface="Arial" panose="020B0604020202020204" pitchFamily="34" charset="0"/>
              <a:buChar char="•"/>
            </a:pPr>
            <a:endParaRPr lang="en-US" sz="2000" dirty="0"/>
          </a:p>
        </p:txBody>
      </p:sp>
      <p:sp>
        <p:nvSpPr>
          <p:cNvPr id="7" name="Metin kutusu 6"/>
          <p:cNvSpPr txBox="1"/>
          <p:nvPr/>
        </p:nvSpPr>
        <p:spPr>
          <a:xfrm>
            <a:off x="468850" y="6270748"/>
            <a:ext cx="11207335" cy="523220"/>
          </a:xfrm>
          <a:prstGeom prst="rect">
            <a:avLst/>
          </a:prstGeom>
          <a:noFill/>
        </p:spPr>
        <p:txBody>
          <a:bodyPr wrap="square" rtlCol="0">
            <a:spAutoFit/>
          </a:bodyPr>
          <a:lstStyle/>
          <a:p>
            <a:r>
              <a:rPr lang="en-US" sz="1400" dirty="0" smtClean="0">
                <a:solidFill>
                  <a:schemeClr val="accent4">
                    <a:lumMod val="75000"/>
                  </a:schemeClr>
                </a:solidFill>
              </a:rPr>
              <a:t>[1] H</a:t>
            </a:r>
            <a:r>
              <a:rPr lang="en-US" sz="1400" dirty="0">
                <a:solidFill>
                  <a:schemeClr val="accent4">
                    <a:lumMod val="75000"/>
                  </a:schemeClr>
                </a:solidFill>
              </a:rPr>
              <a:t>. </a:t>
            </a:r>
            <a:r>
              <a:rPr lang="en-US" sz="1400" dirty="0" err="1">
                <a:solidFill>
                  <a:schemeClr val="accent4">
                    <a:lumMod val="75000"/>
                  </a:schemeClr>
                </a:solidFill>
              </a:rPr>
              <a:t>Klauk</a:t>
            </a:r>
            <a:r>
              <a:rPr lang="en-US" sz="1400" dirty="0">
                <a:solidFill>
                  <a:schemeClr val="accent4">
                    <a:lumMod val="75000"/>
                  </a:schemeClr>
                </a:solidFill>
              </a:rPr>
              <a:t>, U. </a:t>
            </a:r>
            <a:r>
              <a:rPr lang="en-US" sz="1400" dirty="0" err="1">
                <a:solidFill>
                  <a:schemeClr val="accent4">
                    <a:lumMod val="75000"/>
                  </a:schemeClr>
                </a:solidFill>
              </a:rPr>
              <a:t>Zschieschang</a:t>
            </a:r>
            <a:r>
              <a:rPr lang="en-US" sz="1400" dirty="0">
                <a:solidFill>
                  <a:schemeClr val="accent4">
                    <a:lumMod val="75000"/>
                  </a:schemeClr>
                </a:solidFill>
              </a:rPr>
              <a:t>, M. </a:t>
            </a:r>
            <a:r>
              <a:rPr lang="en-US" sz="1400" dirty="0" err="1">
                <a:solidFill>
                  <a:schemeClr val="accent4">
                    <a:lumMod val="75000"/>
                  </a:schemeClr>
                </a:solidFill>
              </a:rPr>
              <a:t>Halik</a:t>
            </a:r>
            <a:r>
              <a:rPr lang="en-US" sz="1400" dirty="0">
                <a:solidFill>
                  <a:schemeClr val="accent4">
                    <a:lumMod val="75000"/>
                  </a:schemeClr>
                </a:solidFill>
              </a:rPr>
              <a:t>, “Low-Voltage Organic Thin-Film</a:t>
            </a:r>
            <a:r>
              <a:rPr lang="tr-TR" sz="1400" dirty="0">
                <a:solidFill>
                  <a:schemeClr val="accent4">
                    <a:lumMod val="75000"/>
                  </a:schemeClr>
                </a:solidFill>
              </a:rPr>
              <a:t> </a:t>
            </a:r>
            <a:r>
              <a:rPr lang="en-US" sz="1400" dirty="0">
                <a:solidFill>
                  <a:schemeClr val="accent4">
                    <a:lumMod val="75000"/>
                  </a:schemeClr>
                </a:solidFill>
              </a:rPr>
              <a:t>Transistors with Large </a:t>
            </a:r>
            <a:r>
              <a:rPr lang="en-US" sz="1400" dirty="0" err="1">
                <a:solidFill>
                  <a:schemeClr val="accent4">
                    <a:lumMod val="75000"/>
                  </a:schemeClr>
                </a:solidFill>
              </a:rPr>
              <a:t>Transconductance</a:t>
            </a:r>
            <a:r>
              <a:rPr lang="en-US" sz="1400" dirty="0">
                <a:solidFill>
                  <a:schemeClr val="accent4">
                    <a:lumMod val="75000"/>
                  </a:schemeClr>
                </a:solidFill>
              </a:rPr>
              <a:t>,” Journal of Applied Physics,</a:t>
            </a:r>
            <a:r>
              <a:rPr lang="tr-TR" sz="1400" dirty="0">
                <a:solidFill>
                  <a:schemeClr val="accent4">
                    <a:lumMod val="75000"/>
                  </a:schemeClr>
                </a:solidFill>
              </a:rPr>
              <a:t> </a:t>
            </a:r>
            <a:r>
              <a:rPr lang="pt-BR" sz="1400" dirty="0">
                <a:solidFill>
                  <a:schemeClr val="accent4">
                    <a:lumMod val="75000"/>
                  </a:schemeClr>
                </a:solidFill>
              </a:rPr>
              <a:t>102(7), 074514, 2007</a:t>
            </a:r>
            <a:endParaRPr lang="en-US" sz="1400" dirty="0">
              <a:solidFill>
                <a:schemeClr val="accent4">
                  <a:lumMod val="75000"/>
                </a:schemeClr>
              </a:solidFill>
            </a:endParaRPr>
          </a:p>
        </p:txBody>
      </p:sp>
      <p:graphicFrame>
        <p:nvGraphicFramePr>
          <p:cNvPr id="6" name="Tablo 5"/>
          <p:cNvGraphicFramePr>
            <a:graphicFrameLocks noGrp="1"/>
          </p:cNvGraphicFramePr>
          <p:nvPr>
            <p:extLst/>
          </p:nvPr>
        </p:nvGraphicFramePr>
        <p:xfrm>
          <a:off x="468849" y="4916605"/>
          <a:ext cx="8128002" cy="1097280"/>
        </p:xfrm>
        <a:graphic>
          <a:graphicData uri="http://schemas.openxmlformats.org/drawingml/2006/table">
            <a:tbl>
              <a:tblPr firstRow="1" bandRow="1">
                <a:tableStyleId>{5C22544A-7EE6-4342-B048-85BDC9FD1C3A}</a:tableStyleId>
              </a:tblPr>
              <a:tblGrid>
                <a:gridCol w="1354667"/>
                <a:gridCol w="1354667"/>
                <a:gridCol w="1354667"/>
                <a:gridCol w="1354667"/>
                <a:gridCol w="1354667"/>
                <a:gridCol w="1354667"/>
              </a:tblGrid>
              <a:tr h="570114">
                <a:tc rowSpan="2">
                  <a:txBody>
                    <a:bodyPr/>
                    <a:lstStyle/>
                    <a:p>
                      <a:pPr algn="ctr"/>
                      <a:r>
                        <a:rPr lang="en-US" sz="2000" dirty="0" smtClean="0"/>
                        <a:t>OTFT [1]</a:t>
                      </a:r>
                      <a:endParaRPr lang="tr-TR" sz="2000" dirty="0"/>
                    </a:p>
                  </a:txBody>
                  <a:tcPr anchor="ctr">
                    <a:solidFill>
                      <a:schemeClr val="accent2">
                        <a:lumMod val="60000"/>
                        <a:lumOff val="40000"/>
                      </a:schemeClr>
                    </a:solidFill>
                  </a:tcPr>
                </a:tc>
                <a:tc>
                  <a:txBody>
                    <a:bodyPr/>
                    <a:lstStyle/>
                    <a:p>
                      <a:pPr algn="ctr"/>
                      <a:r>
                        <a:rPr lang="en-US" sz="2000" dirty="0" smtClean="0"/>
                        <a:t>W (µm)</a:t>
                      </a:r>
                      <a:endParaRPr lang="tr-TR" sz="2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L (µm)</a:t>
                      </a:r>
                      <a:endParaRPr lang="tr-TR" sz="2000" dirty="0" smtClean="0"/>
                    </a:p>
                  </a:txBody>
                  <a:tcPr anchor="ctr"/>
                </a:tc>
                <a:tc>
                  <a:txBody>
                    <a:bodyPr/>
                    <a:lstStyle/>
                    <a:p>
                      <a:pPr algn="ctr"/>
                      <a:r>
                        <a:rPr lang="en-US" sz="2000" dirty="0" smtClean="0"/>
                        <a:t>C</a:t>
                      </a:r>
                      <a:r>
                        <a:rPr lang="en-US" sz="2000" baseline="-25000" dirty="0" smtClean="0"/>
                        <a:t>ox</a:t>
                      </a:r>
                      <a:r>
                        <a:rPr lang="en-US" sz="2000" baseline="0" dirty="0" smtClean="0"/>
                        <a:t> (</a:t>
                      </a:r>
                      <a:r>
                        <a:rPr lang="en-US" sz="2000" baseline="0" dirty="0" err="1" smtClean="0"/>
                        <a:t>nF</a:t>
                      </a:r>
                      <a:r>
                        <a:rPr lang="en-US" sz="2000" baseline="0" dirty="0" smtClean="0"/>
                        <a:t>/cm</a:t>
                      </a:r>
                      <a:r>
                        <a:rPr lang="en-US" sz="2000" baseline="30000" dirty="0" smtClean="0"/>
                        <a:t>2</a:t>
                      </a:r>
                      <a:r>
                        <a:rPr lang="en-US" sz="2000" baseline="0" dirty="0" smtClean="0"/>
                        <a:t>)</a:t>
                      </a:r>
                      <a:endParaRPr lang="tr-TR" sz="2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µ</a:t>
                      </a:r>
                      <a:r>
                        <a:rPr lang="en-US" sz="2000" baseline="-25000" dirty="0" smtClean="0"/>
                        <a:t>0</a:t>
                      </a:r>
                      <a:r>
                        <a:rPr lang="en-US" sz="2000" dirty="0" smtClean="0"/>
                        <a:t> (cm</a:t>
                      </a:r>
                      <a:r>
                        <a:rPr lang="en-US" sz="2000" baseline="30000" dirty="0" smtClean="0"/>
                        <a:t>2</a:t>
                      </a:r>
                      <a:r>
                        <a:rPr lang="en-US" sz="2000" dirty="0" smtClean="0"/>
                        <a:t>/Vs)</a:t>
                      </a:r>
                      <a:endParaRPr lang="tr-TR" sz="2000" dirty="0" smtClean="0"/>
                    </a:p>
                  </a:txBody>
                  <a:tcPr anchor="ctr"/>
                </a:tc>
                <a:tc>
                  <a:txBody>
                    <a:bodyPr/>
                    <a:lstStyle/>
                    <a:p>
                      <a:pPr algn="ctr"/>
                      <a:r>
                        <a:rPr lang="en-US" sz="2000" dirty="0" smtClean="0"/>
                        <a:t> V</a:t>
                      </a:r>
                      <a:r>
                        <a:rPr lang="en-US" sz="2000" baseline="-25000" dirty="0" smtClean="0"/>
                        <a:t>T</a:t>
                      </a:r>
                      <a:r>
                        <a:rPr lang="en-US" sz="2000" dirty="0" smtClean="0"/>
                        <a:t> (V)</a:t>
                      </a:r>
                      <a:endParaRPr lang="tr-TR" sz="2000" dirty="0"/>
                    </a:p>
                  </a:txBody>
                  <a:tcPr anchor="ctr"/>
                </a:tc>
              </a:tr>
              <a:tr h="370840">
                <a:tc vMerge="1">
                  <a:txBody>
                    <a:bodyPr/>
                    <a:lstStyle/>
                    <a:p>
                      <a:pPr algn="ctr"/>
                      <a:endParaRPr lang="tr-TR" sz="2000" dirty="0"/>
                    </a:p>
                  </a:txBody>
                  <a:tcPr/>
                </a:tc>
                <a:tc>
                  <a:txBody>
                    <a:bodyPr/>
                    <a:lstStyle/>
                    <a:p>
                      <a:pPr algn="ctr"/>
                      <a:r>
                        <a:rPr lang="en-US" sz="2000" dirty="0" smtClean="0"/>
                        <a:t>100</a:t>
                      </a:r>
                      <a:endParaRPr lang="tr-TR" sz="2000" dirty="0"/>
                    </a:p>
                  </a:txBody>
                  <a:tcPr/>
                </a:tc>
                <a:tc>
                  <a:txBody>
                    <a:bodyPr/>
                    <a:lstStyle/>
                    <a:p>
                      <a:pPr algn="ctr"/>
                      <a:r>
                        <a:rPr lang="en-US" sz="2000" dirty="0" smtClean="0"/>
                        <a:t>10</a:t>
                      </a:r>
                      <a:endParaRPr lang="tr-TR" sz="2000" dirty="0"/>
                    </a:p>
                  </a:txBody>
                  <a:tcPr/>
                </a:tc>
                <a:tc>
                  <a:txBody>
                    <a:bodyPr/>
                    <a:lstStyle/>
                    <a:p>
                      <a:pPr algn="ctr"/>
                      <a:r>
                        <a:rPr lang="en-US" sz="2000" dirty="0" smtClean="0"/>
                        <a:t>700</a:t>
                      </a:r>
                      <a:endParaRPr lang="tr-TR" sz="2000" dirty="0"/>
                    </a:p>
                  </a:txBody>
                  <a:tcPr/>
                </a:tc>
                <a:tc>
                  <a:txBody>
                    <a:bodyPr/>
                    <a:lstStyle/>
                    <a:p>
                      <a:pPr algn="ctr"/>
                      <a:r>
                        <a:rPr lang="en-US" sz="2000" dirty="0" smtClean="0"/>
                        <a:t>0.4</a:t>
                      </a:r>
                      <a:endParaRPr lang="tr-TR" sz="2000" dirty="0"/>
                    </a:p>
                  </a:txBody>
                  <a:tcPr/>
                </a:tc>
                <a:tc>
                  <a:txBody>
                    <a:bodyPr/>
                    <a:lstStyle/>
                    <a:p>
                      <a:pPr algn="ctr"/>
                      <a:r>
                        <a:rPr lang="en-US" sz="2000" dirty="0" smtClean="0"/>
                        <a:t>-1.2</a:t>
                      </a:r>
                      <a:endParaRPr lang="tr-TR" sz="2000" dirty="0"/>
                    </a:p>
                  </a:txBody>
                  <a:tcPr/>
                </a:tc>
              </a:tr>
            </a:tbl>
          </a:graphicData>
        </a:graphic>
      </p:graphicFrame>
    </p:spTree>
    <p:extLst>
      <p:ext uri="{BB962C8B-B14F-4D97-AF65-F5344CB8AC3E}">
        <p14:creationId xmlns:p14="http://schemas.microsoft.com/office/powerpoint/2010/main" val="1328598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b="1" dirty="0" smtClean="0"/>
              <a:t>The Level 3 Model (1)</a:t>
            </a:r>
            <a:endParaRPr lang="en-US" b="1" dirty="0"/>
          </a:p>
        </p:txBody>
      </p:sp>
      <p:pic>
        <p:nvPicPr>
          <p:cNvPr id="4" name="İçerik Yer Tutucusu 3"/>
          <p:cNvPicPr>
            <a:picLocks noGrp="1" noChangeAspect="1"/>
          </p:cNvPicPr>
          <p:nvPr>
            <p:ph idx="1"/>
          </p:nvPr>
        </p:nvPicPr>
        <p:blipFill>
          <a:blip r:embed="rId3"/>
          <a:stretch>
            <a:fillRect/>
          </a:stretch>
        </p:blipFill>
        <p:spPr>
          <a:xfrm>
            <a:off x="509953" y="2732838"/>
            <a:ext cx="5943600" cy="4125162"/>
          </a:xfrm>
          <a:prstGeom prst="rect">
            <a:avLst/>
          </a:prstGeom>
        </p:spPr>
      </p:pic>
      <p:sp>
        <p:nvSpPr>
          <p:cNvPr id="3" name="Metin kutusu 2"/>
          <p:cNvSpPr txBox="1"/>
          <p:nvPr/>
        </p:nvSpPr>
        <p:spPr>
          <a:xfrm>
            <a:off x="6775939" y="3085596"/>
            <a:ext cx="4935414" cy="3477875"/>
          </a:xfrm>
          <a:prstGeom prst="rect">
            <a:avLst/>
          </a:prstGeom>
          <a:solidFill>
            <a:schemeClr val="accent4">
              <a:lumMod val="60000"/>
              <a:lumOff val="40000"/>
            </a:schemeClr>
          </a:solidFill>
        </p:spPr>
        <p:txBody>
          <a:bodyPr wrap="square" rtlCol="0">
            <a:spAutoFit/>
          </a:bodyPr>
          <a:lstStyle/>
          <a:p>
            <a:pPr marL="285750" indent="-285750" algn="just">
              <a:buFont typeface="Arial" panose="020B0604020202020204" pitchFamily="34" charset="0"/>
              <a:buChar char="•"/>
            </a:pPr>
            <a:r>
              <a:rPr lang="en-US" sz="2000" b="1" dirty="0" smtClean="0"/>
              <a:t>a semi-empirical model,</a:t>
            </a:r>
          </a:p>
          <a:p>
            <a:pPr marL="285750" indent="-285750" algn="just">
              <a:buFont typeface="Arial" panose="020B0604020202020204" pitchFamily="34" charset="0"/>
              <a:buChar char="•"/>
            </a:pPr>
            <a:endParaRPr lang="en-US" sz="2000" b="1" dirty="0" smtClean="0"/>
          </a:p>
          <a:p>
            <a:pPr marL="285750" indent="-285750" algn="just">
              <a:buFont typeface="Arial" panose="020B0604020202020204" pitchFamily="34" charset="0"/>
              <a:buChar char="•"/>
            </a:pPr>
            <a:r>
              <a:rPr lang="en-US" sz="2000" b="1" dirty="0" smtClean="0"/>
              <a:t>developed </a:t>
            </a:r>
            <a:r>
              <a:rPr lang="en-US" sz="2000" b="1" dirty="0"/>
              <a:t>for transistors having over 1μm </a:t>
            </a:r>
            <a:r>
              <a:rPr lang="en-US" sz="2000" b="1" dirty="0" smtClean="0"/>
              <a:t>channel lengths,</a:t>
            </a:r>
          </a:p>
          <a:p>
            <a:pPr marL="285750" indent="-285750" algn="just">
              <a:buFont typeface="Arial" panose="020B0604020202020204" pitchFamily="34" charset="0"/>
              <a:buChar char="•"/>
            </a:pPr>
            <a:endParaRPr lang="en-US" sz="2000" b="1" dirty="0"/>
          </a:p>
          <a:p>
            <a:pPr marL="285750" indent="-285750" algn="just">
              <a:buFont typeface="Arial" panose="020B0604020202020204" pitchFamily="34" charset="0"/>
              <a:buChar char="•"/>
            </a:pPr>
            <a:r>
              <a:rPr lang="en-US" sz="2000" b="1" dirty="0" smtClean="0"/>
              <a:t>relatively simple, robust and computationally </a:t>
            </a:r>
            <a:r>
              <a:rPr lang="en-US" sz="2000" b="1" dirty="0"/>
              <a:t>more </a:t>
            </a:r>
            <a:r>
              <a:rPr lang="en-US" sz="2000" b="1" dirty="0" smtClean="0"/>
              <a:t>efficient,</a:t>
            </a:r>
          </a:p>
          <a:p>
            <a:pPr marL="285750" indent="-285750" algn="just">
              <a:buFont typeface="Arial" panose="020B0604020202020204" pitchFamily="34" charset="0"/>
              <a:buChar char="•"/>
            </a:pPr>
            <a:endParaRPr lang="en-US" sz="2000" b="1" dirty="0" smtClean="0"/>
          </a:p>
          <a:p>
            <a:pPr marL="285750" indent="-285750" algn="just">
              <a:buFont typeface="Arial" panose="020B0604020202020204" pitchFamily="34" charset="0"/>
              <a:buChar char="•"/>
            </a:pPr>
            <a:r>
              <a:rPr lang="en-US" sz="2000" b="1" dirty="0" smtClean="0"/>
              <a:t>better performance </a:t>
            </a:r>
            <a:r>
              <a:rPr lang="en-US" sz="2000" b="1" dirty="0"/>
              <a:t>comparing </a:t>
            </a:r>
            <a:r>
              <a:rPr lang="en-US" sz="2000" b="1" dirty="0" smtClean="0"/>
              <a:t>to the </a:t>
            </a:r>
            <a:r>
              <a:rPr lang="en-US" sz="2000" b="1" dirty="0"/>
              <a:t>previous first generation </a:t>
            </a:r>
            <a:r>
              <a:rPr lang="en-US" sz="2000" b="1" dirty="0" smtClean="0"/>
              <a:t>MOSFET models.</a:t>
            </a:r>
            <a:endParaRPr lang="en-US" sz="2000" b="1" dirty="0"/>
          </a:p>
        </p:txBody>
      </p:sp>
      <p:sp>
        <p:nvSpPr>
          <p:cNvPr id="5" name="Metin kutusu 4"/>
          <p:cNvSpPr txBox="1"/>
          <p:nvPr/>
        </p:nvSpPr>
        <p:spPr>
          <a:xfrm>
            <a:off x="509953" y="2363506"/>
            <a:ext cx="4277133" cy="369332"/>
          </a:xfrm>
          <a:prstGeom prst="rect">
            <a:avLst/>
          </a:prstGeom>
          <a:noFill/>
        </p:spPr>
        <p:txBody>
          <a:bodyPr wrap="none" rtlCol="0">
            <a:spAutoFit/>
          </a:bodyPr>
          <a:lstStyle/>
          <a:p>
            <a:r>
              <a:rPr lang="en-US" b="1" dirty="0" smtClean="0"/>
              <a:t>Table. The Level 3 model parameters</a:t>
            </a:r>
            <a:endParaRPr lang="en-US" b="1" dirty="0"/>
          </a:p>
        </p:txBody>
      </p:sp>
    </p:spTree>
    <p:extLst>
      <p:ext uri="{BB962C8B-B14F-4D97-AF65-F5344CB8AC3E}">
        <p14:creationId xmlns:p14="http://schemas.microsoft.com/office/powerpoint/2010/main" val="3692449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9072466" y="3977880"/>
            <a:ext cx="2615065" cy="14005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838200" y="619320"/>
            <a:ext cx="10515600" cy="1325563"/>
          </a:xfrm>
        </p:spPr>
        <p:txBody>
          <a:bodyPr/>
          <a:lstStyle/>
          <a:p>
            <a:r>
              <a:rPr lang="en-US" b="1" dirty="0" smtClean="0"/>
              <a:t>The Level 3 Model (2)</a:t>
            </a:r>
            <a:r>
              <a:rPr lang="tr-TR" dirty="0"/>
              <a:t>	</a:t>
            </a:r>
            <a:endParaRPr lang="en-US" dirty="0"/>
          </a:p>
        </p:txBody>
      </p:sp>
      <p:sp>
        <p:nvSpPr>
          <p:cNvPr id="3" name="İçerik Yer Tutucusu 2"/>
          <p:cNvSpPr>
            <a:spLocks noGrp="1"/>
          </p:cNvSpPr>
          <p:nvPr>
            <p:ph idx="1"/>
          </p:nvPr>
        </p:nvSpPr>
        <p:spPr>
          <a:xfrm>
            <a:off x="482990" y="2317725"/>
            <a:ext cx="10515600" cy="4030403"/>
          </a:xfrm>
        </p:spPr>
        <p:txBody>
          <a:bodyPr/>
          <a:lstStyle/>
          <a:p>
            <a:r>
              <a:rPr lang="en-US" sz="2000" b="1" dirty="0" smtClean="0"/>
              <a:t>The </a:t>
            </a:r>
            <a:r>
              <a:rPr lang="tr-TR" sz="2000" b="1" dirty="0" err="1" smtClean="0"/>
              <a:t>Current</a:t>
            </a:r>
            <a:r>
              <a:rPr lang="tr-TR" sz="2000" b="1" dirty="0" smtClean="0"/>
              <a:t> Model</a:t>
            </a:r>
            <a:r>
              <a:rPr lang="en-US" sz="2000" b="1" dirty="0" smtClean="0"/>
              <a:t>s for above- and sub-threshold [2]</a:t>
            </a:r>
            <a:r>
              <a:rPr lang="tr-TR" sz="2000" b="1" dirty="0" smtClean="0"/>
              <a:t>:</a:t>
            </a:r>
            <a:endParaRPr lang="tr-TR" sz="2000" b="1" dirty="0"/>
          </a:p>
          <a:p>
            <a:endParaRPr lang="tr-TR" dirty="0"/>
          </a:p>
          <a:p>
            <a:endParaRPr lang="tr-TR" dirty="0"/>
          </a:p>
          <a:p>
            <a:endParaRPr lang="tr-TR" dirty="0"/>
          </a:p>
          <a:p>
            <a:pPr marL="0" indent="0">
              <a:buNone/>
            </a:pPr>
            <a:endParaRPr lang="en-US" dirty="0"/>
          </a:p>
          <a:p>
            <a:pPr marL="0" indent="0">
              <a:buNone/>
            </a:pPr>
            <a:endParaRPr lang="en-US" u="sng" dirty="0" smtClean="0"/>
          </a:p>
          <a:p>
            <a:r>
              <a:rPr lang="tr-TR" sz="2000" b="1" dirty="0" err="1" smtClean="0"/>
              <a:t>Mobility</a:t>
            </a:r>
            <a:r>
              <a:rPr lang="tr-TR" sz="2000" b="1" dirty="0" smtClean="0"/>
              <a:t> Model</a:t>
            </a:r>
            <a:r>
              <a:rPr lang="en-US" sz="2000" b="1" dirty="0" smtClean="0"/>
              <a:t> [2]</a:t>
            </a:r>
            <a:r>
              <a:rPr lang="tr-TR" sz="2000" b="1" dirty="0" smtClean="0"/>
              <a:t>:</a:t>
            </a:r>
            <a:endParaRPr lang="tr-TR" sz="2000" b="1" dirty="0"/>
          </a:p>
        </p:txBody>
      </p:sp>
      <p:sp>
        <p:nvSpPr>
          <p:cNvPr id="4" name="Rectangle 2"/>
          <p:cNvSpPr>
            <a:spLocks noChangeArrowheads="1"/>
          </p:cNvSpPr>
          <p:nvPr/>
        </p:nvSpPr>
        <p:spPr bwMode="auto">
          <a:xfrm>
            <a:off x="0" y="-18288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p:cNvSpPr>
            <a:spLocks noChangeArrowheads="1"/>
          </p:cNvSpPr>
          <p:nvPr/>
        </p:nvSpPr>
        <p:spPr bwMode="auto">
          <a:xfrm>
            <a:off x="137160" y="10833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Resim 8"/>
          <p:cNvPicPr>
            <a:picLocks noChangeAspect="1"/>
          </p:cNvPicPr>
          <p:nvPr/>
        </p:nvPicPr>
        <p:blipFill>
          <a:blip r:embed="rId3"/>
          <a:stretch>
            <a:fillRect/>
          </a:stretch>
        </p:blipFill>
        <p:spPr>
          <a:xfrm>
            <a:off x="964737" y="5113014"/>
            <a:ext cx="3368425" cy="914400"/>
          </a:xfrm>
          <a:prstGeom prst="rect">
            <a:avLst/>
          </a:prstGeom>
        </p:spPr>
      </p:pic>
      <p:pic>
        <p:nvPicPr>
          <p:cNvPr id="12" name="Resim 11"/>
          <p:cNvPicPr>
            <a:picLocks noChangeAspect="1"/>
          </p:cNvPicPr>
          <p:nvPr/>
        </p:nvPicPr>
        <p:blipFill>
          <a:blip r:embed="rId4"/>
          <a:stretch>
            <a:fillRect/>
          </a:stretch>
        </p:blipFill>
        <p:spPr>
          <a:xfrm>
            <a:off x="5154571" y="5093495"/>
            <a:ext cx="3096485" cy="914400"/>
          </a:xfrm>
          <a:prstGeom prst="rect">
            <a:avLst/>
          </a:prstGeom>
        </p:spPr>
      </p:pic>
      <p:pic>
        <p:nvPicPr>
          <p:cNvPr id="14" name="Resim 13"/>
          <p:cNvPicPr>
            <a:picLocks noChangeAspect="1"/>
          </p:cNvPicPr>
          <p:nvPr/>
        </p:nvPicPr>
        <p:blipFill>
          <a:blip r:embed="rId5"/>
          <a:stretch>
            <a:fillRect/>
          </a:stretch>
        </p:blipFill>
        <p:spPr>
          <a:xfrm>
            <a:off x="1210920" y="4202851"/>
            <a:ext cx="3657600" cy="410198"/>
          </a:xfrm>
          <a:prstGeom prst="rect">
            <a:avLst/>
          </a:prstGeom>
        </p:spPr>
      </p:pic>
      <p:grpSp>
        <p:nvGrpSpPr>
          <p:cNvPr id="16" name="Grup 15"/>
          <p:cNvGrpSpPr/>
          <p:nvPr/>
        </p:nvGrpSpPr>
        <p:grpSpPr>
          <a:xfrm>
            <a:off x="1054503" y="2830602"/>
            <a:ext cx="9601200" cy="1097280"/>
            <a:chOff x="1111860" y="2102576"/>
            <a:chExt cx="9978171" cy="1059443"/>
          </a:xfrm>
        </p:grpSpPr>
        <p:pic>
          <p:nvPicPr>
            <p:cNvPr id="13" name="Resim 12"/>
            <p:cNvPicPr>
              <a:picLocks noChangeAspect="1"/>
            </p:cNvPicPr>
            <p:nvPr/>
          </p:nvPicPr>
          <p:blipFill rotWithShape="1">
            <a:blip r:embed="rId6"/>
            <a:srcRect r="54503" b="54102"/>
            <a:stretch/>
          </p:blipFill>
          <p:spPr>
            <a:xfrm>
              <a:off x="1111860" y="2206049"/>
              <a:ext cx="3120171" cy="888843"/>
            </a:xfrm>
            <a:prstGeom prst="rect">
              <a:avLst/>
            </a:prstGeom>
          </p:spPr>
        </p:pic>
        <p:pic>
          <p:nvPicPr>
            <p:cNvPr id="15" name="Resim 14"/>
            <p:cNvPicPr>
              <a:picLocks noChangeAspect="1"/>
            </p:cNvPicPr>
            <p:nvPr/>
          </p:nvPicPr>
          <p:blipFill rotWithShape="1">
            <a:blip r:embed="rId6"/>
            <a:srcRect t="45292"/>
            <a:stretch/>
          </p:blipFill>
          <p:spPr>
            <a:xfrm>
              <a:off x="4232031" y="2102576"/>
              <a:ext cx="6858000" cy="1059443"/>
            </a:xfrm>
            <a:prstGeom prst="rect">
              <a:avLst/>
            </a:prstGeom>
          </p:spPr>
        </p:pic>
      </p:grpSp>
      <p:sp>
        <p:nvSpPr>
          <p:cNvPr id="17" name="Metin kutusu 16"/>
          <p:cNvSpPr txBox="1"/>
          <p:nvPr/>
        </p:nvSpPr>
        <p:spPr>
          <a:xfrm>
            <a:off x="138918" y="6139153"/>
            <a:ext cx="11914163" cy="738664"/>
          </a:xfrm>
          <a:prstGeom prst="rect">
            <a:avLst/>
          </a:prstGeom>
          <a:noFill/>
        </p:spPr>
        <p:txBody>
          <a:bodyPr wrap="square" rtlCol="0">
            <a:spAutoFit/>
          </a:bodyPr>
          <a:lstStyle/>
          <a:p>
            <a:r>
              <a:rPr lang="en-US" sz="1400" dirty="0" smtClean="0">
                <a:solidFill>
                  <a:schemeClr val="accent4">
                    <a:lumMod val="75000"/>
                  </a:schemeClr>
                </a:solidFill>
              </a:rPr>
              <a:t>[2] </a:t>
            </a:r>
            <a:r>
              <a:rPr lang="en-US" sz="1400" dirty="0">
                <a:solidFill>
                  <a:schemeClr val="accent4">
                    <a:lumMod val="75000"/>
                  </a:schemeClr>
                </a:solidFill>
              </a:rPr>
              <a:t>D. P. </a:t>
            </a:r>
            <a:r>
              <a:rPr lang="en-US" sz="1400" dirty="0" err="1">
                <a:solidFill>
                  <a:schemeClr val="accent4">
                    <a:lumMod val="75000"/>
                  </a:schemeClr>
                </a:solidFill>
              </a:rPr>
              <a:t>Foty</a:t>
            </a:r>
            <a:r>
              <a:rPr lang="en-US" sz="1400" dirty="0">
                <a:solidFill>
                  <a:schemeClr val="accent4">
                    <a:lumMod val="75000"/>
                  </a:schemeClr>
                </a:solidFill>
              </a:rPr>
              <a:t>, MOSFET Modeling with SPICE: Principles and </a:t>
            </a:r>
            <a:r>
              <a:rPr lang="en-US" sz="1400" dirty="0" smtClean="0">
                <a:solidFill>
                  <a:schemeClr val="accent4">
                    <a:lumMod val="75000"/>
                  </a:schemeClr>
                </a:solidFill>
              </a:rPr>
              <a:t>Practice. Upper </a:t>
            </a:r>
            <a:r>
              <a:rPr lang="en-US" sz="1400" dirty="0">
                <a:solidFill>
                  <a:schemeClr val="accent4">
                    <a:lumMod val="75000"/>
                  </a:schemeClr>
                </a:solidFill>
              </a:rPr>
              <a:t>Saddle River, NJ, USA: Prentice-Hall, Inc., </a:t>
            </a:r>
            <a:r>
              <a:rPr lang="en-US" sz="1400" dirty="0" smtClean="0">
                <a:solidFill>
                  <a:schemeClr val="accent4">
                    <a:lumMod val="75000"/>
                  </a:schemeClr>
                </a:solidFill>
              </a:rPr>
              <a:t>1997</a:t>
            </a:r>
          </a:p>
          <a:p>
            <a:r>
              <a:rPr lang="en-US" sz="1400" dirty="0" smtClean="0">
                <a:solidFill>
                  <a:schemeClr val="accent4">
                    <a:lumMod val="75000"/>
                  </a:schemeClr>
                </a:solidFill>
              </a:rPr>
              <a:t>[3] </a:t>
            </a:r>
            <a:r>
              <a:rPr lang="en-US" sz="1400" dirty="0">
                <a:solidFill>
                  <a:schemeClr val="accent4">
                    <a:lumMod val="75000"/>
                  </a:schemeClr>
                </a:solidFill>
              </a:rPr>
              <a:t>R. Swanson and J. </a:t>
            </a:r>
            <a:r>
              <a:rPr lang="en-US" sz="1400" dirty="0" err="1">
                <a:solidFill>
                  <a:schemeClr val="accent4">
                    <a:lumMod val="75000"/>
                  </a:schemeClr>
                </a:solidFill>
              </a:rPr>
              <a:t>Meindl</a:t>
            </a:r>
            <a:r>
              <a:rPr lang="en-US" sz="1400" dirty="0">
                <a:solidFill>
                  <a:schemeClr val="accent4">
                    <a:lumMod val="75000"/>
                  </a:schemeClr>
                </a:solidFill>
              </a:rPr>
              <a:t>, “Ion-implanted complementary MOS </a:t>
            </a:r>
            <a:r>
              <a:rPr lang="en-US" sz="1400" dirty="0" smtClean="0">
                <a:solidFill>
                  <a:schemeClr val="accent4">
                    <a:lumMod val="75000"/>
                  </a:schemeClr>
                </a:solidFill>
              </a:rPr>
              <a:t>transistors in </a:t>
            </a:r>
            <a:r>
              <a:rPr lang="en-US" sz="1400" dirty="0">
                <a:solidFill>
                  <a:schemeClr val="accent4">
                    <a:lumMod val="75000"/>
                  </a:schemeClr>
                </a:solidFill>
              </a:rPr>
              <a:t>low-voltage circuits,” IEEE Journal of Solid-State Circuits, </a:t>
            </a:r>
            <a:r>
              <a:rPr lang="en-US" sz="1400" dirty="0" smtClean="0">
                <a:solidFill>
                  <a:schemeClr val="accent4">
                    <a:lumMod val="75000"/>
                  </a:schemeClr>
                </a:solidFill>
              </a:rPr>
              <a:t>  vol</a:t>
            </a:r>
            <a:r>
              <a:rPr lang="en-US" sz="1400" dirty="0">
                <a:solidFill>
                  <a:schemeClr val="accent4">
                    <a:lumMod val="75000"/>
                  </a:schemeClr>
                </a:solidFill>
              </a:rPr>
              <a:t>. </a:t>
            </a:r>
            <a:r>
              <a:rPr lang="en-US" sz="1400" dirty="0" smtClean="0">
                <a:solidFill>
                  <a:schemeClr val="accent4">
                    <a:lumMod val="75000"/>
                  </a:schemeClr>
                </a:solidFill>
              </a:rPr>
              <a:t>7, no</a:t>
            </a:r>
            <a:r>
              <a:rPr lang="en-US" sz="1400" dirty="0">
                <a:solidFill>
                  <a:schemeClr val="accent4">
                    <a:lumMod val="75000"/>
                  </a:schemeClr>
                </a:solidFill>
              </a:rPr>
              <a:t>. 2, pp. 146–153, 1972.</a:t>
            </a:r>
          </a:p>
        </p:txBody>
      </p:sp>
      <p:sp>
        <p:nvSpPr>
          <p:cNvPr id="11" name="Metin kutusu 10"/>
          <p:cNvSpPr txBox="1"/>
          <p:nvPr/>
        </p:nvSpPr>
        <p:spPr>
          <a:xfrm>
            <a:off x="5071816" y="4005296"/>
            <a:ext cx="3099811" cy="923330"/>
          </a:xfrm>
          <a:prstGeom prst="rect">
            <a:avLst/>
          </a:prstGeom>
          <a:solidFill>
            <a:schemeClr val="accent4">
              <a:lumMod val="60000"/>
              <a:lumOff val="40000"/>
            </a:schemeClr>
          </a:solidFill>
        </p:spPr>
        <p:txBody>
          <a:bodyPr wrap="square" rtlCol="0">
            <a:spAutoFit/>
          </a:bodyPr>
          <a:lstStyle/>
          <a:p>
            <a:r>
              <a:rPr lang="en-US" dirty="0" smtClean="0"/>
              <a:t>Sub-threshold model based </a:t>
            </a:r>
            <a:r>
              <a:rPr lang="en-US" dirty="0"/>
              <a:t>on the model of Swanson and </a:t>
            </a:r>
            <a:r>
              <a:rPr lang="en-US" dirty="0" err="1"/>
              <a:t>Meindl</a:t>
            </a:r>
            <a:r>
              <a:rPr lang="en-US" dirty="0"/>
              <a:t> </a:t>
            </a:r>
            <a:r>
              <a:rPr lang="en-US" dirty="0" smtClean="0"/>
              <a:t>[3]</a:t>
            </a:r>
            <a:endParaRPr lang="en-US" dirty="0"/>
          </a:p>
        </p:txBody>
      </p:sp>
      <p:pic>
        <p:nvPicPr>
          <p:cNvPr id="5" name="Resim 4"/>
          <p:cNvPicPr>
            <a:picLocks noChangeAspect="1"/>
          </p:cNvPicPr>
          <p:nvPr/>
        </p:nvPicPr>
        <p:blipFill>
          <a:blip r:embed="rId7"/>
          <a:stretch>
            <a:fillRect/>
          </a:stretch>
        </p:blipFill>
        <p:spPr>
          <a:xfrm>
            <a:off x="9360823" y="4300724"/>
            <a:ext cx="2038350" cy="685800"/>
          </a:xfrm>
          <a:prstGeom prst="rect">
            <a:avLst/>
          </a:prstGeom>
        </p:spPr>
      </p:pic>
      <p:sp>
        <p:nvSpPr>
          <p:cNvPr id="18" name="Metin kutusu 17"/>
          <p:cNvSpPr txBox="1"/>
          <p:nvPr/>
        </p:nvSpPr>
        <p:spPr>
          <a:xfrm>
            <a:off x="10654700" y="3056076"/>
            <a:ext cx="1244729" cy="646331"/>
          </a:xfrm>
          <a:prstGeom prst="rect">
            <a:avLst/>
          </a:prstGeom>
          <a:solidFill>
            <a:schemeClr val="accent4">
              <a:lumMod val="60000"/>
              <a:lumOff val="40000"/>
            </a:schemeClr>
          </a:solidFill>
        </p:spPr>
        <p:txBody>
          <a:bodyPr wrap="square" rtlCol="0">
            <a:spAutoFit/>
          </a:bodyPr>
          <a:lstStyle/>
          <a:p>
            <a:r>
              <a:rPr lang="en-US" dirty="0" smtClean="0"/>
              <a:t>Above-threshold</a:t>
            </a:r>
            <a:endParaRPr lang="en-US" dirty="0"/>
          </a:p>
        </p:txBody>
      </p:sp>
    </p:spTree>
    <p:extLst>
      <p:ext uri="{BB962C8B-B14F-4D97-AF65-F5344CB8AC3E}">
        <p14:creationId xmlns:p14="http://schemas.microsoft.com/office/powerpoint/2010/main" val="619953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Yuvarlatılmış Dikdörtgen 33"/>
          <p:cNvSpPr/>
          <p:nvPr/>
        </p:nvSpPr>
        <p:spPr>
          <a:xfrm>
            <a:off x="6469379" y="4618726"/>
            <a:ext cx="5158153" cy="1587117"/>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Unvan 1"/>
          <p:cNvSpPr>
            <a:spLocks noGrp="1"/>
          </p:cNvSpPr>
          <p:nvPr>
            <p:ph type="title"/>
          </p:nvPr>
        </p:nvSpPr>
        <p:spPr>
          <a:xfrm>
            <a:off x="856957" y="977156"/>
            <a:ext cx="10515600" cy="749712"/>
          </a:xfrm>
        </p:spPr>
        <p:txBody>
          <a:bodyPr/>
          <a:lstStyle/>
          <a:p>
            <a:r>
              <a:rPr lang="en-US" b="1" dirty="0" smtClean="0"/>
              <a:t>Adaptation of The Level 3 Mobility Model</a:t>
            </a:r>
            <a:r>
              <a:rPr lang="tr-TR" dirty="0"/>
              <a:t>	</a:t>
            </a:r>
            <a:endParaRPr lang="en-US" dirty="0"/>
          </a:p>
        </p:txBody>
      </p:sp>
      <p:sp>
        <p:nvSpPr>
          <p:cNvPr id="3" name="İçerik Yer Tutucusu 2"/>
          <p:cNvSpPr>
            <a:spLocks noGrp="1"/>
          </p:cNvSpPr>
          <p:nvPr>
            <p:ph idx="1"/>
          </p:nvPr>
        </p:nvSpPr>
        <p:spPr>
          <a:xfrm>
            <a:off x="328246" y="2250830"/>
            <a:ext cx="11172092" cy="4332849"/>
          </a:xfrm>
        </p:spPr>
        <p:txBody>
          <a:bodyPr>
            <a:normAutofit/>
          </a:bodyPr>
          <a:lstStyle/>
          <a:p>
            <a:pPr marL="0" indent="0">
              <a:buNone/>
            </a:pPr>
            <a:r>
              <a:rPr lang="en-US" sz="2000" b="1" dirty="0" smtClean="0"/>
              <a:t>Mobility Model:                                                            Adaptation steps:</a:t>
            </a:r>
            <a:endParaRPr lang="en-US" sz="2000" b="1" dirty="0"/>
          </a:p>
        </p:txBody>
      </p:sp>
      <p:sp>
        <p:nvSpPr>
          <p:cNvPr id="4" name="Rectangle 2"/>
          <p:cNvSpPr>
            <a:spLocks noChangeArrowheads="1"/>
          </p:cNvSpPr>
          <p:nvPr/>
        </p:nvSpPr>
        <p:spPr bwMode="auto">
          <a:xfrm>
            <a:off x="0" y="-18288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p:cNvSpPr>
            <a:spLocks noChangeArrowheads="1"/>
          </p:cNvSpPr>
          <p:nvPr/>
        </p:nvSpPr>
        <p:spPr bwMode="auto">
          <a:xfrm>
            <a:off x="137160" y="10833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Resim 8"/>
          <p:cNvPicPr>
            <a:picLocks noChangeAspect="1"/>
          </p:cNvPicPr>
          <p:nvPr/>
        </p:nvPicPr>
        <p:blipFill>
          <a:blip r:embed="rId3"/>
          <a:stretch>
            <a:fillRect/>
          </a:stretch>
        </p:blipFill>
        <p:spPr>
          <a:xfrm>
            <a:off x="440789" y="2697873"/>
            <a:ext cx="3368428" cy="914400"/>
          </a:xfrm>
          <a:prstGeom prst="rect">
            <a:avLst/>
          </a:prstGeom>
        </p:spPr>
      </p:pic>
      <p:pic>
        <p:nvPicPr>
          <p:cNvPr id="12" name="Resim 11"/>
          <p:cNvPicPr>
            <a:picLocks noChangeAspect="1"/>
          </p:cNvPicPr>
          <p:nvPr/>
        </p:nvPicPr>
        <p:blipFill>
          <a:blip r:embed="rId4"/>
          <a:stretch>
            <a:fillRect/>
          </a:stretch>
        </p:blipFill>
        <p:spPr>
          <a:xfrm>
            <a:off x="452220" y="3672755"/>
            <a:ext cx="3406135" cy="1005840"/>
          </a:xfrm>
          <a:prstGeom prst="rect">
            <a:avLst/>
          </a:prstGeom>
        </p:spPr>
      </p:pic>
      <p:cxnSp>
        <p:nvCxnSpPr>
          <p:cNvPr id="7" name="Düz Bağlayıcı 6"/>
          <p:cNvCxnSpPr/>
          <p:nvPr/>
        </p:nvCxnSpPr>
        <p:spPr>
          <a:xfrm flipV="1">
            <a:off x="402688" y="2562430"/>
            <a:ext cx="11207261" cy="7967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Düz Bağlayıcı 9"/>
          <p:cNvCxnSpPr/>
          <p:nvPr/>
        </p:nvCxnSpPr>
        <p:spPr>
          <a:xfrm>
            <a:off x="6253968" y="2344615"/>
            <a:ext cx="33411" cy="377874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0" name="Düz Bağlayıcı 19"/>
          <p:cNvCxnSpPr/>
          <p:nvPr/>
        </p:nvCxnSpPr>
        <p:spPr>
          <a:xfrm flipV="1">
            <a:off x="369277" y="4678595"/>
            <a:ext cx="5884691" cy="1267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22" name="Resim 21"/>
          <p:cNvPicPr>
            <a:picLocks noChangeAspect="1"/>
          </p:cNvPicPr>
          <p:nvPr/>
        </p:nvPicPr>
        <p:blipFill>
          <a:blip r:embed="rId5"/>
          <a:stretch>
            <a:fillRect/>
          </a:stretch>
        </p:blipFill>
        <p:spPr>
          <a:xfrm>
            <a:off x="402688" y="5293507"/>
            <a:ext cx="5669280" cy="829848"/>
          </a:xfrm>
          <a:prstGeom prst="rect">
            <a:avLst/>
          </a:prstGeom>
        </p:spPr>
      </p:pic>
      <mc:AlternateContent xmlns:mc="http://schemas.openxmlformats.org/markup-compatibility/2006" xmlns:a14="http://schemas.microsoft.com/office/drawing/2010/main">
        <mc:Choice Requires="a14">
          <p:sp>
            <p:nvSpPr>
              <p:cNvPr id="29" name="Metin kutusu 28"/>
              <p:cNvSpPr txBox="1"/>
              <p:nvPr/>
            </p:nvSpPr>
            <p:spPr>
              <a:xfrm>
                <a:off x="6253968" y="2642107"/>
                <a:ext cx="5486400" cy="3460819"/>
              </a:xfrm>
              <a:prstGeom prst="rect">
                <a:avLst/>
              </a:prstGeom>
              <a:noFill/>
            </p:spPr>
            <p:txBody>
              <a:bodyPr wrap="square" rtlCol="0">
                <a:spAutoFit/>
              </a:bodyPr>
              <a:lstStyle/>
              <a:p>
                <a:pPr marL="285750" indent="-285750" algn="just">
                  <a:buFont typeface="Arial" panose="020B0604020202020204" pitchFamily="34" charset="0"/>
                  <a:buChar char="•"/>
                </a:pPr>
                <a:r>
                  <a:rPr lang="en-US" sz="2000" b="1" dirty="0" smtClean="0"/>
                  <a:t>Set VMAX to 0 because the OTFT is a large device. Then lateral field effect will not be evaluated. Thus,  </a:t>
                </a:r>
                <a14:m>
                  <m:oMath xmlns:m="http://schemas.openxmlformats.org/officeDocument/2006/math">
                    <m:r>
                      <a:rPr lang="en-US" sz="2000" b="1" i="1" smtClean="0">
                        <a:latin typeface="Cambria Math" panose="02040503050406030204" pitchFamily="18" charset="0"/>
                        <a:ea typeface="Cambria Math" panose="02040503050406030204" pitchFamily="18" charset="0"/>
                      </a:rPr>
                      <m:t>𝝁</m:t>
                    </m:r>
                    <m:r>
                      <a:rPr lang="en-US" sz="2000" b="1" i="1" baseline="-25000" smtClean="0">
                        <a:latin typeface="Cambria Math" panose="02040503050406030204" pitchFamily="18" charset="0"/>
                        <a:ea typeface="Cambria Math" panose="02040503050406030204" pitchFamily="18" charset="0"/>
                      </a:rPr>
                      <m:t>𝒆𝒇𝒇</m:t>
                    </m:r>
                    <m:r>
                      <a:rPr lang="en-US" sz="2000" b="1" i="1" smtClean="0">
                        <a:latin typeface="Cambria Math" panose="02040503050406030204" pitchFamily="18" charset="0"/>
                        <a:ea typeface="Cambria Math" panose="02040503050406030204" pitchFamily="18" charset="0"/>
                      </a:rPr>
                      <m:t> →  </m:t>
                    </m:r>
                    <m:r>
                      <a:rPr lang="en-US" sz="2000" b="1" i="1" smtClean="0">
                        <a:latin typeface="Cambria Math" panose="02040503050406030204" pitchFamily="18" charset="0"/>
                        <a:ea typeface="Cambria Math" panose="02040503050406030204" pitchFamily="18" charset="0"/>
                      </a:rPr>
                      <m:t>𝝁</m:t>
                    </m:r>
                    <m:r>
                      <a:rPr lang="en-US" sz="2000" b="1" i="1" baseline="-25000" smtClean="0">
                        <a:latin typeface="Cambria Math" panose="02040503050406030204" pitchFamily="18" charset="0"/>
                        <a:ea typeface="Cambria Math" panose="02040503050406030204" pitchFamily="18" charset="0"/>
                      </a:rPr>
                      <m:t>𝒗</m:t>
                    </m:r>
                  </m:oMath>
                </a14:m>
                <a:endParaRPr lang="en-US" sz="2000" b="1" baseline="-25000" dirty="0" smtClean="0"/>
              </a:p>
              <a:p>
                <a:pPr marL="285750" indent="-285750" algn="just">
                  <a:buFont typeface="Arial" panose="020B0604020202020204" pitchFamily="34" charset="0"/>
                  <a:buChar char="•"/>
                </a:pPr>
                <a:endParaRPr lang="en-US" sz="2400" b="1" baseline="-25000" dirty="0" smtClean="0"/>
              </a:p>
              <a:p>
                <a:pPr marL="285750" indent="-285750" algn="just">
                  <a:buFont typeface="Arial" panose="020B0604020202020204" pitchFamily="34" charset="0"/>
                  <a:buChar char="•"/>
                </a:pPr>
                <a:r>
                  <a:rPr lang="en-US" sz="2000" b="1" dirty="0" smtClean="0"/>
                  <a:t>Set </a:t>
                </a:r>
                <a14:m>
                  <m:oMath xmlns:m="http://schemas.openxmlformats.org/officeDocument/2006/math">
                    <m:r>
                      <a:rPr lang="en-US" sz="2000" b="1" i="1" smtClean="0">
                        <a:latin typeface="Cambria Math" panose="02040503050406030204" pitchFamily="18" charset="0"/>
                        <a:ea typeface="Cambria Math" panose="02040503050406030204" pitchFamily="18" charset="0"/>
                      </a:rPr>
                      <m:t>𝜽</m:t>
                    </m:r>
                  </m:oMath>
                </a14:m>
                <a:r>
                  <a:rPr lang="en-US" sz="2000" b="1" dirty="0" smtClean="0"/>
                  <a:t> (THETA) to 0. Nullify vertical field effect. Thus</a:t>
                </a:r>
                <a:r>
                  <a:rPr lang="en-US" sz="2000" dirty="0" smtClean="0"/>
                  <a:t>, </a:t>
                </a:r>
                <a14:m>
                  <m:oMath xmlns:m="http://schemas.openxmlformats.org/officeDocument/2006/math">
                    <m:r>
                      <a:rPr lang="en-US" sz="2000" b="1" i="1" smtClean="0">
                        <a:latin typeface="Cambria Math" panose="02040503050406030204" pitchFamily="18" charset="0"/>
                        <a:ea typeface="Cambria Math" panose="02040503050406030204" pitchFamily="18" charset="0"/>
                      </a:rPr>
                      <m:t>𝝁</m:t>
                    </m:r>
                    <m:r>
                      <a:rPr lang="en-US" sz="2000" b="1" i="1" baseline="-25000" smtClean="0">
                        <a:latin typeface="Cambria Math" panose="02040503050406030204" pitchFamily="18" charset="0"/>
                        <a:ea typeface="Cambria Math" panose="02040503050406030204" pitchFamily="18" charset="0"/>
                      </a:rPr>
                      <m:t>𝒗</m:t>
                    </m:r>
                    <m:r>
                      <a:rPr lang="en-US" sz="2000" b="1" i="1" smtClean="0">
                        <a:latin typeface="Cambria Math" panose="02040503050406030204" pitchFamily="18" charset="0"/>
                        <a:ea typeface="Cambria Math" panose="02040503050406030204" pitchFamily="18" charset="0"/>
                      </a:rPr>
                      <m:t> → </m:t>
                    </m:r>
                    <m:r>
                      <a:rPr lang="en-US" sz="2000" b="1" i="1" smtClean="0">
                        <a:latin typeface="Cambria Math" panose="02040503050406030204" pitchFamily="18" charset="0"/>
                        <a:ea typeface="Cambria Math" panose="02040503050406030204" pitchFamily="18" charset="0"/>
                      </a:rPr>
                      <m:t>𝝁</m:t>
                    </m:r>
                    <m:r>
                      <a:rPr lang="en-US" sz="2000" b="1" i="1" baseline="-25000" smtClean="0">
                        <a:latin typeface="Cambria Math" panose="02040503050406030204" pitchFamily="18" charset="0"/>
                        <a:ea typeface="Cambria Math" panose="02040503050406030204" pitchFamily="18" charset="0"/>
                      </a:rPr>
                      <m:t>𝟎</m:t>
                    </m:r>
                  </m:oMath>
                </a14:m>
                <a:endParaRPr lang="en-US" sz="2000" b="1" baseline="-25000" dirty="0" smtClean="0"/>
              </a:p>
              <a:p>
                <a:pPr marL="285750" indent="-285750" algn="just">
                  <a:buFont typeface="Arial" panose="020B0604020202020204" pitchFamily="34" charset="0"/>
                  <a:buChar char="•"/>
                </a:pPr>
                <a:endParaRPr lang="en-US" sz="2400" baseline="-25000" dirty="0" smtClean="0"/>
              </a:p>
              <a:p>
                <a:pPr algn="just"/>
                <a:endParaRPr lang="en-US" sz="2400" baseline="-25000" dirty="0">
                  <a:ea typeface="Cambria Math" panose="02040503050406030204" pitchFamily="18" charset="0"/>
                </a:endParaRPr>
              </a:p>
              <a:p>
                <a:pPr marL="3028950" lvl="6" indent="-285750" algn="just">
                  <a:buFont typeface="Arial" panose="020B0604020202020204" pitchFamily="34" charset="0"/>
                  <a:buChar char="•"/>
                </a:pPr>
                <a:r>
                  <a:rPr lang="en-US" sz="2400" b="1" dirty="0" smtClean="0">
                    <a:ea typeface="Cambria Math" panose="02040503050406030204" pitchFamily="18" charset="0"/>
                  </a:rPr>
                  <a:t> </a:t>
                </a:r>
                <a14:m>
                  <m:oMath xmlns:m="http://schemas.openxmlformats.org/officeDocument/2006/math">
                    <m:r>
                      <a:rPr lang="en-US" sz="2400" b="1" i="1" smtClean="0">
                        <a:latin typeface="Cambria Math" panose="02040503050406030204" pitchFamily="18" charset="0"/>
                        <a:ea typeface="Cambria Math" panose="02040503050406030204" pitchFamily="18" charset="0"/>
                      </a:rPr>
                      <m:t>𝑨</m:t>
                    </m:r>
                    <m:r>
                      <a:rPr lang="en-US" sz="2400" b="1" i="1" smtClean="0">
                        <a:latin typeface="Cambria Math" panose="02040503050406030204" pitchFamily="18" charset="0"/>
                        <a:ea typeface="Cambria Math" panose="02040503050406030204" pitchFamily="18" charset="0"/>
                      </a:rPr>
                      <m:t>𝟐</m:t>
                    </m:r>
                    <m:r>
                      <a:rPr lang="en-US" sz="2400" b="1" i="1" smtClean="0">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𝝁</m:t>
                    </m:r>
                    <m:r>
                      <a:rPr lang="en-US" sz="2400" b="1" i="1" baseline="-25000">
                        <a:latin typeface="Cambria Math" panose="02040503050406030204" pitchFamily="18" charset="0"/>
                        <a:ea typeface="Cambria Math" panose="02040503050406030204" pitchFamily="18" charset="0"/>
                      </a:rPr>
                      <m:t>𝒂𝒃</m:t>
                    </m:r>
                    <m:r>
                      <a:rPr lang="en-US" sz="2400" b="1"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𝝁</m:t>
                    </m:r>
                    <m:r>
                      <a:rPr lang="en-US" sz="2400" b="1" i="1" baseline="-25000" smtClean="0">
                        <a:latin typeface="Cambria Math" panose="02040503050406030204" pitchFamily="18" charset="0"/>
                        <a:ea typeface="Cambria Math" panose="02040503050406030204" pitchFamily="18" charset="0"/>
                      </a:rPr>
                      <m:t>𝟎</m:t>
                    </m:r>
                  </m:oMath>
                </a14:m>
                <a:endParaRPr lang="en-US" sz="2400" b="1" i="1" baseline="-25000" dirty="0" smtClean="0">
                  <a:latin typeface="Cambria Math" panose="02040503050406030204" pitchFamily="18" charset="0"/>
                  <a:ea typeface="Cambria Math" panose="02040503050406030204" pitchFamily="18" charset="0"/>
                </a:endParaRPr>
              </a:p>
              <a:p>
                <a:pPr marL="3086100" lvl="6" indent="-342900" algn="just">
                  <a:buFont typeface="Arial" panose="020B0604020202020204" pitchFamily="34" charset="0"/>
                  <a:buChar char="•"/>
                </a:pPr>
                <a14:m>
                  <m:oMath xmlns:m="http://schemas.openxmlformats.org/officeDocument/2006/math">
                    <m:r>
                      <a:rPr lang="en-US" sz="2400" b="1" i="1" smtClean="0">
                        <a:latin typeface="Cambria Math" panose="02040503050406030204" pitchFamily="18" charset="0"/>
                        <a:ea typeface="Cambria Math" panose="02040503050406030204" pitchFamily="18" charset="0"/>
                      </a:rPr>
                      <m:t>𝑨</m:t>
                    </m:r>
                    <m:r>
                      <a:rPr lang="en-US" sz="2400" b="1" i="1" smtClean="0">
                        <a:latin typeface="Cambria Math" panose="02040503050406030204" pitchFamily="18" charset="0"/>
                        <a:ea typeface="Cambria Math" panose="02040503050406030204" pitchFamily="18" charset="0"/>
                      </a:rPr>
                      <m:t>𝟏</m:t>
                    </m:r>
                    <m:r>
                      <a:rPr lang="en-US" sz="2400" b="1" i="1" smtClean="0">
                        <a:latin typeface="Cambria Math" panose="02040503050406030204" pitchFamily="18" charset="0"/>
                        <a:ea typeface="Cambria Math" panose="02040503050406030204" pitchFamily="18" charset="0"/>
                      </a:rPr>
                      <m:t>=</m:t>
                    </m:r>
                    <m:r>
                      <a:rPr lang="tr-TR" sz="2400" b="1" i="1">
                        <a:latin typeface="Cambria Math" panose="02040503050406030204" pitchFamily="18" charset="0"/>
                        <a:ea typeface="Cambria Math" panose="02040503050406030204" pitchFamily="18" charset="0"/>
                      </a:rPr>
                      <m:t>𝝁</m:t>
                    </m:r>
                    <m:r>
                      <a:rPr lang="en-US" sz="2400" b="1" i="1" baseline="-25000">
                        <a:latin typeface="Cambria Math" panose="02040503050406030204" pitchFamily="18" charset="0"/>
                        <a:ea typeface="Cambria Math" panose="02040503050406030204" pitchFamily="18" charset="0"/>
                      </a:rPr>
                      <m:t>𝒔𝒖𝒃</m:t>
                    </m:r>
                    <m:r>
                      <a:rPr lang="en-US" sz="2400" b="1"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𝝁</m:t>
                    </m:r>
                    <m:r>
                      <a:rPr lang="en-US" sz="2400" b="1" i="1" baseline="-25000" smtClean="0">
                        <a:latin typeface="Cambria Math" panose="02040503050406030204" pitchFamily="18" charset="0"/>
                        <a:ea typeface="Cambria Math" panose="02040503050406030204" pitchFamily="18" charset="0"/>
                      </a:rPr>
                      <m:t>𝟎</m:t>
                    </m:r>
                  </m:oMath>
                </a14:m>
                <a:endParaRPr lang="en-US" sz="2400" b="1" baseline="-25000" dirty="0" smtClean="0">
                  <a:ea typeface="Cambria Math" panose="02040503050406030204" pitchFamily="18" charset="0"/>
                </a:endParaRPr>
              </a:p>
              <a:p>
                <a:pPr marL="3028950" lvl="6" indent="-285750" algn="just">
                  <a:buFont typeface="Arial" panose="020B0604020202020204" pitchFamily="34" charset="0"/>
                  <a:buChar char="•"/>
                </a:pPr>
                <a14:m>
                  <m:oMath xmlns:m="http://schemas.openxmlformats.org/officeDocument/2006/math">
                    <m:r>
                      <a:rPr lang="en-US" sz="2400" b="1" i="1" smtClean="0">
                        <a:latin typeface="Cambria Math" panose="02040503050406030204" pitchFamily="18" charset="0"/>
                        <a:ea typeface="Cambria Math" panose="02040503050406030204" pitchFamily="18" charset="0"/>
                      </a:rPr>
                      <m:t> </m:t>
                    </m:r>
                    <m:r>
                      <a:rPr lang="en-US" sz="2400" b="1" i="1" smtClean="0">
                        <a:latin typeface="Cambria Math" panose="02040503050406030204" pitchFamily="18" charset="0"/>
                        <a:ea typeface="Cambria Math" panose="02040503050406030204" pitchFamily="18" charset="0"/>
                      </a:rPr>
                      <m:t>𝑨</m:t>
                    </m:r>
                    <m:r>
                      <a:rPr lang="en-US" sz="2400" b="1" i="1" smtClean="0">
                        <a:latin typeface="Cambria Math" panose="02040503050406030204" pitchFamily="18" charset="0"/>
                        <a:ea typeface="Cambria Math" panose="02040503050406030204" pitchFamily="18" charset="0"/>
                      </a:rPr>
                      <m:t>𝟎</m:t>
                    </m:r>
                    <m:r>
                      <a:rPr lang="en-US" sz="2400" b="1" i="1" smtClean="0">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𝒎</m:t>
                    </m:r>
                    <m:r>
                      <a:rPr lang="en-US" sz="2400" b="1" i="1" baseline="-25000">
                        <a:latin typeface="Cambria Math" panose="02040503050406030204" pitchFamily="18" charset="0"/>
                        <a:ea typeface="Cambria Math" panose="02040503050406030204" pitchFamily="18" charset="0"/>
                      </a:rPr>
                      <m:t>𝟎</m:t>
                    </m:r>
                  </m:oMath>
                </a14:m>
                <a:endParaRPr lang="tr-TR" sz="2400" dirty="0"/>
              </a:p>
            </p:txBody>
          </p:sp>
        </mc:Choice>
        <mc:Fallback xmlns="">
          <p:sp>
            <p:nvSpPr>
              <p:cNvPr id="29" name="Metin kutusu 28"/>
              <p:cNvSpPr txBox="1">
                <a:spLocks noRot="1" noChangeAspect="1" noMove="1" noResize="1" noEditPoints="1" noAdjustHandles="1" noChangeArrowheads="1" noChangeShapeType="1" noTextEdit="1"/>
              </p:cNvSpPr>
              <p:nvPr/>
            </p:nvSpPr>
            <p:spPr>
              <a:xfrm>
                <a:off x="6253968" y="2642107"/>
                <a:ext cx="5486400" cy="3460819"/>
              </a:xfrm>
              <a:prstGeom prst="rect">
                <a:avLst/>
              </a:prstGeom>
              <a:blipFill rotWithShape="0">
                <a:blip r:embed="rId6"/>
                <a:stretch>
                  <a:fillRect l="-1000" t="-880" r="-1111" b="-2993"/>
                </a:stretch>
              </a:blipFill>
            </p:spPr>
            <p:txBody>
              <a:bodyPr/>
              <a:lstStyle/>
              <a:p>
                <a:r>
                  <a:rPr lang="en-US">
                    <a:noFill/>
                  </a:rPr>
                  <a:t> </a:t>
                </a:r>
              </a:p>
            </p:txBody>
          </p:sp>
        </mc:Fallback>
      </mc:AlternateContent>
      <p:sp>
        <p:nvSpPr>
          <p:cNvPr id="27" name="Metin kutusu 26"/>
          <p:cNvSpPr txBox="1"/>
          <p:nvPr/>
        </p:nvSpPr>
        <p:spPr>
          <a:xfrm>
            <a:off x="452220" y="4887127"/>
            <a:ext cx="2876108" cy="400110"/>
          </a:xfrm>
          <a:prstGeom prst="rect">
            <a:avLst/>
          </a:prstGeom>
          <a:noFill/>
        </p:spPr>
        <p:txBody>
          <a:bodyPr wrap="none" rtlCol="0">
            <a:spAutoFit/>
          </a:bodyPr>
          <a:lstStyle/>
          <a:p>
            <a:r>
              <a:rPr lang="en-US" sz="2000" b="1" dirty="0" smtClean="0"/>
              <a:t>OTFT mobility eqn. [4]:</a:t>
            </a:r>
            <a:endParaRPr lang="tr-TR" sz="1400" dirty="0"/>
          </a:p>
        </p:txBody>
      </p:sp>
      <p:sp>
        <p:nvSpPr>
          <p:cNvPr id="32" name="Metin kutusu 31"/>
          <p:cNvSpPr txBox="1"/>
          <p:nvPr/>
        </p:nvSpPr>
        <p:spPr>
          <a:xfrm>
            <a:off x="6528774" y="4818709"/>
            <a:ext cx="2225040" cy="1323439"/>
          </a:xfrm>
          <a:prstGeom prst="rect">
            <a:avLst/>
          </a:prstGeom>
          <a:noFill/>
        </p:spPr>
        <p:txBody>
          <a:bodyPr wrap="square" rtlCol="0">
            <a:spAutoFit/>
          </a:bodyPr>
          <a:lstStyle/>
          <a:p>
            <a:r>
              <a:rPr lang="en-US" sz="2000" b="1" dirty="0" smtClean="0"/>
              <a:t>3 additional model parameters are introduced.</a:t>
            </a:r>
            <a:endParaRPr lang="tr-TR" sz="2000" b="1" dirty="0"/>
          </a:p>
        </p:txBody>
      </p:sp>
      <p:sp>
        <p:nvSpPr>
          <p:cNvPr id="33" name="Sağ Ayraç 32"/>
          <p:cNvSpPr/>
          <p:nvPr/>
        </p:nvSpPr>
        <p:spPr>
          <a:xfrm>
            <a:off x="8424424" y="4862981"/>
            <a:ext cx="517135" cy="1234893"/>
          </a:xfrm>
          <a:prstGeom prst="rightBrace">
            <a:avLst>
              <a:gd name="adj1" fmla="val 8333"/>
              <a:gd name="adj2" fmla="val 49154"/>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5" name="Metin kutusu 4"/>
          <p:cNvSpPr txBox="1"/>
          <p:nvPr/>
        </p:nvSpPr>
        <p:spPr>
          <a:xfrm>
            <a:off x="137160" y="6232099"/>
            <a:ext cx="11957537" cy="584775"/>
          </a:xfrm>
          <a:prstGeom prst="rect">
            <a:avLst/>
          </a:prstGeom>
          <a:noFill/>
        </p:spPr>
        <p:txBody>
          <a:bodyPr wrap="square" rtlCol="0">
            <a:spAutoFit/>
          </a:bodyPr>
          <a:lstStyle/>
          <a:p>
            <a:r>
              <a:rPr lang="en-US" sz="1600" dirty="0" smtClean="0">
                <a:solidFill>
                  <a:schemeClr val="accent4">
                    <a:lumMod val="75000"/>
                  </a:schemeClr>
                </a:solidFill>
              </a:rPr>
              <a:t>[4] </a:t>
            </a:r>
            <a:r>
              <a:rPr lang="en-US" sz="1600" dirty="0">
                <a:solidFill>
                  <a:schemeClr val="accent4">
                    <a:lumMod val="75000"/>
                  </a:schemeClr>
                </a:solidFill>
              </a:rPr>
              <a:t>N. Li, W. Deng, W. Wu, Z. Luo, and J. Huang, “A Mobility </a:t>
            </a:r>
            <a:r>
              <a:rPr lang="en-US" sz="1600" dirty="0" smtClean="0">
                <a:solidFill>
                  <a:schemeClr val="accent4">
                    <a:lumMod val="75000"/>
                  </a:schemeClr>
                </a:solidFill>
              </a:rPr>
              <a:t>Model Considering </a:t>
            </a:r>
            <a:r>
              <a:rPr lang="en-US" sz="1600" dirty="0">
                <a:solidFill>
                  <a:schemeClr val="accent4">
                    <a:lumMod val="75000"/>
                  </a:schemeClr>
                </a:solidFill>
              </a:rPr>
              <a:t>Temperature </a:t>
            </a:r>
            <a:r>
              <a:rPr lang="en-US" sz="1600" dirty="0" smtClean="0">
                <a:solidFill>
                  <a:schemeClr val="accent4">
                    <a:lumMod val="75000"/>
                  </a:schemeClr>
                </a:solidFill>
              </a:rPr>
              <a:t>and Contact </a:t>
            </a:r>
            <a:r>
              <a:rPr lang="en-US" sz="1600" dirty="0">
                <a:solidFill>
                  <a:schemeClr val="accent4">
                    <a:lumMod val="75000"/>
                  </a:schemeClr>
                </a:solidFill>
              </a:rPr>
              <a:t>Resistance in Organic </a:t>
            </a:r>
            <a:r>
              <a:rPr lang="en-US" sz="1600" dirty="0" smtClean="0">
                <a:solidFill>
                  <a:schemeClr val="accent4">
                    <a:lumMod val="75000"/>
                  </a:schemeClr>
                </a:solidFill>
              </a:rPr>
              <a:t>Thin-Film Transistors</a:t>
            </a:r>
            <a:r>
              <a:rPr lang="en-US" sz="1600" dirty="0">
                <a:solidFill>
                  <a:schemeClr val="accent4">
                    <a:lumMod val="75000"/>
                  </a:schemeClr>
                </a:solidFill>
              </a:rPr>
              <a:t>,” IEEE Journal of the Electron Devices Society, vol. 8, </a:t>
            </a:r>
            <a:r>
              <a:rPr lang="en-US" sz="1600" dirty="0" smtClean="0">
                <a:solidFill>
                  <a:schemeClr val="accent4">
                    <a:lumMod val="75000"/>
                  </a:schemeClr>
                </a:solidFill>
              </a:rPr>
              <a:t>pp. 189–194</a:t>
            </a:r>
            <a:r>
              <a:rPr lang="en-US" sz="1600" dirty="0">
                <a:solidFill>
                  <a:schemeClr val="accent4">
                    <a:lumMod val="75000"/>
                  </a:schemeClr>
                </a:solidFill>
              </a:rPr>
              <a:t>, 2020.</a:t>
            </a:r>
          </a:p>
        </p:txBody>
      </p:sp>
    </p:spTree>
    <p:extLst>
      <p:ext uri="{BB962C8B-B14F-4D97-AF65-F5344CB8AC3E}">
        <p14:creationId xmlns:p14="http://schemas.microsoft.com/office/powerpoint/2010/main" val="3183508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b="1" dirty="0" smtClean="0"/>
              <a:t>The Level 3 Model Card</a:t>
            </a:r>
            <a:endParaRPr lang="en-US" b="1" dirty="0"/>
          </a:p>
        </p:txBody>
      </p:sp>
      <p:pic>
        <p:nvPicPr>
          <p:cNvPr id="5" name="İçerik Yer Tutucusu 4"/>
          <p:cNvPicPr>
            <a:picLocks noGrp="1" noChangeAspect="1"/>
          </p:cNvPicPr>
          <p:nvPr>
            <p:ph idx="1"/>
          </p:nvPr>
        </p:nvPicPr>
        <p:blipFill rotWithShape="1">
          <a:blip r:embed="rId3"/>
          <a:srcRect l="1037" t="3767" r="1993" b="16337"/>
          <a:stretch/>
        </p:blipFill>
        <p:spPr>
          <a:xfrm>
            <a:off x="879231" y="3563815"/>
            <a:ext cx="9753600" cy="2461846"/>
          </a:xfrm>
          <a:prstGeom prst="rect">
            <a:avLst/>
          </a:prstGeom>
          <a:ln w="38100">
            <a:solidFill>
              <a:schemeClr val="tx1"/>
            </a:solidFill>
          </a:ln>
        </p:spPr>
      </p:pic>
      <p:sp>
        <p:nvSpPr>
          <p:cNvPr id="3" name="Metin kutusu 2"/>
          <p:cNvSpPr txBox="1"/>
          <p:nvPr/>
        </p:nvSpPr>
        <p:spPr>
          <a:xfrm>
            <a:off x="506460" y="2403232"/>
            <a:ext cx="10759417" cy="1015663"/>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t>The Level 3 model parameters are optimized in MATLAB by metaheuristics-based algorithms [5], and then model card is exported as “</a:t>
            </a:r>
            <a:r>
              <a:rPr lang="en-US" sz="2000" b="1" dirty="0" err="1" smtClean="0"/>
              <a:t>modelcard.pmos</a:t>
            </a:r>
            <a:r>
              <a:rPr lang="en-US" sz="2000" b="1" dirty="0" smtClean="0"/>
              <a:t>” to be used in SPICE simulations.</a:t>
            </a:r>
            <a:endParaRPr lang="en-US" sz="2000" b="1" dirty="0"/>
          </a:p>
        </p:txBody>
      </p:sp>
      <p:sp>
        <p:nvSpPr>
          <p:cNvPr id="6" name="Metin kutusu 5"/>
          <p:cNvSpPr txBox="1"/>
          <p:nvPr/>
        </p:nvSpPr>
        <p:spPr>
          <a:xfrm>
            <a:off x="785446" y="6170581"/>
            <a:ext cx="10585939" cy="584775"/>
          </a:xfrm>
          <a:prstGeom prst="rect">
            <a:avLst/>
          </a:prstGeom>
          <a:noFill/>
        </p:spPr>
        <p:txBody>
          <a:bodyPr wrap="square" rtlCol="0">
            <a:spAutoFit/>
          </a:bodyPr>
          <a:lstStyle/>
          <a:p>
            <a:r>
              <a:rPr lang="en-US" sz="1600" dirty="0" smtClean="0">
                <a:solidFill>
                  <a:schemeClr val="accent4">
                    <a:lumMod val="75000"/>
                  </a:schemeClr>
                </a:solidFill>
              </a:rPr>
              <a:t>[5] </a:t>
            </a:r>
            <a:r>
              <a:rPr lang="en-US" sz="1600" dirty="0">
                <a:solidFill>
                  <a:schemeClr val="accent4">
                    <a:lumMod val="75000"/>
                  </a:schemeClr>
                </a:solidFill>
              </a:rPr>
              <a:t>N. </a:t>
            </a:r>
            <a:r>
              <a:rPr lang="en-US" sz="1600" dirty="0" err="1">
                <a:solidFill>
                  <a:schemeClr val="accent4">
                    <a:lumMod val="75000"/>
                  </a:schemeClr>
                </a:solidFill>
              </a:rPr>
              <a:t>Akkan</a:t>
            </a:r>
            <a:r>
              <a:rPr lang="en-US" sz="1600" dirty="0">
                <a:solidFill>
                  <a:schemeClr val="accent4">
                    <a:lumMod val="75000"/>
                  </a:schemeClr>
                </a:solidFill>
              </a:rPr>
              <a:t>, M. </a:t>
            </a:r>
            <a:r>
              <a:rPr lang="en-US" sz="1600" dirty="0" err="1">
                <a:solidFill>
                  <a:schemeClr val="accent4">
                    <a:lumMod val="75000"/>
                  </a:schemeClr>
                </a:solidFill>
              </a:rPr>
              <a:t>Altun</a:t>
            </a:r>
            <a:r>
              <a:rPr lang="en-US" sz="1600" dirty="0">
                <a:solidFill>
                  <a:schemeClr val="accent4">
                    <a:lumMod val="75000"/>
                  </a:schemeClr>
                </a:solidFill>
              </a:rPr>
              <a:t>, and H. Sedef, “Modeling and Parameter </a:t>
            </a:r>
            <a:r>
              <a:rPr lang="en-US" sz="1600" dirty="0" smtClean="0">
                <a:solidFill>
                  <a:schemeClr val="accent4">
                    <a:lumMod val="75000"/>
                  </a:schemeClr>
                </a:solidFill>
              </a:rPr>
              <a:t>Extraction of </a:t>
            </a:r>
            <a:r>
              <a:rPr lang="en-US" sz="1600" dirty="0">
                <a:solidFill>
                  <a:schemeClr val="accent4">
                    <a:lumMod val="75000"/>
                  </a:schemeClr>
                </a:solidFill>
              </a:rPr>
              <a:t>OFET Compact Models </a:t>
            </a:r>
            <a:r>
              <a:rPr lang="en-US" sz="1600" dirty="0" smtClean="0">
                <a:solidFill>
                  <a:schemeClr val="accent4">
                    <a:lumMod val="75000"/>
                  </a:schemeClr>
                </a:solidFill>
              </a:rPr>
              <a:t>Using Metaheuristics-Based </a:t>
            </a:r>
            <a:r>
              <a:rPr lang="en-US" sz="1600" dirty="0">
                <a:solidFill>
                  <a:schemeClr val="accent4">
                    <a:lumMod val="75000"/>
                  </a:schemeClr>
                </a:solidFill>
              </a:rPr>
              <a:t>Approach,” </a:t>
            </a:r>
            <a:r>
              <a:rPr lang="en-US" sz="1600" dirty="0" smtClean="0">
                <a:solidFill>
                  <a:schemeClr val="accent4">
                    <a:lumMod val="75000"/>
                  </a:schemeClr>
                </a:solidFill>
              </a:rPr>
              <a:t>IEEE </a:t>
            </a:r>
            <a:r>
              <a:rPr lang="nl-NL" sz="1600" dirty="0" smtClean="0">
                <a:solidFill>
                  <a:schemeClr val="accent4">
                    <a:lumMod val="75000"/>
                  </a:schemeClr>
                </a:solidFill>
              </a:rPr>
              <a:t>Access</a:t>
            </a:r>
            <a:r>
              <a:rPr lang="nl-NL" sz="1600" dirty="0">
                <a:solidFill>
                  <a:schemeClr val="accent4">
                    <a:lumMod val="75000"/>
                  </a:schemeClr>
                </a:solidFill>
              </a:rPr>
              <a:t>, vol. 7, pp. 180 438–180 450, Dec. 2019.</a:t>
            </a:r>
            <a:endParaRPr lang="en-US" sz="1600" dirty="0">
              <a:solidFill>
                <a:schemeClr val="accent4">
                  <a:lumMod val="75000"/>
                </a:schemeClr>
              </a:solidFill>
            </a:endParaRPr>
          </a:p>
        </p:txBody>
      </p:sp>
    </p:spTree>
    <p:extLst>
      <p:ext uri="{BB962C8B-B14F-4D97-AF65-F5344CB8AC3E}">
        <p14:creationId xmlns:p14="http://schemas.microsoft.com/office/powerpoint/2010/main" val="3391391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b="1" dirty="0" smtClean="0"/>
              <a:t>The Behavioral SPICE Model (1)</a:t>
            </a:r>
            <a:endParaRPr lang="en-US" b="1" dirty="0"/>
          </a:p>
        </p:txBody>
      </p:sp>
      <p:pic>
        <p:nvPicPr>
          <p:cNvPr id="6" name="İçerik Yer Tutucusu 5"/>
          <p:cNvPicPr>
            <a:picLocks noGrp="1" noChangeAspect="1"/>
          </p:cNvPicPr>
          <p:nvPr>
            <p:ph idx="1"/>
          </p:nvPr>
        </p:nvPicPr>
        <p:blipFill>
          <a:blip r:embed="rId3"/>
          <a:stretch>
            <a:fillRect/>
          </a:stretch>
        </p:blipFill>
        <p:spPr>
          <a:xfrm>
            <a:off x="471557" y="3106109"/>
            <a:ext cx="6193952" cy="3657600"/>
          </a:xfrm>
          <a:prstGeom prst="rect">
            <a:avLst/>
          </a:prstGeom>
          <a:ln w="28575">
            <a:solidFill>
              <a:schemeClr val="tx1"/>
            </a:solidFill>
          </a:ln>
        </p:spPr>
      </p:pic>
      <p:pic>
        <p:nvPicPr>
          <p:cNvPr id="7" name="Resim 6"/>
          <p:cNvPicPr>
            <a:picLocks noChangeAspect="1"/>
          </p:cNvPicPr>
          <p:nvPr/>
        </p:nvPicPr>
        <p:blipFill>
          <a:blip r:embed="rId4"/>
          <a:stretch>
            <a:fillRect/>
          </a:stretch>
        </p:blipFill>
        <p:spPr>
          <a:xfrm>
            <a:off x="586155" y="2366626"/>
            <a:ext cx="6400800" cy="553609"/>
          </a:xfrm>
          <a:prstGeom prst="rect">
            <a:avLst/>
          </a:prstGeom>
          <a:ln w="28575">
            <a:noFill/>
          </a:ln>
        </p:spPr>
      </p:pic>
      <p:sp>
        <p:nvSpPr>
          <p:cNvPr id="9" name="Metin kutusu 8"/>
          <p:cNvSpPr txBox="1"/>
          <p:nvPr/>
        </p:nvSpPr>
        <p:spPr>
          <a:xfrm>
            <a:off x="6858001" y="3106109"/>
            <a:ext cx="5087814" cy="3477875"/>
          </a:xfrm>
          <a:prstGeom prst="rect">
            <a:avLst/>
          </a:prstGeom>
          <a:solidFill>
            <a:schemeClr val="accent4">
              <a:lumMod val="60000"/>
              <a:lumOff val="40000"/>
            </a:schemeClr>
          </a:solidFill>
        </p:spPr>
        <p:txBody>
          <a:bodyPr wrap="square" rtlCol="0">
            <a:spAutoFit/>
          </a:bodyPr>
          <a:lstStyle/>
          <a:p>
            <a:pPr marL="342900" indent="-342900">
              <a:buFont typeface="Arial" panose="020B0604020202020204" pitchFamily="34" charset="0"/>
              <a:buChar char="•"/>
            </a:pPr>
            <a:r>
              <a:rPr lang="en-US" sz="2000" b="1" dirty="0" smtClean="0">
                <a:cs typeface="Calibri" panose="020F0502020204030204" pitchFamily="34" charset="0"/>
              </a:rPr>
              <a:t>Drain current of the Level 3  model is adjusted by B1 behavioral current source w.r.t the OTFT mobility equation. </a:t>
            </a:r>
          </a:p>
          <a:p>
            <a:pPr marL="342900" indent="-342900">
              <a:buFont typeface="Arial" panose="020B0604020202020204" pitchFamily="34" charset="0"/>
              <a:buChar char="•"/>
            </a:pPr>
            <a:endParaRPr lang="en-US" sz="2000" b="1" dirty="0" smtClean="0">
              <a:cs typeface="Calibri" panose="020F0502020204030204" pitchFamily="34" charset="0"/>
            </a:endParaRPr>
          </a:p>
          <a:p>
            <a:pPr marL="342900" indent="-342900">
              <a:buFont typeface="Arial" panose="020B0604020202020204" pitchFamily="34" charset="0"/>
              <a:buChar char="•"/>
            </a:pPr>
            <a:r>
              <a:rPr lang="en-US" sz="2000" b="1" dirty="0" smtClean="0">
                <a:cs typeface="Calibri" panose="020F0502020204030204" pitchFamily="34" charset="0"/>
              </a:rPr>
              <a:t>Off-current is also added by B2 behavioral current source.</a:t>
            </a:r>
          </a:p>
          <a:p>
            <a:pPr marL="342900" indent="-342900">
              <a:buFont typeface="Arial" panose="020B0604020202020204" pitchFamily="34" charset="0"/>
              <a:buChar char="•"/>
            </a:pPr>
            <a:endParaRPr lang="en-US" sz="2000" b="1" dirty="0" smtClean="0">
              <a:cs typeface="Calibri" panose="020F0502020204030204" pitchFamily="34" charset="0"/>
            </a:endParaRPr>
          </a:p>
          <a:p>
            <a:pPr marL="342900" indent="-342900">
              <a:buFont typeface="Arial" panose="020B0604020202020204" pitchFamily="34" charset="0"/>
              <a:buChar char="•"/>
            </a:pPr>
            <a:r>
              <a:rPr lang="en-US" sz="2000" b="1" dirty="0" smtClean="0">
                <a:cs typeface="Calibri" panose="020F0502020204030204" pitchFamily="34" charset="0"/>
              </a:rPr>
              <a:t>The Level 3 model parameters are included by the following command:</a:t>
            </a:r>
          </a:p>
          <a:p>
            <a:r>
              <a:rPr lang="en-US" sz="2000" b="1" dirty="0" smtClean="0">
                <a:cs typeface="Calibri" panose="020F0502020204030204" pitchFamily="34" charset="0"/>
              </a:rPr>
              <a:t>    .include </a:t>
            </a:r>
            <a:r>
              <a:rPr lang="en-US" sz="2000" b="1" dirty="0" err="1" smtClean="0">
                <a:cs typeface="Calibri" panose="020F0502020204030204" pitchFamily="34" charset="0"/>
              </a:rPr>
              <a:t>modelcard.pmos</a:t>
            </a:r>
            <a:endParaRPr lang="en-US" sz="2000" b="1" dirty="0">
              <a:cs typeface="Calibri" panose="020F0502020204030204" pitchFamily="34" charset="0"/>
            </a:endParaRPr>
          </a:p>
        </p:txBody>
      </p:sp>
    </p:spTree>
    <p:extLst>
      <p:ext uri="{BB962C8B-B14F-4D97-AF65-F5344CB8AC3E}">
        <p14:creationId xmlns:p14="http://schemas.microsoft.com/office/powerpoint/2010/main" val="4364103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Toplantı Odası">
  <a:themeElements>
    <a:clrScheme name="İyon Toplantı Odası">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yon Toplantı Odası">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Toplantı Odası">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TM02900722[[fn=Ion Boardroom]]</Template>
  <TotalTime>11516</TotalTime>
  <Words>994</Words>
  <Application>Microsoft Office PowerPoint</Application>
  <PresentationFormat>Geniş ekran</PresentationFormat>
  <Paragraphs>124</Paragraphs>
  <Slides>14</Slides>
  <Notes>13</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14</vt:i4>
      </vt:variant>
    </vt:vector>
  </HeadingPairs>
  <TitlesOfParts>
    <vt:vector size="20" baseType="lpstr">
      <vt:lpstr>Arial</vt:lpstr>
      <vt:lpstr>Calibri</vt:lpstr>
      <vt:lpstr>Cambria Math</vt:lpstr>
      <vt:lpstr>Century Gothic</vt:lpstr>
      <vt:lpstr>Wingdings 3</vt:lpstr>
      <vt:lpstr>İyon Toplantı Odası</vt:lpstr>
      <vt:lpstr>PowerPoint Sunusu</vt:lpstr>
      <vt:lpstr>Outline </vt:lpstr>
      <vt:lpstr>Behavioral Modeling</vt:lpstr>
      <vt:lpstr>Low-Voltage Pentacene Thin Film Transistors</vt:lpstr>
      <vt:lpstr>The Level 3 Model (1)</vt:lpstr>
      <vt:lpstr>The Level 3 Model (2) </vt:lpstr>
      <vt:lpstr>Adaptation of The Level 3 Mobility Model </vt:lpstr>
      <vt:lpstr>The Level 3 Model Card</vt:lpstr>
      <vt:lpstr>The Behavioral SPICE Model (1)</vt:lpstr>
      <vt:lpstr>The Behavioral SPICE Model (2)</vt:lpstr>
      <vt:lpstr>Simulation Results (1)  Transfer Characteristics</vt:lpstr>
      <vt:lpstr>Simulation Results (2)  Output Characteristics</vt:lpstr>
      <vt:lpstr>Conclusion</vt:lpstr>
      <vt:lpstr>Thanks for your attention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SMACD 2018</dc:title>
  <dc:creator>Ealdor</dc:creator>
  <cp:lastModifiedBy>.</cp:lastModifiedBy>
  <cp:revision>155</cp:revision>
  <dcterms:created xsi:type="dcterms:W3CDTF">2018-06-20T20:36:16Z</dcterms:created>
  <dcterms:modified xsi:type="dcterms:W3CDTF">2022-05-27T13:05:18Z</dcterms:modified>
</cp:coreProperties>
</file>