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83" r:id="rId12"/>
    <p:sldId id="267" r:id="rId13"/>
    <p:sldId id="280" r:id="rId14"/>
    <p:sldId id="27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33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217D7-E276-4D5F-B3B2-E10117C50D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0349B-5F0F-4016-A74A-F0B016EF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0349B-5F0F-4016-A74A-F0B016EFC8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4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0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7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0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6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9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7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5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2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87C-1145-4C2F-9071-50F902E80FD5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1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782515"/>
            <a:ext cx="12195376" cy="1610829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Efficient Time-Multiplexed Realization of Feedforward Artificial Neural Networks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6436" y="3498657"/>
            <a:ext cx="8986982" cy="1606182"/>
          </a:xfrm>
          <a:solidFill>
            <a:srgbClr val="A50021"/>
          </a:solidFill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endParaRPr lang="tr-TR" sz="20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tr-TR" sz="2000" dirty="0">
                <a:solidFill>
                  <a:schemeClr val="bg1"/>
                </a:solidFill>
              </a:rPr>
              <a:t>Levent Aksoy, </a:t>
            </a:r>
            <a:r>
              <a:rPr lang="tr-TR" sz="2000" b="1" dirty="0">
                <a:solidFill>
                  <a:schemeClr val="bg1"/>
                </a:solidFill>
              </a:rPr>
              <a:t>Sajjad Parvin</a:t>
            </a:r>
            <a:r>
              <a:rPr lang="tr-TR" sz="2000" dirty="0">
                <a:solidFill>
                  <a:schemeClr val="bg1"/>
                </a:solidFill>
              </a:rPr>
              <a:t>, Mohammadreza Esmali Nojehdeh and Mustafa Altun</a:t>
            </a:r>
          </a:p>
          <a:p>
            <a:r>
              <a:rPr lang="tr-TR" sz="2000" dirty="0">
                <a:solidFill>
                  <a:schemeClr val="bg1"/>
                </a:solidFill>
              </a:rPr>
              <a:t>Emerging Circuits and Computation (ECC) Group</a:t>
            </a:r>
          </a:p>
          <a:p>
            <a:r>
              <a:rPr lang="tr-TR" sz="2000" dirty="0">
                <a:solidFill>
                  <a:schemeClr val="bg1"/>
                </a:solidFill>
              </a:rPr>
              <a:t>Istanbul Technical University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" y="6489724"/>
            <a:ext cx="12192000" cy="377949"/>
          </a:xfrm>
          <a:prstGeom prst="rect">
            <a:avLst/>
          </a:prstGeom>
          <a:solidFill>
            <a:srgbClr val="3366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>
                <a:solidFill>
                  <a:schemeClr val="bg1"/>
                </a:solidFill>
              </a:rPr>
              <a:t>International Symposium on Circuits and Systems (ISCAS), </a:t>
            </a:r>
            <a:r>
              <a:rPr lang="en-US" sz="2000" dirty="0">
                <a:solidFill>
                  <a:schemeClr val="bg1"/>
                </a:solidFill>
              </a:rPr>
              <a:t>10-21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October</a:t>
            </a:r>
            <a:r>
              <a:rPr lang="tr-TR" sz="2000" dirty="0">
                <a:solidFill>
                  <a:schemeClr val="bg1"/>
                </a:solidFill>
              </a:rPr>
              <a:t> 2020, Seville Spain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490" y="3355297"/>
            <a:ext cx="1362858" cy="18603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6" y="3484601"/>
            <a:ext cx="1647825" cy="16573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ED4A648-90C4-4570-BD7F-3BBB010194DE}"/>
              </a:ext>
            </a:extLst>
          </p:cNvPr>
          <p:cNvSpPr/>
          <p:nvPr/>
        </p:nvSpPr>
        <p:spPr>
          <a:xfrm>
            <a:off x="3684972" y="6024988"/>
            <a:ext cx="4245088" cy="2308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900" dirty="0"/>
              <a:t>This work is supported by the TUBITAK-</a:t>
            </a:r>
            <a:r>
              <a:rPr lang="tr-TR" sz="900" dirty="0"/>
              <a:t>1001</a:t>
            </a:r>
            <a:r>
              <a:rPr lang="en-US" sz="900" dirty="0"/>
              <a:t> project #</a:t>
            </a:r>
            <a:r>
              <a:rPr lang="tr-TR" sz="900" dirty="0"/>
              <a:t>117E078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17575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9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Hardware-aware Post-training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Content Placeholder 2"/>
          <p:cNvSpPr>
            <a:spLocks noGrp="1"/>
          </p:cNvSpPr>
          <p:nvPr>
            <p:ph idx="1"/>
          </p:nvPr>
        </p:nvSpPr>
        <p:spPr>
          <a:xfrm>
            <a:off x="138546" y="1231806"/>
            <a:ext cx="11868728" cy="536296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tr-TR" dirty="0"/>
              <a:t>Tuning the weight and bias values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Set </a:t>
            </a:r>
            <a:r>
              <a:rPr lang="tr-TR" i="1" dirty="0"/>
              <a:t>ha(q)</a:t>
            </a:r>
            <a:r>
              <a:rPr lang="tr-TR" dirty="0"/>
              <a:t> to the </a:t>
            </a:r>
            <a:r>
              <a:rPr lang="tr-TR" b="1" dirty="0"/>
              <a:t>best ANN accuracy in hardware,</a:t>
            </a:r>
            <a:r>
              <a:rPr lang="tr-TR" dirty="0"/>
              <a:t> </a:t>
            </a:r>
            <a:r>
              <a:rPr lang="tr-TR" i="1" dirty="0"/>
              <a:t>bha</a:t>
            </a:r>
            <a:endParaRPr lang="tr-TR" dirty="0"/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For each neuron in the ANN design, </a:t>
            </a:r>
            <a:r>
              <a:rPr lang="tr-TR" i="1" dirty="0"/>
              <a:t>n</a:t>
            </a:r>
            <a:r>
              <a:rPr lang="tr-TR" i="1" baseline="-25000" dirty="0"/>
              <a:t>i</a:t>
            </a:r>
            <a:r>
              <a:rPr lang="tr-TR" dirty="0"/>
              <a:t>, compute the </a:t>
            </a:r>
            <a:r>
              <a:rPr lang="tr-TR" b="1" dirty="0"/>
              <a:t>smallest left shift</a:t>
            </a:r>
            <a:r>
              <a:rPr lang="tr-TR" dirty="0"/>
              <a:t> value, </a:t>
            </a:r>
            <a:r>
              <a:rPr lang="tr-TR" i="1" dirty="0"/>
              <a:t>sls</a:t>
            </a:r>
            <a:r>
              <a:rPr lang="tr-TR" dirty="0"/>
              <a:t>, among its weights</a:t>
            </a:r>
          </a:p>
          <a:p>
            <a:pPr marL="1371600" lvl="2" indent="-457200">
              <a:spcAft>
                <a:spcPts val="1200"/>
              </a:spcAft>
              <a:buFont typeface="+mj-lt"/>
              <a:buAutoNum type="alphaLcParenR"/>
            </a:pPr>
            <a:r>
              <a:rPr lang="tr-TR" sz="2200" dirty="0"/>
              <a:t>For each weight associated with </a:t>
            </a:r>
            <a:r>
              <a:rPr lang="tr-TR" sz="2200" i="1" dirty="0"/>
              <a:t>n</a:t>
            </a:r>
            <a:r>
              <a:rPr lang="tr-TR" sz="2200" i="1" baseline="-25000" dirty="0"/>
              <a:t>i</a:t>
            </a:r>
            <a:r>
              <a:rPr lang="tr-TR" sz="2200" dirty="0"/>
              <a:t>, 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dirty="0"/>
              <a:t>, find its </a:t>
            </a:r>
            <a:r>
              <a:rPr lang="tr-TR" sz="2200" b="1" dirty="0"/>
              <a:t>largest left shift value</a:t>
            </a:r>
            <a:r>
              <a:rPr lang="tr-TR" sz="2200" dirty="0"/>
              <a:t>, </a:t>
            </a:r>
            <a:r>
              <a:rPr lang="tr-TR" sz="2200" i="1" dirty="0"/>
              <a:t>lls</a:t>
            </a:r>
            <a:endParaRPr lang="tr-TR" sz="2200" dirty="0"/>
          </a:p>
          <a:p>
            <a:pPr marL="1371600" lvl="2" indent="-457200">
              <a:spcAft>
                <a:spcPts val="1200"/>
              </a:spcAft>
              <a:buFont typeface="+mj-lt"/>
              <a:buAutoNum type="alphaLcParenR"/>
            </a:pPr>
            <a:r>
              <a:rPr lang="tr-TR" sz="2200" dirty="0"/>
              <a:t>If </a:t>
            </a:r>
            <a:r>
              <a:rPr lang="tr-TR" sz="2200" i="1" dirty="0"/>
              <a:t>lls</a:t>
            </a:r>
            <a:r>
              <a:rPr lang="tr-TR" sz="2200" dirty="0"/>
              <a:t> is equal to </a:t>
            </a:r>
            <a:r>
              <a:rPr lang="tr-TR" sz="2200" i="1" dirty="0"/>
              <a:t>sls</a:t>
            </a:r>
            <a:r>
              <a:rPr lang="tr-TR" sz="2200" dirty="0"/>
              <a:t>, determine possible weights as </a:t>
            </a:r>
            <a:r>
              <a:rPr lang="tr-TR" sz="2200" i="1" dirty="0"/>
              <a:t>pw</a:t>
            </a:r>
            <a:r>
              <a:rPr lang="tr-TR" sz="2200" i="1" baseline="-25000" dirty="0"/>
              <a:t>1</a:t>
            </a:r>
            <a:r>
              <a:rPr lang="tr-TR" sz="2200" dirty="0"/>
              <a:t> = 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dirty="0"/>
              <a:t> – (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dirty="0"/>
              <a:t> mod 2</a:t>
            </a:r>
            <a:r>
              <a:rPr lang="tr-TR" sz="2200" baseline="30000" dirty="0"/>
              <a:t>lls+1</a:t>
            </a:r>
            <a:r>
              <a:rPr lang="tr-TR" sz="2200" dirty="0"/>
              <a:t>) and </a:t>
            </a:r>
            <a:r>
              <a:rPr lang="tr-TR" sz="2200" i="1" dirty="0"/>
              <a:t>pw</a:t>
            </a:r>
            <a:r>
              <a:rPr lang="tr-TR" sz="2200" i="1" baseline="-25000" dirty="0"/>
              <a:t>2</a:t>
            </a:r>
            <a:r>
              <a:rPr lang="tr-TR" sz="2200" dirty="0"/>
              <a:t> = </a:t>
            </a:r>
            <a:r>
              <a:rPr lang="tr-TR" sz="2200" i="1" dirty="0"/>
              <a:t>pw</a:t>
            </a:r>
            <a:r>
              <a:rPr lang="tr-TR" sz="2200" i="1" baseline="-25000" dirty="0"/>
              <a:t>1</a:t>
            </a:r>
            <a:r>
              <a:rPr lang="tr-TR" sz="2200" dirty="0"/>
              <a:t> + 2</a:t>
            </a:r>
            <a:r>
              <a:rPr lang="tr-TR" sz="2200" baseline="30000" dirty="0"/>
              <a:t>lls+1</a:t>
            </a:r>
            <a:r>
              <a:rPr lang="tr-TR" sz="2200" dirty="0"/>
              <a:t>, compute the ANN accuracy </a:t>
            </a:r>
            <a:r>
              <a:rPr lang="tr-TR" sz="2200" i="1" dirty="0"/>
              <a:t>ha</a:t>
            </a:r>
            <a:r>
              <a:rPr lang="tr-TR" sz="2200" i="1" baseline="-25000" dirty="0"/>
              <a:t>1</a:t>
            </a:r>
            <a:r>
              <a:rPr lang="tr-TR" sz="2200" dirty="0"/>
              <a:t> and </a:t>
            </a:r>
            <a:r>
              <a:rPr lang="tr-TR" sz="2200" i="1" dirty="0"/>
              <a:t>ha</a:t>
            </a:r>
            <a:r>
              <a:rPr lang="tr-TR" sz="2200" i="1" baseline="-25000" dirty="0"/>
              <a:t>2</a:t>
            </a:r>
            <a:r>
              <a:rPr lang="tr-TR" sz="2200" dirty="0"/>
              <a:t> when 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dirty="0"/>
              <a:t> is replaced by </a:t>
            </a:r>
            <a:r>
              <a:rPr lang="tr-TR" sz="2200" i="1" dirty="0"/>
              <a:t>pw</a:t>
            </a:r>
            <a:r>
              <a:rPr lang="tr-TR" sz="2200" i="1" baseline="-25000" dirty="0"/>
              <a:t>1</a:t>
            </a:r>
            <a:r>
              <a:rPr lang="tr-TR" sz="2200" dirty="0"/>
              <a:t> and </a:t>
            </a:r>
            <a:r>
              <a:rPr lang="tr-TR" sz="2200" i="1" dirty="0"/>
              <a:t>pw</a:t>
            </a:r>
            <a:r>
              <a:rPr lang="tr-TR" sz="2200" i="1" baseline="-25000" dirty="0"/>
              <a:t>2</a:t>
            </a:r>
            <a:r>
              <a:rPr lang="tr-TR" sz="2200" dirty="0"/>
              <a:t>, respectively</a:t>
            </a:r>
          </a:p>
          <a:p>
            <a:pPr marL="1371600" lvl="2" indent="-457200">
              <a:spcAft>
                <a:spcPts val="1200"/>
              </a:spcAft>
              <a:buFont typeface="+mj-lt"/>
              <a:buAutoNum type="alphaLcParenR"/>
            </a:pPr>
            <a:r>
              <a:rPr lang="tr-TR" sz="2200" dirty="0"/>
              <a:t>If </a:t>
            </a:r>
            <a:r>
              <a:rPr lang="tr-TR" sz="2200" i="1" dirty="0"/>
              <a:t>max</a:t>
            </a:r>
            <a:r>
              <a:rPr lang="tr-TR" sz="2200" dirty="0"/>
              <a:t>(</a:t>
            </a:r>
            <a:r>
              <a:rPr lang="tr-TR" sz="2200" i="1" dirty="0"/>
              <a:t>ha</a:t>
            </a:r>
            <a:r>
              <a:rPr lang="tr-TR" sz="2200" i="1" baseline="-25000" dirty="0"/>
              <a:t>1</a:t>
            </a:r>
            <a:r>
              <a:rPr lang="tr-TR" sz="2200" dirty="0"/>
              <a:t>, </a:t>
            </a:r>
            <a:r>
              <a:rPr lang="tr-TR" sz="2200" i="1" dirty="0"/>
              <a:t>ha</a:t>
            </a:r>
            <a:r>
              <a:rPr lang="tr-TR" sz="2200" i="1" baseline="-25000" dirty="0"/>
              <a:t>2</a:t>
            </a:r>
            <a:r>
              <a:rPr lang="tr-TR" sz="2200" dirty="0"/>
              <a:t>) </a:t>
            </a:r>
            <a:r>
              <a:rPr lang="tr-TR" sz="2200" dirty="0">
                <a:sym typeface="Symbol" panose="05050102010706020507" pitchFamily="18" charset="2"/>
              </a:rPr>
              <a:t></a:t>
            </a:r>
            <a:r>
              <a:rPr lang="tr-TR" sz="2200" dirty="0"/>
              <a:t> </a:t>
            </a:r>
            <a:r>
              <a:rPr lang="tr-TR" sz="2200" i="1" dirty="0"/>
              <a:t>bha</a:t>
            </a:r>
            <a:r>
              <a:rPr lang="tr-TR" sz="2200" dirty="0"/>
              <a:t>, replace 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dirty="0"/>
              <a:t> by the associated weight and update </a:t>
            </a:r>
            <a:r>
              <a:rPr lang="tr-TR" sz="2200" i="1" dirty="0"/>
              <a:t>bha</a:t>
            </a:r>
            <a:endParaRPr lang="tr-TR" sz="2200" dirty="0"/>
          </a:p>
          <a:p>
            <a:pPr marL="1371600" lvl="2" indent="-457200">
              <a:spcAft>
                <a:spcPts val="1200"/>
              </a:spcAft>
              <a:buFont typeface="+mj-lt"/>
              <a:buAutoNum type="alphaLcParenR"/>
            </a:pPr>
            <a:r>
              <a:rPr lang="tr-TR" sz="2200" dirty="0"/>
              <a:t>Otherwise, assume 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i="1" dirty="0"/>
              <a:t> </a:t>
            </a:r>
            <a:r>
              <a:rPr lang="tr-TR" sz="2200" dirty="0"/>
              <a:t>is replaced by a possible weight with a maximum accuracy, change </a:t>
            </a:r>
            <a:r>
              <a:rPr lang="tr-TR" sz="2200" b="1" dirty="0"/>
              <a:t>bias value</a:t>
            </a:r>
            <a:r>
              <a:rPr lang="tr-TR" sz="2200" dirty="0"/>
              <a:t>, </a:t>
            </a:r>
            <a:r>
              <a:rPr lang="tr-TR" sz="2200" i="1" dirty="0"/>
              <a:t>b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2200" i="1" baseline="-25000" dirty="0"/>
              <a:t>  </a:t>
            </a:r>
            <a:r>
              <a:rPr lang="tr-TR" sz="2200" dirty="0"/>
              <a:t>in between [</a:t>
            </a:r>
            <a:r>
              <a:rPr lang="tr-TR" sz="2200" i="1" dirty="0"/>
              <a:t>b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2200" i="1" baseline="-25000" dirty="0"/>
              <a:t> </a:t>
            </a:r>
            <a:r>
              <a:rPr lang="tr-TR" sz="2200" dirty="0"/>
              <a:t>- 4, </a:t>
            </a:r>
            <a:r>
              <a:rPr lang="tr-TR" sz="2200" i="1" dirty="0"/>
              <a:t>b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2200" i="1" baseline="-25000" dirty="0"/>
              <a:t> </a:t>
            </a:r>
            <a:r>
              <a:rPr lang="tr-TR" sz="2200" dirty="0"/>
              <a:t>+ 4] and compute ANN accuracy. If ANN accuracy is equal to or better than </a:t>
            </a:r>
            <a:r>
              <a:rPr lang="tr-TR" sz="2200" i="1" dirty="0"/>
              <a:t>bha</a:t>
            </a:r>
            <a:r>
              <a:rPr lang="tr-TR" sz="2200" dirty="0"/>
              <a:t>, update the values of </a:t>
            </a:r>
            <a:r>
              <a:rPr lang="tr-TR" sz="2200" i="1" dirty="0"/>
              <a:t>w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1700" i="1" dirty="0"/>
              <a:t>j</a:t>
            </a:r>
            <a:r>
              <a:rPr lang="tr-TR" sz="2200" i="1" dirty="0"/>
              <a:t>, b</a:t>
            </a:r>
            <a:r>
              <a:rPr lang="tr-TR" sz="1700" i="1" dirty="0"/>
              <a:t>n</a:t>
            </a:r>
            <a:r>
              <a:rPr lang="tr-TR" sz="1700" i="1" baseline="-25000" dirty="0"/>
              <a:t>i</a:t>
            </a:r>
            <a:r>
              <a:rPr lang="tr-TR" sz="2200" i="1" baseline="-25000" dirty="0"/>
              <a:t> </a:t>
            </a:r>
            <a:r>
              <a:rPr lang="tr-TR" sz="2200" i="1" dirty="0"/>
              <a:t>,bha</a:t>
            </a:r>
            <a:endParaRPr lang="tr-TR" sz="2200" baseline="-25000" dirty="0"/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If </a:t>
            </a:r>
            <a:r>
              <a:rPr lang="tr-TR" i="1" dirty="0"/>
              <a:t>sls</a:t>
            </a:r>
            <a:r>
              <a:rPr lang="tr-TR" dirty="0"/>
              <a:t> value of any neuron is improved, go to Step 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Otherwise, return the weight and bias values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23529" y="3478306"/>
            <a:ext cx="5034579" cy="279694"/>
            <a:chOff x="6723529" y="3478306"/>
            <a:chExt cx="5034579" cy="279694"/>
          </a:xfrm>
        </p:grpSpPr>
        <p:sp>
          <p:nvSpPr>
            <p:cNvPr id="2" name="Rectangle 1"/>
            <p:cNvSpPr/>
            <p:nvPr/>
          </p:nvSpPr>
          <p:spPr>
            <a:xfrm>
              <a:off x="6723529" y="3478306"/>
              <a:ext cx="2832847" cy="27790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0015369" y="3480094"/>
              <a:ext cx="1742739" cy="27790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808208" y="4873214"/>
            <a:ext cx="1549102" cy="301214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0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uiExpand="1" build="p" bldLvl="3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9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bg1"/>
                </a:solidFill>
              </a:rPr>
              <a:t>Hardware Design and Multiplierless Design Optimization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9" name="Content Placeholder 2"/>
          <p:cNvSpPr>
            <a:spLocks noGrp="1"/>
          </p:cNvSpPr>
          <p:nvPr>
            <p:ph idx="1"/>
          </p:nvPr>
        </p:nvSpPr>
        <p:spPr>
          <a:xfrm>
            <a:off x="138546" y="1231806"/>
            <a:ext cx="11868728" cy="79095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/>
              <a:t>Each layer of the ANN design is implemented using MAC blocks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03626" y="2364505"/>
            <a:ext cx="5139311" cy="4129241"/>
            <a:chOff x="503626" y="2364505"/>
            <a:chExt cx="5139311" cy="412924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3626" y="3018846"/>
              <a:ext cx="5139311" cy="34749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03626" y="2364505"/>
              <a:ext cx="5139311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With Multipliers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94583" y="2369129"/>
            <a:ext cx="5311098" cy="4124616"/>
            <a:chOff x="6394583" y="2369129"/>
            <a:chExt cx="5311098" cy="412461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94583" y="3018845"/>
              <a:ext cx="5311098" cy="34749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394583" y="2369129"/>
              <a:ext cx="5311097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Without Multipliers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963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3" y="1891116"/>
            <a:ext cx="11776254" cy="3835424"/>
          </a:xfrm>
        </p:spPr>
        <p:txBody>
          <a:bodyPr>
            <a:normAutofit/>
          </a:bodyPr>
          <a:lstStyle/>
          <a:p>
            <a:r>
              <a:rPr lang="tr-TR" sz="2400" b="1" spc="-10" dirty="0"/>
              <a:t>Pen-based handwritten digit recognition </a:t>
            </a:r>
            <a:r>
              <a:rPr lang="tr-TR" sz="2400" spc="-10" dirty="0"/>
              <a:t>problem [21]</a:t>
            </a:r>
            <a:r>
              <a:rPr lang="tr-TR" sz="2400" b="1" spc="-10" dirty="0"/>
              <a:t> </a:t>
            </a:r>
            <a:r>
              <a:rPr lang="tr-TR" sz="2400" spc="-10" dirty="0"/>
              <a:t>was used as an application.</a:t>
            </a:r>
          </a:p>
          <a:p>
            <a:r>
              <a:rPr lang="tr-TR" sz="2400" spc="-10" dirty="0"/>
              <a:t>In the convolutional neural network design of this application, 5 ANN structures with different number of hidden layers and number of neurons in the hidden layers were used.</a:t>
            </a:r>
          </a:p>
          <a:p>
            <a:r>
              <a:rPr lang="tr-TR" sz="2400" spc="-10" dirty="0"/>
              <a:t>ANN structures were implemented in three different architectures</a:t>
            </a:r>
          </a:p>
          <a:p>
            <a:pPr lvl="1"/>
            <a:r>
              <a:rPr lang="tr-TR" sz="2200" spc="-10" dirty="0"/>
              <a:t>Parallel </a:t>
            </a:r>
          </a:p>
          <a:p>
            <a:pPr lvl="1"/>
            <a:r>
              <a:rPr lang="tr-TR" sz="2200" spc="-10" dirty="0"/>
              <a:t>Time-multiplexed using multipliers – TM-MUL</a:t>
            </a:r>
          </a:p>
          <a:p>
            <a:pPr lvl="1"/>
            <a:r>
              <a:rPr lang="tr-TR" sz="2200" spc="-10" dirty="0"/>
              <a:t>Time-multiplexed using multiplierless MCM blocks – TM-MCM</a:t>
            </a:r>
          </a:p>
          <a:p>
            <a:r>
              <a:rPr lang="tr-TR" sz="2400" spc="-10" dirty="0"/>
              <a:t>ANN designs were described in </a:t>
            </a:r>
            <a:r>
              <a:rPr lang="tr-TR" sz="2400" b="1" spc="-10" dirty="0"/>
              <a:t>Verilog</a:t>
            </a:r>
            <a:r>
              <a:rPr lang="tr-TR" sz="2400" spc="-10" dirty="0"/>
              <a:t> and synthesized using the </a:t>
            </a:r>
            <a:r>
              <a:rPr lang="tr-TR" sz="2400" b="1" spc="-10" dirty="0"/>
              <a:t>Cadence RTL Compiler</a:t>
            </a:r>
            <a:r>
              <a:rPr lang="tr-TR" sz="2400" spc="-10" dirty="0"/>
              <a:t> with the </a:t>
            </a:r>
            <a:r>
              <a:rPr lang="tr-TR" sz="2400" b="1" spc="-10" dirty="0"/>
              <a:t>TSMC 40nm design library.</a:t>
            </a:r>
          </a:p>
          <a:p>
            <a:endParaRPr lang="tr-TR" sz="2400" spc="-10" dirty="0"/>
          </a:p>
        </p:txBody>
      </p:sp>
    </p:spTree>
    <p:extLst>
      <p:ext uri="{BB962C8B-B14F-4D97-AF65-F5344CB8AC3E}">
        <p14:creationId xmlns:p14="http://schemas.microsoft.com/office/powerpoint/2010/main" val="40390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874125"/>
              </p:ext>
            </p:extLst>
          </p:nvPr>
        </p:nvGraphicFramePr>
        <p:xfrm>
          <a:off x="1182255" y="1265383"/>
          <a:ext cx="9291781" cy="2433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690">
                  <a:extLst>
                    <a:ext uri="{9D8B030D-6E8A-4147-A177-3AD203B41FA5}">
                      <a16:colId xmlns:a16="http://schemas.microsoft.com/office/drawing/2014/main" val="800814174"/>
                    </a:ext>
                  </a:extLst>
                </a:gridCol>
                <a:gridCol w="618837">
                  <a:extLst>
                    <a:ext uri="{9D8B030D-6E8A-4147-A177-3AD203B41FA5}">
                      <a16:colId xmlns:a16="http://schemas.microsoft.com/office/drawing/2014/main" val="3607005556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2551371395"/>
                    </a:ext>
                  </a:extLst>
                </a:gridCol>
                <a:gridCol w="572654">
                  <a:extLst>
                    <a:ext uri="{9D8B030D-6E8A-4147-A177-3AD203B41FA5}">
                      <a16:colId xmlns:a16="http://schemas.microsoft.com/office/drawing/2014/main" val="2660797056"/>
                    </a:ext>
                  </a:extLst>
                </a:gridCol>
                <a:gridCol w="563418">
                  <a:extLst>
                    <a:ext uri="{9D8B030D-6E8A-4147-A177-3AD203B41FA5}">
                      <a16:colId xmlns:a16="http://schemas.microsoft.com/office/drawing/2014/main" val="3318397017"/>
                    </a:ext>
                  </a:extLst>
                </a:gridCol>
                <a:gridCol w="517237">
                  <a:extLst>
                    <a:ext uri="{9D8B030D-6E8A-4147-A177-3AD203B41FA5}">
                      <a16:colId xmlns:a16="http://schemas.microsoft.com/office/drawing/2014/main" val="2195400423"/>
                    </a:ext>
                  </a:extLst>
                </a:gridCol>
                <a:gridCol w="591126">
                  <a:extLst>
                    <a:ext uri="{9D8B030D-6E8A-4147-A177-3AD203B41FA5}">
                      <a16:colId xmlns:a16="http://schemas.microsoft.com/office/drawing/2014/main" val="3111785070"/>
                    </a:ext>
                  </a:extLst>
                </a:gridCol>
                <a:gridCol w="655783">
                  <a:extLst>
                    <a:ext uri="{9D8B030D-6E8A-4147-A177-3AD203B41FA5}">
                      <a16:colId xmlns:a16="http://schemas.microsoft.com/office/drawing/2014/main" val="4039802420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203640060"/>
                    </a:ext>
                  </a:extLst>
                </a:gridCol>
                <a:gridCol w="498763">
                  <a:extLst>
                    <a:ext uri="{9D8B030D-6E8A-4147-A177-3AD203B41FA5}">
                      <a16:colId xmlns:a16="http://schemas.microsoft.com/office/drawing/2014/main" val="110709235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780717138"/>
                    </a:ext>
                  </a:extLst>
                </a:gridCol>
                <a:gridCol w="461818">
                  <a:extLst>
                    <a:ext uri="{9D8B030D-6E8A-4147-A177-3AD203B41FA5}">
                      <a16:colId xmlns:a16="http://schemas.microsoft.com/office/drawing/2014/main" val="3906641606"/>
                    </a:ext>
                  </a:extLst>
                </a:gridCol>
                <a:gridCol w="600364">
                  <a:extLst>
                    <a:ext uri="{9D8B030D-6E8A-4147-A177-3AD203B41FA5}">
                      <a16:colId xmlns:a16="http://schemas.microsoft.com/office/drawing/2014/main" val="3856899289"/>
                    </a:ext>
                  </a:extLst>
                </a:gridCol>
                <a:gridCol w="535709">
                  <a:extLst>
                    <a:ext uri="{9D8B030D-6E8A-4147-A177-3AD203B41FA5}">
                      <a16:colId xmlns:a16="http://schemas.microsoft.com/office/drawing/2014/main" val="806389525"/>
                    </a:ext>
                  </a:extLst>
                </a:gridCol>
                <a:gridCol w="600364">
                  <a:extLst>
                    <a:ext uri="{9D8B030D-6E8A-4147-A177-3AD203B41FA5}">
                      <a16:colId xmlns:a16="http://schemas.microsoft.com/office/drawing/2014/main" val="1876656311"/>
                    </a:ext>
                  </a:extLst>
                </a:gridCol>
                <a:gridCol w="554181">
                  <a:extLst>
                    <a:ext uri="{9D8B030D-6E8A-4147-A177-3AD203B41FA5}">
                      <a16:colId xmlns:a16="http://schemas.microsoft.com/office/drawing/2014/main" val="270870411"/>
                    </a:ext>
                  </a:extLst>
                </a:gridCol>
              </a:tblGrid>
              <a:tr h="27771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Structure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 Details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Parallel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TM-MUL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TM-MCM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98955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latency (ns)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latency (ns)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(mW)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(pJ)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latency (ns)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(mW)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2604575"/>
                  </a:ext>
                </a:extLst>
              </a:tr>
              <a:tr h="293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19264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16-10-10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3004982"/>
                  </a:ext>
                </a:extLst>
              </a:tr>
              <a:tr h="27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16-16-10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154544"/>
                  </a:ext>
                </a:extLst>
              </a:tr>
              <a:tr h="31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16-10-10-10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136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16-16-10-10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4158530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36739.4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13575.6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17385.4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06579"/>
                  </a:ext>
                </a:extLst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281082" y="1559858"/>
            <a:ext cx="5497158" cy="2140922"/>
            <a:chOff x="3281082" y="1559858"/>
            <a:chExt cx="5497158" cy="2140922"/>
          </a:xfrm>
        </p:grpSpPr>
        <p:sp>
          <p:nvSpPr>
            <p:cNvPr id="8" name="Rectangle 7"/>
            <p:cNvSpPr/>
            <p:nvPr/>
          </p:nvSpPr>
          <p:spPr>
            <a:xfrm>
              <a:off x="3281082" y="1559859"/>
              <a:ext cx="548640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31219" y="1561647"/>
              <a:ext cx="643670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178686" y="1559858"/>
              <a:ext cx="599554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40478" y="1559858"/>
            <a:ext cx="5475644" cy="2139133"/>
            <a:chOff x="3840478" y="1559858"/>
            <a:chExt cx="5475644" cy="2139133"/>
          </a:xfrm>
        </p:grpSpPr>
        <p:sp>
          <p:nvSpPr>
            <p:cNvPr id="12" name="Rectangle 11"/>
            <p:cNvSpPr/>
            <p:nvPr/>
          </p:nvSpPr>
          <p:spPr>
            <a:xfrm>
              <a:off x="3840478" y="1559858"/>
              <a:ext cx="559399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67553" y="1559858"/>
              <a:ext cx="502188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788997" y="1559858"/>
              <a:ext cx="527125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421393" y="1558069"/>
            <a:ext cx="5476728" cy="2140922"/>
            <a:chOff x="4421393" y="1558069"/>
            <a:chExt cx="5476728" cy="2140922"/>
          </a:xfrm>
        </p:grpSpPr>
        <p:sp>
          <p:nvSpPr>
            <p:cNvPr id="16" name="Rectangle 15"/>
            <p:cNvSpPr/>
            <p:nvPr/>
          </p:nvSpPr>
          <p:spPr>
            <a:xfrm>
              <a:off x="4421393" y="1559858"/>
              <a:ext cx="484095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9741" y="1558070"/>
              <a:ext cx="484095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48393" y="1558069"/>
              <a:ext cx="549728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27003" y="1556279"/>
            <a:ext cx="5552732" cy="2140923"/>
            <a:chOff x="4927003" y="1556279"/>
            <a:chExt cx="5552732" cy="2140923"/>
          </a:xfrm>
        </p:grpSpPr>
        <p:sp>
          <p:nvSpPr>
            <p:cNvPr id="20" name="Rectangle 19"/>
            <p:cNvSpPr/>
            <p:nvPr/>
          </p:nvSpPr>
          <p:spPr>
            <a:xfrm>
              <a:off x="4927003" y="1558069"/>
              <a:ext cx="571945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75349" y="1556281"/>
              <a:ext cx="528914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918551" y="1556279"/>
              <a:ext cx="561184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116374"/>
              </p:ext>
            </p:extLst>
          </p:nvPr>
        </p:nvGraphicFramePr>
        <p:xfrm>
          <a:off x="1177643" y="4218041"/>
          <a:ext cx="9291781" cy="2531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690">
                  <a:extLst>
                    <a:ext uri="{9D8B030D-6E8A-4147-A177-3AD203B41FA5}">
                      <a16:colId xmlns:a16="http://schemas.microsoft.com/office/drawing/2014/main" val="800814174"/>
                    </a:ext>
                  </a:extLst>
                </a:gridCol>
                <a:gridCol w="618837">
                  <a:extLst>
                    <a:ext uri="{9D8B030D-6E8A-4147-A177-3AD203B41FA5}">
                      <a16:colId xmlns:a16="http://schemas.microsoft.com/office/drawing/2014/main" val="3607005556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2551371395"/>
                    </a:ext>
                  </a:extLst>
                </a:gridCol>
                <a:gridCol w="572654">
                  <a:extLst>
                    <a:ext uri="{9D8B030D-6E8A-4147-A177-3AD203B41FA5}">
                      <a16:colId xmlns:a16="http://schemas.microsoft.com/office/drawing/2014/main" val="2660797056"/>
                    </a:ext>
                  </a:extLst>
                </a:gridCol>
                <a:gridCol w="563418">
                  <a:extLst>
                    <a:ext uri="{9D8B030D-6E8A-4147-A177-3AD203B41FA5}">
                      <a16:colId xmlns:a16="http://schemas.microsoft.com/office/drawing/2014/main" val="3318397017"/>
                    </a:ext>
                  </a:extLst>
                </a:gridCol>
                <a:gridCol w="517237">
                  <a:extLst>
                    <a:ext uri="{9D8B030D-6E8A-4147-A177-3AD203B41FA5}">
                      <a16:colId xmlns:a16="http://schemas.microsoft.com/office/drawing/2014/main" val="2195400423"/>
                    </a:ext>
                  </a:extLst>
                </a:gridCol>
                <a:gridCol w="591126">
                  <a:extLst>
                    <a:ext uri="{9D8B030D-6E8A-4147-A177-3AD203B41FA5}">
                      <a16:colId xmlns:a16="http://schemas.microsoft.com/office/drawing/2014/main" val="3111785070"/>
                    </a:ext>
                  </a:extLst>
                </a:gridCol>
                <a:gridCol w="655783">
                  <a:extLst>
                    <a:ext uri="{9D8B030D-6E8A-4147-A177-3AD203B41FA5}">
                      <a16:colId xmlns:a16="http://schemas.microsoft.com/office/drawing/2014/main" val="4039802420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203640060"/>
                    </a:ext>
                  </a:extLst>
                </a:gridCol>
                <a:gridCol w="498763">
                  <a:extLst>
                    <a:ext uri="{9D8B030D-6E8A-4147-A177-3AD203B41FA5}">
                      <a16:colId xmlns:a16="http://schemas.microsoft.com/office/drawing/2014/main" val="110709235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780717138"/>
                    </a:ext>
                  </a:extLst>
                </a:gridCol>
                <a:gridCol w="461818">
                  <a:extLst>
                    <a:ext uri="{9D8B030D-6E8A-4147-A177-3AD203B41FA5}">
                      <a16:colId xmlns:a16="http://schemas.microsoft.com/office/drawing/2014/main" val="3906641606"/>
                    </a:ext>
                  </a:extLst>
                </a:gridCol>
                <a:gridCol w="600364">
                  <a:extLst>
                    <a:ext uri="{9D8B030D-6E8A-4147-A177-3AD203B41FA5}">
                      <a16:colId xmlns:a16="http://schemas.microsoft.com/office/drawing/2014/main" val="3856899289"/>
                    </a:ext>
                  </a:extLst>
                </a:gridCol>
                <a:gridCol w="535709">
                  <a:extLst>
                    <a:ext uri="{9D8B030D-6E8A-4147-A177-3AD203B41FA5}">
                      <a16:colId xmlns:a16="http://schemas.microsoft.com/office/drawing/2014/main" val="806389525"/>
                    </a:ext>
                  </a:extLst>
                </a:gridCol>
                <a:gridCol w="600364">
                  <a:extLst>
                    <a:ext uri="{9D8B030D-6E8A-4147-A177-3AD203B41FA5}">
                      <a16:colId xmlns:a16="http://schemas.microsoft.com/office/drawing/2014/main" val="1876656311"/>
                    </a:ext>
                  </a:extLst>
                </a:gridCol>
                <a:gridCol w="554181">
                  <a:extLst>
                    <a:ext uri="{9D8B030D-6E8A-4147-A177-3AD203B41FA5}">
                      <a16:colId xmlns:a16="http://schemas.microsoft.com/office/drawing/2014/main" val="270870411"/>
                    </a:ext>
                  </a:extLst>
                </a:gridCol>
              </a:tblGrid>
              <a:tr h="27771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Structure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 Details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Parallel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TM-MUL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TM-MCM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98955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latency (ns)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mW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latency (ns)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(mW)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(pJ)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m</a:t>
                      </a:r>
                      <a:r>
                        <a:rPr lang="tr-TR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latency (ns)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(mW)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pJ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2604575"/>
                  </a:ext>
                </a:extLst>
              </a:tr>
              <a:tr h="293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19264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16-10-10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3004982"/>
                  </a:ext>
                </a:extLst>
              </a:tr>
              <a:tr h="27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16-16-10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154544"/>
                  </a:ext>
                </a:extLst>
              </a:tr>
              <a:tr h="31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16-10-10-10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136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16-16-10-10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4158530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18803.8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9871.2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8283.0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0657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77643" y="849748"/>
            <a:ext cx="929178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ANN Design Results without Post-Training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3788" y="3802405"/>
            <a:ext cx="9291781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ANN Design Results with Post-Training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076226" y="1556279"/>
            <a:ext cx="1187254" cy="5174919"/>
            <a:chOff x="2076226" y="1556279"/>
            <a:chExt cx="1187254" cy="5174919"/>
          </a:xfrm>
        </p:grpSpPr>
        <p:sp>
          <p:nvSpPr>
            <p:cNvPr id="24" name="Rectangle 23"/>
            <p:cNvSpPr/>
            <p:nvPr/>
          </p:nvSpPr>
          <p:spPr>
            <a:xfrm>
              <a:off x="2076226" y="1556279"/>
              <a:ext cx="1187253" cy="213913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87456" y="4615031"/>
              <a:ext cx="576024" cy="2116167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076226" y="4615031"/>
            <a:ext cx="611230" cy="2134189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263479" y="1556279"/>
            <a:ext cx="2235469" cy="5192941"/>
            <a:chOff x="3263479" y="1556279"/>
            <a:chExt cx="2235469" cy="5192941"/>
          </a:xfrm>
        </p:grpSpPr>
        <p:sp>
          <p:nvSpPr>
            <p:cNvPr id="28" name="Rectangle 27"/>
            <p:cNvSpPr/>
            <p:nvPr/>
          </p:nvSpPr>
          <p:spPr>
            <a:xfrm>
              <a:off x="3263479" y="4615031"/>
              <a:ext cx="2235469" cy="213418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281083" y="1556279"/>
              <a:ext cx="2212164" cy="213418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531219" y="1570533"/>
            <a:ext cx="2174835" cy="5160665"/>
            <a:chOff x="5531219" y="1570533"/>
            <a:chExt cx="2174835" cy="5160665"/>
          </a:xfrm>
        </p:grpSpPr>
        <p:sp>
          <p:nvSpPr>
            <p:cNvPr id="31" name="Rectangle 30"/>
            <p:cNvSpPr/>
            <p:nvPr/>
          </p:nvSpPr>
          <p:spPr>
            <a:xfrm>
              <a:off x="5531219" y="4615031"/>
              <a:ext cx="2173044" cy="2116167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533010" y="1570533"/>
              <a:ext cx="2173044" cy="2116167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736533" y="1561223"/>
            <a:ext cx="2729797" cy="5187997"/>
            <a:chOff x="7736533" y="1561223"/>
            <a:chExt cx="2729797" cy="5187997"/>
          </a:xfrm>
        </p:grpSpPr>
        <p:sp>
          <p:nvSpPr>
            <p:cNvPr id="34" name="Rectangle 33"/>
            <p:cNvSpPr/>
            <p:nvPr/>
          </p:nvSpPr>
          <p:spPr>
            <a:xfrm>
              <a:off x="7736533" y="4615031"/>
              <a:ext cx="2719035" cy="213418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47295" y="1561223"/>
              <a:ext cx="2719035" cy="213418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727563" y="3431689"/>
            <a:ext cx="2728005" cy="3317531"/>
            <a:chOff x="7727563" y="3431689"/>
            <a:chExt cx="2728005" cy="3317531"/>
          </a:xfrm>
        </p:grpSpPr>
        <p:sp>
          <p:nvSpPr>
            <p:cNvPr id="39" name="Rectangle 38"/>
            <p:cNvSpPr/>
            <p:nvPr/>
          </p:nvSpPr>
          <p:spPr>
            <a:xfrm flipV="1">
              <a:off x="7736533" y="3431689"/>
              <a:ext cx="2719035" cy="255010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 flipV="1">
              <a:off x="7727563" y="6476104"/>
              <a:ext cx="2719035" cy="27311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531219" y="4615031"/>
            <a:ext cx="4935971" cy="2134189"/>
            <a:chOff x="5531219" y="4615031"/>
            <a:chExt cx="4935971" cy="2134189"/>
          </a:xfrm>
        </p:grpSpPr>
        <p:sp>
          <p:nvSpPr>
            <p:cNvPr id="42" name="Rectangle 41"/>
            <p:cNvSpPr/>
            <p:nvPr/>
          </p:nvSpPr>
          <p:spPr>
            <a:xfrm>
              <a:off x="5531219" y="4615031"/>
              <a:ext cx="2173044" cy="213418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178685" y="4615031"/>
              <a:ext cx="2288505" cy="2134189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159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chemeClr val="bg1"/>
                </a:solidFill>
              </a:rPr>
              <a:t>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2240145"/>
            <a:ext cx="11813309" cy="2756734"/>
          </a:xfrm>
        </p:spPr>
        <p:txBody>
          <a:bodyPr>
            <a:normAutofit/>
          </a:bodyPr>
          <a:lstStyle/>
          <a:p>
            <a:r>
              <a:rPr lang="tr-TR" sz="2600" dirty="0"/>
              <a:t>This paper presented efficient techniques to reduce the hardware complexity of a time-multiplexed feedforward ANN design</a:t>
            </a:r>
          </a:p>
          <a:p>
            <a:pPr lvl="1"/>
            <a:r>
              <a:rPr lang="tr-TR" sz="2200" dirty="0"/>
              <a:t>a post-training stage where the size and values of constant weights are explored to reduce the hardware complexity</a:t>
            </a:r>
          </a:p>
          <a:p>
            <a:pPr lvl="1"/>
            <a:r>
              <a:rPr lang="tr-TR" sz="2200" dirty="0"/>
              <a:t>the multiplierless realization of the time-multiplexed ANN design</a:t>
            </a:r>
          </a:p>
          <a:p>
            <a:r>
              <a:rPr lang="tr-TR" sz="2600" dirty="0"/>
              <a:t>It is shown that the proposed techniques yield a significant reduction in design complexity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189C287-3E8D-4758-AECF-0B602AF71F21}"/>
              </a:ext>
            </a:extLst>
          </p:cNvPr>
          <p:cNvSpPr/>
          <p:nvPr/>
        </p:nvSpPr>
        <p:spPr>
          <a:xfrm>
            <a:off x="3684972" y="6024988"/>
            <a:ext cx="4245088" cy="2308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900" dirty="0"/>
              <a:t>This work is supported by the TUBITAK-</a:t>
            </a:r>
            <a:r>
              <a:rPr lang="tr-TR" sz="900" dirty="0"/>
              <a:t>1001</a:t>
            </a:r>
            <a:r>
              <a:rPr lang="en-US" sz="900" dirty="0"/>
              <a:t> project #</a:t>
            </a:r>
            <a:r>
              <a:rPr lang="tr-TR" sz="900" dirty="0"/>
              <a:t>117E078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40934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6002767"/>
            <a:ext cx="12192000" cy="8552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</a:rPr>
              <a:t>Contact: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Sajjad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Parvin</a:t>
            </a:r>
            <a:endParaRPr lang="tr-TR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tr-TR" sz="2400" b="1" dirty="0">
                <a:solidFill>
                  <a:schemeClr val="bg1"/>
                </a:solidFill>
              </a:rPr>
              <a:t>E-mail: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sajadparvin.stu93@gmail.com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8963" y="2151528"/>
            <a:ext cx="12192000" cy="177501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r-TR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tr-TR" sz="3600" b="1" dirty="0">
                <a:solidFill>
                  <a:schemeClr val="bg1"/>
                </a:solidFill>
              </a:rPr>
              <a:t>THANKS for YOUR ATTENTION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chemeClr val="bg1"/>
                </a:solidFill>
              </a:rPr>
              <a:t>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4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Outline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2319052"/>
            <a:ext cx="11998036" cy="298261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Introduction</a:t>
            </a:r>
          </a:p>
          <a:p>
            <a:r>
              <a:rPr lang="tr-TR" dirty="0"/>
              <a:t>Background</a:t>
            </a:r>
          </a:p>
          <a:p>
            <a:r>
              <a:rPr lang="tr-TR" dirty="0"/>
              <a:t>Motivation</a:t>
            </a:r>
          </a:p>
          <a:p>
            <a:r>
              <a:rPr lang="tr-TR" dirty="0"/>
              <a:t>Time-Multiplexed ANN Design</a:t>
            </a:r>
          </a:p>
          <a:p>
            <a:r>
              <a:rPr lang="tr-TR" dirty="0"/>
              <a:t>Experimental Results</a:t>
            </a:r>
          </a:p>
          <a:p>
            <a:r>
              <a:rPr lang="tr-TR" dirty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43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2083266"/>
            <a:ext cx="11813309" cy="3356848"/>
          </a:xfrm>
        </p:spPr>
        <p:txBody>
          <a:bodyPr>
            <a:normAutofit/>
          </a:bodyPr>
          <a:lstStyle/>
          <a:p>
            <a:r>
              <a:rPr lang="tr-TR" b="1" dirty="0"/>
              <a:t>Artificial neural network</a:t>
            </a:r>
            <a:r>
              <a:rPr lang="tr-TR" dirty="0"/>
              <a:t> (ANN) is a computing system made up of a number of simple and highly interconnected processing elements</a:t>
            </a:r>
          </a:p>
          <a:p>
            <a:r>
              <a:rPr lang="tr-TR" dirty="0"/>
              <a:t>ANNs have been applied to a wide range of problems</a:t>
            </a:r>
          </a:p>
          <a:p>
            <a:pPr lvl="1"/>
            <a:r>
              <a:rPr lang="tr-TR" dirty="0"/>
              <a:t>classification and pattern recognition</a:t>
            </a:r>
          </a:p>
          <a:p>
            <a:r>
              <a:rPr lang="tr-TR" dirty="0"/>
              <a:t>They have been realized in different design platforms</a:t>
            </a:r>
          </a:p>
          <a:p>
            <a:pPr lvl="1"/>
            <a:r>
              <a:rPr lang="tr-TR" dirty="0"/>
              <a:t>analog, digital, hybrid very large scale integrated (VLSI) circuits, field programmable gate-arrays (FPGAs), and neuro-computers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38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83" y="2876695"/>
            <a:ext cx="4660112" cy="18841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03638" y="2423319"/>
                <a:ext cx="1398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 ∅(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638" y="2423319"/>
                <a:ext cx="1398011" cy="276999"/>
              </a:xfrm>
              <a:prstGeom prst="rect">
                <a:avLst/>
              </a:prstGeom>
              <a:blipFill>
                <a:blip r:embed="rId3"/>
                <a:stretch>
                  <a:fillRect l="-2174" t="-4444" r="-5217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296866" y="2289692"/>
                <a:ext cx="1562735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866" y="2289692"/>
                <a:ext cx="1562735" cy="5442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Content Placeholder 2"/>
          <p:cNvSpPr txBox="1">
            <a:spLocks/>
          </p:cNvSpPr>
          <p:nvPr/>
        </p:nvSpPr>
        <p:spPr>
          <a:xfrm>
            <a:off x="193965" y="5402918"/>
            <a:ext cx="11785599" cy="834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Hardware complexity of an ANN is dominated by </a:t>
            </a:r>
            <a:r>
              <a:rPr lang="tr-TR" b="1" dirty="0"/>
              <a:t>the multiplication of weights by input variables</a:t>
            </a:r>
            <a:r>
              <a:rPr lang="tr-TR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3965" y="1681014"/>
            <a:ext cx="567929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Neuron - a fundamental unit of ANN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202238" y="1685638"/>
            <a:ext cx="5679298" cy="3173837"/>
            <a:chOff x="6202238" y="1685638"/>
            <a:chExt cx="5679298" cy="317383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22533" y="2609206"/>
              <a:ext cx="3305229" cy="225026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6202238" y="1685638"/>
              <a:ext cx="567929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An ANN architecture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741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Motivation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88" y="1914031"/>
            <a:ext cx="4795736" cy="18304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/>
              <p:cNvSpPr txBox="1">
                <a:spLocks/>
              </p:cNvSpPr>
              <p:nvPr/>
            </p:nvSpPr>
            <p:spPr>
              <a:xfrm>
                <a:off x="6756849" y="1612506"/>
                <a:ext cx="5266592" cy="50130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dirty="0"/>
                  <a:t>Control logic – an up-counter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number of inputs (or weights)</a:t>
                </a:r>
              </a:p>
              <a:p>
                <a:r>
                  <a:rPr lang="tr-TR" dirty="0"/>
                  <a:t>Multiplexers 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number and bitwidths of inputs and weights</a:t>
                </a:r>
              </a:p>
              <a:p>
                <a:r>
                  <a:rPr lang="tr-TR" dirty="0"/>
                  <a:t>Multiplier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maximum bitwidths of inputs and weights</a:t>
                </a:r>
              </a:p>
              <a:p>
                <a:r>
                  <a:rPr lang="tr-TR" dirty="0"/>
                  <a:t>Adder and register (R)</a:t>
                </a:r>
              </a:p>
              <a:p>
                <a:pPr lvl="1"/>
                <a:r>
                  <a:rPr lang="tr-TR" dirty="0"/>
                  <a:t>Complexity </a:t>
                </a:r>
                <a:r>
                  <a:rPr lang="tr-TR" dirty="0">
                    <a:sym typeface="Symbol" panose="05050102010706020507" pitchFamily="18" charset="2"/>
                  </a:rPr>
                  <a:t></a:t>
                </a:r>
                <a:r>
                  <a:rPr lang="tr-TR" dirty="0"/>
                  <a:t> bit-width of the inner product of inputs and weights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3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tr-TR" sz="130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tr-TR" sz="13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tr-TR" sz="13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13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sz="13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tr-TR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13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sz="13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300" dirty="0"/>
              </a:p>
              <a:p>
                <a:pPr marL="457200" lvl="1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2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849" y="1612506"/>
                <a:ext cx="5266592" cy="5013070"/>
              </a:xfrm>
              <a:prstGeom prst="rect">
                <a:avLst/>
              </a:prstGeom>
              <a:blipFill>
                <a:blip r:embed="rId3"/>
                <a:stretch>
                  <a:fillRect l="-2083" t="-2798" r="-3125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93965" y="1385179"/>
            <a:ext cx="567929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Time-multiplexed design of a neuron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5002" y="4316645"/>
            <a:ext cx="5839552" cy="2216847"/>
            <a:chOff x="185002" y="4316645"/>
            <a:chExt cx="5839552" cy="2216847"/>
          </a:xfrm>
        </p:grpSpPr>
        <p:grpSp>
          <p:nvGrpSpPr>
            <p:cNvPr id="16" name="Group 15"/>
            <p:cNvGrpSpPr/>
            <p:nvPr/>
          </p:nvGrpSpPr>
          <p:grpSpPr>
            <a:xfrm>
              <a:off x="3097966" y="4793450"/>
              <a:ext cx="2926588" cy="295978"/>
              <a:chOff x="3644815" y="5005878"/>
              <a:chExt cx="2926588" cy="29597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4433460" y="5005878"/>
                    <a:ext cx="2137943" cy="29309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1"/>
                    <a14:m>
                      <m:oMath xmlns:m="http://schemas.openxmlformats.org/officeDocument/2006/math">
                        <m:r>
                          <a:rPr lang="tr-TR" sz="130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tr-TR" sz="1300" i="1" smtClean="0">
                            <a:latin typeface="Cambria Math" panose="02040503050406030204" pitchFamily="18" charset="0"/>
                          </a:rPr>
                          <m:t>=(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tr-TR" sz="13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tr-TR" sz="13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tr-TR" sz="13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tr-TR" sz="13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tr-TR" sz="13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13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tr-TR" sz="13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tr-TR" sz="13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13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tr-TR" sz="13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oMath>
                    </a14:m>
                    <a:r>
                      <a:rPr lang="tr-TR" sz="1300" dirty="0"/>
                      <a:t>) &lt;&lt; </a:t>
                    </a:r>
                    <a:r>
                      <a:rPr lang="tr-TR" sz="1300" i="1" dirty="0"/>
                      <a:t>k</a:t>
                    </a:r>
                    <a:endParaRPr lang="en-US" sz="1300" i="1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3460" y="5005878"/>
                    <a:ext cx="2137943" cy="29309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102083" b="-16458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3644815" y="5005878"/>
                    <a:ext cx="1309013" cy="29597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1"/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tr-TR" sz="13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tr-TR" sz="1300" dirty="0"/>
                      <a:t>=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tr-TR" sz="1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a14:m>
                    <a:r>
                      <a:rPr lang="tr-TR" sz="1300" dirty="0"/>
                      <a:t>/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tr-TR" sz="13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sz="13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a14:m>
                    <a:endParaRPr lang="tr-TR" sz="1300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4815" y="5005878"/>
                    <a:ext cx="1309013" cy="29597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632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4919" y="4703091"/>
              <a:ext cx="5053416" cy="183040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85002" y="4316645"/>
              <a:ext cx="5679298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Simplified time-multiplexed design of a neuron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03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Motivation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849553"/>
            <a:ext cx="11868727" cy="1365853"/>
          </a:xfrm>
        </p:spPr>
        <p:txBody>
          <a:bodyPr>
            <a:noAutofit/>
          </a:bodyPr>
          <a:lstStyle/>
          <a:p>
            <a:r>
              <a:rPr lang="tr-TR" sz="2400" b="1" dirty="0"/>
              <a:t>Multiple constant multiplications </a:t>
            </a:r>
            <a:r>
              <a:rPr lang="tr-TR" sz="2400" dirty="0"/>
              <a:t>(MCM) operation realizes the multiplication of multiple constants by an input variable </a:t>
            </a:r>
            <a:r>
              <a:rPr lang="tr-TR" sz="2400" i="1" dirty="0"/>
              <a:t>x</a:t>
            </a:r>
            <a:endParaRPr lang="tr-TR" sz="2400" dirty="0"/>
          </a:p>
          <a:p>
            <a:pPr lvl="1"/>
            <a:r>
              <a:rPr lang="tr-TR" sz="2000" dirty="0"/>
              <a:t>Since constants are determined beforehand, the MCM block can be realized under the </a:t>
            </a:r>
            <a:r>
              <a:rPr lang="tr-TR" sz="2000" b="1" dirty="0"/>
              <a:t>shift-adds </a:t>
            </a:r>
            <a:r>
              <a:rPr lang="tr-TR" sz="2000" dirty="0"/>
              <a:t>architecture using only </a:t>
            </a:r>
            <a:r>
              <a:rPr lang="tr-TR" sz="2000" b="1" dirty="0"/>
              <a:t>addition, subtraction, and shift</a:t>
            </a:r>
            <a:r>
              <a:rPr lang="tr-TR" sz="2000" dirty="0"/>
              <a:t> operations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652" y="3700459"/>
            <a:ext cx="1995121" cy="1728394"/>
          </a:xfrm>
          <a:prstGeom prst="rect">
            <a:avLst/>
          </a:prstGeom>
        </p:spPr>
      </p:pic>
      <p:sp>
        <p:nvSpPr>
          <p:cNvPr id="24" name="Content Placeholder 2"/>
          <p:cNvSpPr txBox="1">
            <a:spLocks/>
          </p:cNvSpPr>
          <p:nvPr/>
        </p:nvSpPr>
        <p:spPr>
          <a:xfrm>
            <a:off x="0" y="6296877"/>
            <a:ext cx="12192000" cy="5287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200" dirty="0"/>
              <a:t>[1] </a:t>
            </a:r>
            <a:r>
              <a:rPr lang="en-US" sz="1200" dirty="0"/>
              <a:t>M. </a:t>
            </a:r>
            <a:r>
              <a:rPr lang="en-US" sz="1200" dirty="0" err="1"/>
              <a:t>Ercegovac</a:t>
            </a:r>
            <a:r>
              <a:rPr lang="en-US" sz="1200" dirty="0"/>
              <a:t> and T. Lang, Digital Arithmetic. Morgan Kaufmann,</a:t>
            </a:r>
            <a:r>
              <a:rPr lang="tr-TR" sz="1200" dirty="0"/>
              <a:t> </a:t>
            </a:r>
            <a:r>
              <a:rPr lang="en-US" sz="1200" dirty="0"/>
              <a:t>2003.</a:t>
            </a:r>
            <a:endParaRPr lang="tr-TR" sz="1200" dirty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[2] </a:t>
            </a:r>
            <a:r>
              <a:rPr lang="en-US" sz="1200" dirty="0"/>
              <a:t>L. Aksoy, E. O. </a:t>
            </a:r>
            <a:r>
              <a:rPr lang="en-US" sz="1200" dirty="0" err="1"/>
              <a:t>Gunes</a:t>
            </a:r>
            <a:r>
              <a:rPr lang="en-US" sz="1200" dirty="0"/>
              <a:t>, and P. Flores, “Search algorithms for the multiple</a:t>
            </a:r>
            <a:r>
              <a:rPr lang="tr-TR" sz="1200" dirty="0"/>
              <a:t> </a:t>
            </a:r>
            <a:r>
              <a:rPr lang="en-US" sz="1200" dirty="0"/>
              <a:t>constant multiplications problem: Exact and approximate,” Microprocessors</a:t>
            </a:r>
            <a:r>
              <a:rPr lang="tr-TR" sz="1200" dirty="0"/>
              <a:t> </a:t>
            </a:r>
            <a:r>
              <a:rPr lang="en-US" sz="1200" dirty="0"/>
              <a:t>and Microsystems, Embedded Hardware Design (MICPRO), vol. 34,</a:t>
            </a:r>
            <a:r>
              <a:rPr lang="tr-TR" sz="1200" dirty="0"/>
              <a:t> </a:t>
            </a:r>
            <a:r>
              <a:rPr lang="en-US" sz="1200" dirty="0"/>
              <a:t>no. 5, pp. 151–162, 2010.</a:t>
            </a:r>
            <a:endParaRPr lang="tr-TR" sz="1200" dirty="0"/>
          </a:p>
        </p:txBody>
      </p:sp>
      <p:sp>
        <p:nvSpPr>
          <p:cNvPr id="3" name="Oval 2"/>
          <p:cNvSpPr/>
          <p:nvPr/>
        </p:nvSpPr>
        <p:spPr>
          <a:xfrm>
            <a:off x="8641978" y="4195487"/>
            <a:ext cx="430306" cy="439270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8390966" y="2707348"/>
            <a:ext cx="2043952" cy="3686068"/>
            <a:chOff x="8390966" y="2707348"/>
            <a:chExt cx="2043952" cy="368606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46889" y="3068301"/>
              <a:ext cx="1144808" cy="3325115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0966" y="2707348"/>
              <a:ext cx="2043952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Exact Method [2]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29386" y="2244073"/>
            <a:ext cx="3271300" cy="4139087"/>
            <a:chOff x="4429386" y="2244073"/>
            <a:chExt cx="3271300" cy="413908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98851" y="3049830"/>
              <a:ext cx="2524799" cy="333333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429386" y="2625560"/>
              <a:ext cx="32713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dirty="0"/>
                <a:t>29</a:t>
              </a:r>
              <a:r>
                <a:rPr lang="tr-TR" sz="1400" i="1" dirty="0"/>
                <a:t>x</a:t>
              </a:r>
              <a:r>
                <a:rPr lang="tr-TR" sz="1400" dirty="0"/>
                <a:t> = (11101)</a:t>
              </a:r>
              <a:r>
                <a:rPr lang="tr-TR" sz="1400" baseline="-25000" dirty="0"/>
                <a:t>2</a:t>
              </a:r>
              <a:r>
                <a:rPr lang="tr-TR" sz="1400" i="1" dirty="0"/>
                <a:t>x</a:t>
              </a:r>
              <a:r>
                <a:rPr lang="tr-TR" sz="1400" dirty="0"/>
                <a:t>   = </a:t>
              </a:r>
              <a:r>
                <a:rPr lang="tr-TR" sz="1400" i="1" dirty="0"/>
                <a:t>x</a:t>
              </a:r>
              <a:r>
                <a:rPr lang="tr-TR" sz="1400" dirty="0"/>
                <a:t>&lt;&lt;4 + </a:t>
              </a:r>
              <a:r>
                <a:rPr lang="tr-TR" sz="1400" i="1" dirty="0"/>
                <a:t>x</a:t>
              </a:r>
              <a:r>
                <a:rPr lang="tr-TR" sz="1400" dirty="0"/>
                <a:t>&lt;&lt;3 + </a:t>
              </a:r>
              <a:r>
                <a:rPr lang="tr-TR" sz="1400" i="1" dirty="0"/>
                <a:t>x</a:t>
              </a:r>
              <a:r>
                <a:rPr lang="tr-TR" sz="1400" dirty="0"/>
                <a:t>&lt;&lt;2 + </a:t>
              </a:r>
              <a:r>
                <a:rPr lang="tr-TR" sz="1400" i="1" dirty="0"/>
                <a:t>x</a:t>
              </a:r>
            </a:p>
            <a:p>
              <a:r>
                <a:rPr lang="tr-TR" sz="1400" dirty="0"/>
                <a:t>43</a:t>
              </a:r>
              <a:r>
                <a:rPr lang="tr-TR" sz="1400" i="1" dirty="0"/>
                <a:t>x</a:t>
              </a:r>
              <a:r>
                <a:rPr lang="tr-TR" sz="1400" dirty="0"/>
                <a:t> = (101011)</a:t>
              </a:r>
              <a:r>
                <a:rPr lang="tr-TR" sz="1400" baseline="-25000" dirty="0"/>
                <a:t>2</a:t>
              </a:r>
              <a:r>
                <a:rPr lang="tr-TR" sz="1400" i="1" dirty="0"/>
                <a:t>x </a:t>
              </a:r>
              <a:r>
                <a:rPr lang="tr-TR" sz="1400" dirty="0"/>
                <a:t>= </a:t>
              </a:r>
              <a:r>
                <a:rPr lang="tr-TR" sz="1400" i="1" dirty="0"/>
                <a:t>x</a:t>
              </a:r>
              <a:r>
                <a:rPr lang="tr-TR" sz="1400" dirty="0"/>
                <a:t>&lt;&lt;5 + </a:t>
              </a:r>
              <a:r>
                <a:rPr lang="tr-TR" sz="1400" i="1" dirty="0"/>
                <a:t>x</a:t>
              </a:r>
              <a:r>
                <a:rPr lang="tr-TR" sz="1400" dirty="0"/>
                <a:t>&lt;&lt;3 + </a:t>
              </a:r>
              <a:r>
                <a:rPr lang="tr-TR" sz="1400" i="1" dirty="0"/>
                <a:t>x</a:t>
              </a:r>
              <a:r>
                <a:rPr lang="tr-TR" sz="1400" dirty="0"/>
                <a:t>&lt;&lt;1 + </a:t>
              </a:r>
              <a:r>
                <a:rPr lang="tr-TR" sz="1400" i="1" dirty="0"/>
                <a:t>x</a:t>
              </a:r>
              <a:endParaRPr lang="en-US" sz="1400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55457" y="2244073"/>
              <a:ext cx="3182473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chemeClr val="bg1"/>
                  </a:solidFill>
                </a:rPr>
                <a:t>Digit Based Recoding [1]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47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Time-Multiplexed ANN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93964" y="1952592"/>
            <a:ext cx="11813309" cy="3367548"/>
          </a:xfrm>
        </p:spPr>
        <p:txBody>
          <a:bodyPr>
            <a:normAutofit/>
          </a:bodyPr>
          <a:lstStyle/>
          <a:p>
            <a:r>
              <a:rPr lang="tr-TR" dirty="0"/>
              <a:t>The design procedure has three main steps: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/>
              <a:t>Given the ANN structure, train the ANN using state-of-art techniques and find the weight and bias values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/>
              <a:t>Post-training stage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tr-TR" dirty="0"/>
              <a:t>Determine the minimum quantization value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tr-TR" dirty="0"/>
              <a:t>Convert the floating-point weight and bias values to integers</a:t>
            </a:r>
          </a:p>
          <a:p>
            <a:pPr marL="1371600" lvl="2" indent="-457200">
              <a:buFont typeface="+mj-lt"/>
              <a:buAutoNum type="alphaLcParenR"/>
            </a:pPr>
            <a:r>
              <a:rPr lang="tr-TR" dirty="0"/>
              <a:t>Tune the weight and bias values such that the time-multiplexed design complexity is reduced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/>
              <a:t>Describe the time-multiplexed ANN design in hardware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149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909585"/>
            <a:ext cx="11813309" cy="3308953"/>
          </a:xfrm>
        </p:spPr>
        <p:txBody>
          <a:bodyPr>
            <a:normAutofit/>
          </a:bodyPr>
          <a:lstStyle/>
          <a:p>
            <a:r>
              <a:rPr lang="tr-TR" spc="-10" dirty="0"/>
              <a:t>Our training tool includes</a:t>
            </a:r>
          </a:p>
          <a:p>
            <a:pPr lvl="1"/>
            <a:r>
              <a:rPr lang="tr-TR" spc="-10" dirty="0"/>
              <a:t>several iterative optimization algorithms, namely conventional and stochastic gradient descent methods and </a:t>
            </a:r>
            <a:r>
              <a:rPr lang="tr-TR" b="1" spc="-10" dirty="0"/>
              <a:t>Adam optimizer</a:t>
            </a:r>
            <a:r>
              <a:rPr lang="tr-TR" spc="-10" dirty="0"/>
              <a:t> [3]</a:t>
            </a:r>
          </a:p>
          <a:p>
            <a:pPr lvl="1"/>
            <a:r>
              <a:rPr lang="tr-TR" spc="-10" dirty="0"/>
              <a:t>different weight initialization techniques, namely </a:t>
            </a:r>
            <a:r>
              <a:rPr lang="tr-TR" b="1" spc="-10" dirty="0"/>
              <a:t>Xavier</a:t>
            </a:r>
            <a:r>
              <a:rPr lang="tr-TR" spc="-10" dirty="0"/>
              <a:t> [4], He [5], and fully random</a:t>
            </a:r>
          </a:p>
          <a:p>
            <a:pPr lvl="1"/>
            <a:r>
              <a:rPr lang="tr-TR" spc="-10" dirty="0"/>
              <a:t>several stopping criteria, namely number of iterations, </a:t>
            </a:r>
            <a:r>
              <a:rPr lang="tr-TR" b="1" spc="-10" dirty="0"/>
              <a:t>early stopping using validation data set</a:t>
            </a:r>
            <a:r>
              <a:rPr lang="tr-TR" spc="-10" dirty="0"/>
              <a:t>, and saturation of logic functions</a:t>
            </a:r>
          </a:p>
          <a:p>
            <a:pPr lvl="1"/>
            <a:r>
              <a:rPr lang="tr-TR" spc="-10" dirty="0"/>
              <a:t>different activation functions for neurons in each layer, namely </a:t>
            </a:r>
            <a:r>
              <a:rPr lang="tr-TR" b="1" spc="-10" dirty="0"/>
              <a:t>sigmoid</a:t>
            </a:r>
            <a:r>
              <a:rPr lang="tr-TR" spc="-10" dirty="0"/>
              <a:t>, hyperbolic tangent, hard sigmoid, </a:t>
            </a:r>
            <a:r>
              <a:rPr lang="tr-TR" b="1" spc="-10" dirty="0"/>
              <a:t>hard hyperbolic tangent</a:t>
            </a:r>
            <a:r>
              <a:rPr lang="tr-TR" spc="-10" dirty="0"/>
              <a:t>, linear rectified linear unit, and softmax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[3] </a:t>
            </a:r>
            <a:r>
              <a:rPr lang="en-US" sz="1200" dirty="0"/>
              <a:t>D. P. </a:t>
            </a:r>
            <a:r>
              <a:rPr lang="en-US" sz="1200" dirty="0" err="1"/>
              <a:t>Kingma</a:t>
            </a:r>
            <a:r>
              <a:rPr lang="en-US" sz="1200" dirty="0"/>
              <a:t> and J. Ba, “Adam: A method for stochastic optimization,”</a:t>
            </a:r>
            <a:r>
              <a:rPr lang="tr-TR" sz="1200" dirty="0"/>
              <a:t> </a:t>
            </a:r>
            <a:r>
              <a:rPr lang="en-US" sz="1200" dirty="0" err="1"/>
              <a:t>arXiv</a:t>
            </a:r>
            <a:r>
              <a:rPr lang="en-US" sz="1200" dirty="0"/>
              <a:t> e-prints, 2014, arXiv:1412.6980.</a:t>
            </a:r>
            <a:endParaRPr lang="tr-TR" sz="1200" dirty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[4] </a:t>
            </a:r>
            <a:r>
              <a:rPr lang="en-US" sz="1200" dirty="0"/>
              <a:t>X. </a:t>
            </a:r>
            <a:r>
              <a:rPr lang="en-US" sz="1200" dirty="0" err="1"/>
              <a:t>Glorot</a:t>
            </a:r>
            <a:r>
              <a:rPr lang="en-US" sz="1200" dirty="0"/>
              <a:t> and Y. </a:t>
            </a:r>
            <a:r>
              <a:rPr lang="en-US" sz="1200" dirty="0" err="1"/>
              <a:t>Bengio</a:t>
            </a:r>
            <a:r>
              <a:rPr lang="en-US" sz="1200" dirty="0"/>
              <a:t>, “Understanding the difficulty of training deep</a:t>
            </a:r>
            <a:r>
              <a:rPr lang="tr-TR" sz="1200" dirty="0"/>
              <a:t> </a:t>
            </a:r>
            <a:r>
              <a:rPr lang="en-US" sz="1200" dirty="0"/>
              <a:t>feedforward neural networks,” in International Conference on Artificial</a:t>
            </a:r>
            <a:r>
              <a:rPr lang="tr-TR" sz="1200" dirty="0"/>
              <a:t> </a:t>
            </a:r>
            <a:r>
              <a:rPr lang="en-US" sz="1200" dirty="0"/>
              <a:t>Intelligence and Statistics, 2010, pp. 249–256.</a:t>
            </a:r>
            <a:endParaRPr lang="tr-TR" sz="1200" dirty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/>
              <a:t>[5] </a:t>
            </a:r>
            <a:r>
              <a:rPr lang="en-US" sz="1200" dirty="0"/>
              <a:t>K. He, X. Zhang, S. Ren, and J. Sun, “Delving deep into rectifiers:</a:t>
            </a:r>
            <a:r>
              <a:rPr lang="tr-TR" sz="1200" dirty="0"/>
              <a:t> </a:t>
            </a:r>
            <a:r>
              <a:rPr lang="en-US" sz="1200" dirty="0"/>
              <a:t>Surpassing human-level performance on </a:t>
            </a:r>
            <a:r>
              <a:rPr lang="en-US" sz="1200" dirty="0" err="1"/>
              <a:t>imagenet</a:t>
            </a:r>
            <a:r>
              <a:rPr lang="en-US" sz="1200" dirty="0"/>
              <a:t> classification,” </a:t>
            </a:r>
            <a:r>
              <a:rPr lang="en-US" sz="1200" dirty="0" err="1"/>
              <a:t>arXiv</a:t>
            </a:r>
            <a:r>
              <a:rPr lang="tr-TR" sz="1200" dirty="0"/>
              <a:t> </a:t>
            </a:r>
            <a:r>
              <a:rPr lang="en-US" sz="1200" dirty="0"/>
              <a:t>e-prints, 2015, arXiv:1502.01852.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24638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Hardware-aware Post-training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564306"/>
            <a:ext cx="11813309" cy="408074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/>
              <a:t>Computing the minimum quantization value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Set the </a:t>
            </a:r>
            <a:r>
              <a:rPr lang="tr-TR" b="1" i="1" dirty="0"/>
              <a:t>quantization value</a:t>
            </a:r>
            <a:r>
              <a:rPr lang="tr-TR" dirty="0"/>
              <a:t>, </a:t>
            </a:r>
            <a:r>
              <a:rPr lang="tr-TR" i="1" dirty="0"/>
              <a:t>q</a:t>
            </a:r>
            <a:r>
              <a:rPr lang="tr-TR" dirty="0"/>
              <a:t>, and the related </a:t>
            </a:r>
            <a:r>
              <a:rPr lang="tr-TR" b="1" i="1" dirty="0"/>
              <a:t>ANN accuracy in hardware</a:t>
            </a:r>
            <a:r>
              <a:rPr lang="tr-TR" dirty="0"/>
              <a:t>, </a:t>
            </a:r>
            <a:r>
              <a:rPr lang="tr-TR" i="1" dirty="0"/>
              <a:t>ha(q)</a:t>
            </a:r>
            <a:r>
              <a:rPr lang="tr-TR" dirty="0"/>
              <a:t>, to 0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Increase </a:t>
            </a:r>
            <a:r>
              <a:rPr lang="tr-TR" i="1" dirty="0"/>
              <a:t>q</a:t>
            </a:r>
            <a:r>
              <a:rPr lang="tr-TR" dirty="0"/>
              <a:t> by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Convert each floating-point weight and bias value to an integer by multiplying it 2</a:t>
            </a:r>
            <a:r>
              <a:rPr lang="tr-TR" i="1" baseline="30000" dirty="0"/>
              <a:t>q</a:t>
            </a:r>
            <a:r>
              <a:rPr lang="tr-TR" dirty="0"/>
              <a:t> and ceiling this multiplication result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Compute </a:t>
            </a:r>
            <a:r>
              <a:rPr lang="tr-TR" i="1" dirty="0"/>
              <a:t>ha(q)</a:t>
            </a:r>
            <a:r>
              <a:rPr lang="tr-TR" dirty="0"/>
              <a:t> value on the </a:t>
            </a:r>
            <a:r>
              <a:rPr lang="tr-TR" b="1" dirty="0"/>
              <a:t>validation data set </a:t>
            </a:r>
            <a:r>
              <a:rPr lang="tr-TR" dirty="0"/>
              <a:t>using the integer weight values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If </a:t>
            </a:r>
            <a:r>
              <a:rPr lang="tr-TR" i="1" dirty="0"/>
              <a:t>ha(q)</a:t>
            </a:r>
            <a:r>
              <a:rPr lang="tr-TR" dirty="0"/>
              <a:t> &gt; 0 and </a:t>
            </a:r>
            <a:r>
              <a:rPr lang="tr-TR" i="1" dirty="0"/>
              <a:t>ha(q) – ha(q-1)</a:t>
            </a:r>
            <a:r>
              <a:rPr lang="tr-TR" dirty="0"/>
              <a:t> &gt; 0.1%, go to Step 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arenR"/>
            </a:pPr>
            <a:r>
              <a:rPr lang="tr-TR" dirty="0"/>
              <a:t>Otherwise, return </a:t>
            </a:r>
            <a:r>
              <a:rPr lang="tr-TR" i="1" dirty="0"/>
              <a:t>q</a:t>
            </a:r>
            <a:r>
              <a:rPr lang="tr-TR" dirty="0"/>
              <a:t> as the minimum quantization value</a:t>
            </a:r>
          </a:p>
        </p:txBody>
      </p:sp>
    </p:spTree>
    <p:extLst>
      <p:ext uri="{BB962C8B-B14F-4D97-AF65-F5344CB8AC3E}">
        <p14:creationId xmlns:p14="http://schemas.microsoft.com/office/powerpoint/2010/main" val="41324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1506</Words>
  <Application>Microsoft Office PowerPoint</Application>
  <PresentationFormat>Geniş ekran</PresentationFormat>
  <Paragraphs>343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Symbol</vt:lpstr>
      <vt:lpstr>Office Theme</vt:lpstr>
      <vt:lpstr>Efficient Time-Multiplexed Realization of Feedforward Artificial Neural Networks</vt:lpstr>
      <vt:lpstr>Outline</vt:lpstr>
      <vt:lpstr>Introduction</vt:lpstr>
      <vt:lpstr>Background</vt:lpstr>
      <vt:lpstr>Motivation</vt:lpstr>
      <vt:lpstr>Motivation</vt:lpstr>
      <vt:lpstr>Time-Multiplexed ANN Design</vt:lpstr>
      <vt:lpstr>Training</vt:lpstr>
      <vt:lpstr>Hardware-aware Post-training</vt:lpstr>
      <vt:lpstr>Hardware-aware Post-training</vt:lpstr>
      <vt:lpstr>Hardware Design and Multiplierless Design Optimization</vt:lpstr>
      <vt:lpstr>Experimental Results</vt:lpstr>
      <vt:lpstr>Experimental Results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Satisfiability-Based Approximate Algorithm for Logic Synthesis Using Switching Lattices</dc:title>
  <dc:creator>Windows User</dc:creator>
  <cp:lastModifiedBy>ITU</cp:lastModifiedBy>
  <cp:revision>393</cp:revision>
  <dcterms:created xsi:type="dcterms:W3CDTF">2019-03-04T11:06:43Z</dcterms:created>
  <dcterms:modified xsi:type="dcterms:W3CDTF">2020-09-10T08:54:32Z</dcterms:modified>
</cp:coreProperties>
</file>