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7" r:id="rId3"/>
    <p:sldId id="282" r:id="rId4"/>
    <p:sldId id="273" r:id="rId5"/>
    <p:sldId id="281" r:id="rId6"/>
    <p:sldId id="274" r:id="rId7"/>
    <p:sldId id="286" r:id="rId8"/>
    <p:sldId id="284" r:id="rId9"/>
    <p:sldId id="288" r:id="rId10"/>
    <p:sldId id="285" r:id="rId11"/>
    <p:sldId id="278" r:id="rId12"/>
    <p:sldId id="287" r:id="rId13"/>
    <p:sldId id="267" r:id="rId14"/>
    <p:sldId id="290" r:id="rId15"/>
  </p:sldIdLst>
  <p:sldSz cx="9144000" cy="6858000" type="screen4x3"/>
  <p:notesSz cx="6808788" cy="99409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YZA YEDIKARDES" initials="BY"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67C"/>
    <a:srgbClr val="F6A4E6"/>
    <a:srgbClr val="F06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75" autoAdjust="0"/>
  </p:normalViewPr>
  <p:slideViewPr>
    <p:cSldViewPr>
      <p:cViewPr varScale="1">
        <p:scale>
          <a:sx n="65" d="100"/>
          <a:sy n="65" d="100"/>
        </p:scale>
        <p:origin x="144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9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57E87F-7128-47E3-95E9-49E08BA23841}" type="datetimeFigureOut">
              <a:rPr lang="tr-TR" smtClean="0"/>
              <a:t>6.09.2019</a:t>
            </a:fld>
            <a:endParaRPr lang="tr-TR"/>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5087CE15-91B6-454E-B255-4F2D53C31E6D}" type="slidenum">
              <a:rPr lang="tr-TR" smtClean="0"/>
              <a:t>‹#›</a:t>
            </a:fld>
            <a:endParaRPr lang="tr-TR"/>
          </a:p>
        </p:txBody>
      </p:sp>
    </p:spTree>
    <p:extLst>
      <p:ext uri="{BB962C8B-B14F-4D97-AF65-F5344CB8AC3E}">
        <p14:creationId xmlns:p14="http://schemas.microsoft.com/office/powerpoint/2010/main" val="4121893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tr-TR"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B00C645-2307-4F47-B44B-F869837864FD}" type="datetimeFigureOut">
              <a:rPr lang="tr-TR" smtClean="0"/>
              <a:t>6.09.2019</a:t>
            </a:fld>
            <a:endParaRPr lang="tr-TR" dirty="0"/>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tr-TR"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5F1F08B-5636-4D7F-8C65-A8DD04A15568}" type="slidenum">
              <a:rPr lang="tr-TR" smtClean="0"/>
              <a:t>‹#›</a:t>
            </a:fld>
            <a:endParaRPr lang="tr-TR" dirty="0"/>
          </a:p>
        </p:txBody>
      </p:sp>
    </p:spTree>
    <p:extLst>
      <p:ext uri="{BB962C8B-B14F-4D97-AF65-F5344CB8AC3E}">
        <p14:creationId xmlns:p14="http://schemas.microsoft.com/office/powerpoint/2010/main" val="376769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45F1F08B-5636-4D7F-8C65-A8DD04A15568}" type="slidenum">
              <a:rPr lang="tr-TR" smtClean="0"/>
              <a:t>1</a:t>
            </a:fld>
            <a:endParaRPr lang="tr-TR" dirty="0"/>
          </a:p>
        </p:txBody>
      </p:sp>
    </p:spTree>
    <p:extLst>
      <p:ext uri="{BB962C8B-B14F-4D97-AF65-F5344CB8AC3E}">
        <p14:creationId xmlns:p14="http://schemas.microsoft.com/office/powerpoint/2010/main" val="264749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45F1F08B-5636-4D7F-8C65-A8DD04A15568}" type="slidenum">
              <a:rPr lang="tr-TR" smtClean="0"/>
              <a:t>10</a:t>
            </a:fld>
            <a:endParaRPr lang="tr-TR" dirty="0"/>
          </a:p>
        </p:txBody>
      </p:sp>
    </p:spTree>
    <p:extLst>
      <p:ext uri="{BB962C8B-B14F-4D97-AF65-F5344CB8AC3E}">
        <p14:creationId xmlns:p14="http://schemas.microsoft.com/office/powerpoint/2010/main" val="303177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30</a:t>
            </a:r>
            <a:r>
              <a:rPr lang="tr-TR" dirty="0" smtClean="0"/>
              <a:t>66</a:t>
            </a:r>
            <a:r>
              <a:rPr lang="en-US" dirty="0" smtClean="0"/>
              <a:t>, 15</a:t>
            </a:r>
            <a:r>
              <a:rPr lang="tr-TR" dirty="0" smtClean="0"/>
              <a:t>71</a:t>
            </a:r>
            <a:r>
              <a:rPr lang="en-US" dirty="0" smtClean="0"/>
              <a:t>-14</a:t>
            </a:r>
            <a:r>
              <a:rPr lang="tr-TR" dirty="0" smtClean="0"/>
              <a:t>56</a:t>
            </a:r>
            <a:r>
              <a:rPr lang="en-US" dirty="0" smtClean="0"/>
              <a:t> and </a:t>
            </a:r>
            <a:r>
              <a:rPr lang="tr-TR" dirty="0" smtClean="0"/>
              <a:t>744,657</a:t>
            </a:r>
            <a:r>
              <a:rPr lang="en-US" dirty="0" smtClean="0"/>
              <a:t> cm-1 were associated with vibrations </a:t>
            </a:r>
            <a:r>
              <a:rPr lang="tr-TR" baseline="0" dirty="0" smtClean="0"/>
              <a:t> </a:t>
            </a:r>
            <a:r>
              <a:rPr lang="en-US" dirty="0" smtClean="0"/>
              <a:t>of P3HT thiophene rings. The </a:t>
            </a:r>
            <a:r>
              <a:rPr lang="tr-TR" dirty="0" smtClean="0"/>
              <a:t>small </a:t>
            </a:r>
            <a:r>
              <a:rPr lang="en-US" dirty="0" smtClean="0"/>
              <a:t>peak at 30</a:t>
            </a:r>
            <a:r>
              <a:rPr lang="tr-TR" dirty="0" smtClean="0"/>
              <a:t>66</a:t>
            </a:r>
            <a:r>
              <a:rPr lang="en-US" dirty="0" smtClean="0"/>
              <a:t> cm-1 is assigned to the aromatic C-H </a:t>
            </a:r>
          </a:p>
          <a:p>
            <a:r>
              <a:rPr lang="en-US" dirty="0" smtClean="0"/>
              <a:t>stretching vibration of the thiophene ring</a:t>
            </a:r>
            <a:r>
              <a:rPr lang="tr-TR" dirty="0" smtClean="0"/>
              <a:t>. </a:t>
            </a:r>
            <a:r>
              <a:rPr lang="en-US" dirty="0" smtClean="0"/>
              <a:t>The two peaks in the band between 15</a:t>
            </a:r>
            <a:r>
              <a:rPr lang="tr-TR" dirty="0" smtClean="0"/>
              <a:t>71</a:t>
            </a:r>
            <a:r>
              <a:rPr lang="en-US" dirty="0" smtClean="0"/>
              <a:t> and 14</a:t>
            </a:r>
            <a:r>
              <a:rPr lang="tr-TR" dirty="0" smtClean="0"/>
              <a:t>56</a:t>
            </a:r>
            <a:r>
              <a:rPr lang="en-US" dirty="0" smtClean="0"/>
              <a:t> cm-1 are assigned to the stretching vibration of the thiophene ring</a:t>
            </a:r>
            <a:r>
              <a:rPr lang="tr-TR" baseline="0" dirty="0" smtClean="0"/>
              <a:t> (symmetric and asymmetric C=C rings). 1500 lerdeki pikin şidddeti polimerin oryantasyonu değiştikçe değişir. </a:t>
            </a:r>
          </a:p>
          <a:p>
            <a:endParaRPr lang="tr-TR" baseline="0" dirty="0" smtClean="0"/>
          </a:p>
          <a:p>
            <a:r>
              <a:rPr lang="en-US" dirty="0" smtClean="0"/>
              <a:t>The hexyl side chains are confirmed by the</a:t>
            </a:r>
            <a:r>
              <a:rPr lang="tr-TR" baseline="0" dirty="0" smtClean="0"/>
              <a:t> range of 1126-1003 cm-1 which confirms C-H bonds coming fom CH3 groups. </a:t>
            </a:r>
          </a:p>
          <a:p>
            <a:endParaRPr lang="tr-TR" baseline="0" dirty="0" smtClean="0"/>
          </a:p>
          <a:p>
            <a:r>
              <a:rPr lang="en-US" dirty="0" smtClean="0"/>
              <a:t>The P</a:t>
            </a:r>
            <a:r>
              <a:rPr lang="tr-TR" dirty="0" smtClean="0"/>
              <a:t>3HT/WO3</a:t>
            </a:r>
            <a:r>
              <a:rPr lang="en-US" dirty="0" smtClean="0"/>
              <a:t> </a:t>
            </a:r>
            <a:r>
              <a:rPr lang="tr-TR" dirty="0" smtClean="0"/>
              <a:t>hybrid</a:t>
            </a:r>
            <a:r>
              <a:rPr lang="tr-TR" baseline="0" dirty="0" smtClean="0"/>
              <a:t> srtuctrues </a:t>
            </a:r>
            <a:r>
              <a:rPr lang="en-US" dirty="0" smtClean="0"/>
              <a:t>also show the same characteristic peaks</a:t>
            </a:r>
            <a:r>
              <a:rPr lang="tr-TR" dirty="0" smtClean="0"/>
              <a:t>. It is evident that FTIR spectra of P3HT/WO3 hybrid structures seem to be a mixture of both WO3 and P3HT.</a:t>
            </a:r>
            <a:r>
              <a:rPr lang="tr-TR" baseline="0" dirty="0" smtClean="0"/>
              <a:t> </a:t>
            </a:r>
            <a:endParaRPr lang="en-US" dirty="0"/>
          </a:p>
        </p:txBody>
      </p:sp>
      <p:sp>
        <p:nvSpPr>
          <p:cNvPr id="4" name="Slayt Numarası Yer Tutucusu 3"/>
          <p:cNvSpPr>
            <a:spLocks noGrp="1"/>
          </p:cNvSpPr>
          <p:nvPr>
            <p:ph type="sldNum" sz="quarter" idx="10"/>
          </p:nvPr>
        </p:nvSpPr>
        <p:spPr/>
        <p:txBody>
          <a:bodyPr/>
          <a:lstStyle/>
          <a:p>
            <a:fld id="{45F1F08B-5636-4D7F-8C65-A8DD04A15568}" type="slidenum">
              <a:rPr lang="tr-TR" smtClean="0"/>
              <a:t>11</a:t>
            </a:fld>
            <a:endParaRPr lang="tr-TR" dirty="0"/>
          </a:p>
        </p:txBody>
      </p:sp>
    </p:spTree>
    <p:extLst>
      <p:ext uri="{BB962C8B-B14F-4D97-AF65-F5344CB8AC3E}">
        <p14:creationId xmlns:p14="http://schemas.microsoft.com/office/powerpoint/2010/main" val="173568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45F1F08B-5636-4D7F-8C65-A8DD04A15568}" type="slidenum">
              <a:rPr lang="tr-TR" smtClean="0"/>
              <a:t>12</a:t>
            </a:fld>
            <a:endParaRPr lang="tr-TR" dirty="0"/>
          </a:p>
        </p:txBody>
      </p:sp>
    </p:spTree>
    <p:extLst>
      <p:ext uri="{BB962C8B-B14F-4D97-AF65-F5344CB8AC3E}">
        <p14:creationId xmlns:p14="http://schemas.microsoft.com/office/powerpoint/2010/main" val="79196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5F1F08B-5636-4D7F-8C65-A8DD04A15568}" type="slidenum">
              <a:rPr lang="tr-TR" smtClean="0"/>
              <a:t>2</a:t>
            </a:fld>
            <a:endParaRPr lang="tr-TR" dirty="0"/>
          </a:p>
        </p:txBody>
      </p:sp>
    </p:spTree>
    <p:extLst>
      <p:ext uri="{BB962C8B-B14F-4D97-AF65-F5344CB8AC3E}">
        <p14:creationId xmlns:p14="http://schemas.microsoft.com/office/powerpoint/2010/main" val="27626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5F1F08B-5636-4D7F-8C65-A8DD04A15568}" type="slidenum">
              <a:rPr lang="tr-TR" smtClean="0"/>
              <a:t>3</a:t>
            </a:fld>
            <a:endParaRPr lang="tr-TR" dirty="0"/>
          </a:p>
        </p:txBody>
      </p:sp>
    </p:spTree>
    <p:extLst>
      <p:ext uri="{BB962C8B-B14F-4D97-AF65-F5344CB8AC3E}">
        <p14:creationId xmlns:p14="http://schemas.microsoft.com/office/powerpoint/2010/main" val="273362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Organic semiconductors essentially come in two ﬂavors: conjugated polymers and conjugated small-molecule materials</a:t>
            </a:r>
            <a:r>
              <a:rPr lang="tr-TR" dirty="0" smtClean="0"/>
              <a:t>. </a:t>
            </a:r>
            <a:r>
              <a:rPr lang="en-US" dirty="0" smtClean="0"/>
              <a:t>However, </a:t>
            </a:r>
          </a:p>
          <a:p>
            <a:r>
              <a:rPr lang="en-US" dirty="0" smtClean="0"/>
              <a:t>polymers are usually difficult to evaporate</a:t>
            </a:r>
            <a:r>
              <a:rPr lang="tr-TR" dirty="0" smtClean="0"/>
              <a:t> due to the </a:t>
            </a:r>
            <a:r>
              <a:rPr lang="en-US" dirty="0" smtClean="0"/>
              <a:t>large molecular weight and </a:t>
            </a:r>
            <a:r>
              <a:rPr lang="tr-TR" dirty="0" smtClean="0"/>
              <a:t>tangling</a:t>
            </a:r>
            <a:r>
              <a:rPr lang="tr-TR" baseline="0" dirty="0" smtClean="0"/>
              <a:t> between polymer chains. </a:t>
            </a:r>
            <a:r>
              <a:rPr lang="tr-TR" dirty="0" smtClean="0"/>
              <a:t>P3HT is most commonly used conjugated</a:t>
            </a:r>
            <a:r>
              <a:rPr lang="tr-TR" baseline="0" dirty="0" smtClean="0"/>
              <a:t> polymer, which has excellent solubility in organic solvents. </a:t>
            </a:r>
            <a:r>
              <a:rPr lang="en-US" baseline="0" dirty="0" smtClean="0"/>
              <a:t>Unfortunately, the large extent of the p-conjugation in regioregular poly(3-hexylthiophene) also leads to a signiﬁcantly reduced ionization potential that makes the material very susceptible to </a:t>
            </a:r>
            <a:r>
              <a:rPr lang="tr-TR" baseline="0" dirty="0" smtClean="0"/>
              <a:t>oxygen and moisture. </a:t>
            </a:r>
            <a:r>
              <a:rPr lang="en-US" sz="1200" b="0" i="0" kern="1200" dirty="0" smtClean="0">
                <a:solidFill>
                  <a:schemeClr val="tx1"/>
                </a:solidFill>
                <a:effectLst/>
                <a:latin typeface="+mn-lt"/>
                <a:ea typeface="+mn-ea"/>
                <a:cs typeface="+mn-cs"/>
              </a:rPr>
              <a:t>On account of the alkyl side group, P3HT is rendered hydrophobic in neutral state</a:t>
            </a:r>
            <a:r>
              <a:rPr lang="tr-TR" sz="1200" b="0" i="0" kern="1200" dirty="0" smtClean="0">
                <a:solidFill>
                  <a:schemeClr val="tx1"/>
                </a:solidFill>
                <a:effectLst/>
                <a:latin typeface="+mn-lt"/>
                <a:ea typeface="+mn-ea"/>
                <a:cs typeface="+mn-cs"/>
              </a:rPr>
              <a:t>.</a:t>
            </a:r>
            <a:endParaRPr lang="tr-TR" baseline="0" dirty="0" smtClean="0"/>
          </a:p>
          <a:p>
            <a:r>
              <a:rPr lang="tr-TR" baseline="0" dirty="0" smtClean="0"/>
              <a:t>Doping için Wo3 ün CB’si ve polimerin HOMO’su yakın olmalı. WO3 ün elektron ilgisi P3HT den yüksek olduğundan, HOMO bandından elektron alarak yerine hole bırakıyor. P3HT’de hole taşıyıcıları arttığından akım da artıyor. </a:t>
            </a:r>
            <a:endParaRPr lang="en-US" dirty="0"/>
          </a:p>
        </p:txBody>
      </p:sp>
      <p:sp>
        <p:nvSpPr>
          <p:cNvPr id="4" name="Slayt Numarası Yer Tutucusu 3"/>
          <p:cNvSpPr>
            <a:spLocks noGrp="1"/>
          </p:cNvSpPr>
          <p:nvPr>
            <p:ph type="sldNum" sz="quarter" idx="10"/>
          </p:nvPr>
        </p:nvSpPr>
        <p:spPr/>
        <p:txBody>
          <a:bodyPr/>
          <a:lstStyle/>
          <a:p>
            <a:fld id="{45F1F08B-5636-4D7F-8C65-A8DD04A15568}" type="slidenum">
              <a:rPr lang="tr-TR" smtClean="0"/>
              <a:t>4</a:t>
            </a:fld>
            <a:endParaRPr lang="tr-TR" dirty="0"/>
          </a:p>
        </p:txBody>
      </p:sp>
    </p:spTree>
    <p:extLst>
      <p:ext uri="{BB962C8B-B14F-4D97-AF65-F5344CB8AC3E}">
        <p14:creationId xmlns:p14="http://schemas.microsoft.com/office/powerpoint/2010/main" val="54822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300</a:t>
            </a:r>
            <a:r>
              <a:rPr lang="tr-TR" baseline="0" dirty="0" smtClean="0"/>
              <a:t> nm SiO2 (R:10 üzeri -4 ohm.cm2) alttan gate alacak kadar iletken, growth with dry oxidation, &lt;100&gt; orientation</a:t>
            </a:r>
          </a:p>
          <a:p>
            <a:r>
              <a:rPr lang="tr-TR" baseline="0" dirty="0" smtClean="0"/>
              <a:t>2 nm Cr / 70 nm Au</a:t>
            </a:r>
          </a:p>
          <a:p>
            <a:r>
              <a:rPr lang="tr-TR" dirty="0" smtClean="0"/>
              <a:t>700 mikron p doped Si substrate</a:t>
            </a:r>
            <a:endParaRPr lang="tr-TR" dirty="0"/>
          </a:p>
        </p:txBody>
      </p:sp>
      <p:sp>
        <p:nvSpPr>
          <p:cNvPr id="4" name="Slide Number Placeholder 3"/>
          <p:cNvSpPr>
            <a:spLocks noGrp="1"/>
          </p:cNvSpPr>
          <p:nvPr>
            <p:ph type="sldNum" sz="quarter" idx="10"/>
          </p:nvPr>
        </p:nvSpPr>
        <p:spPr/>
        <p:txBody>
          <a:bodyPr/>
          <a:lstStyle/>
          <a:p>
            <a:fld id="{45F1F08B-5636-4D7F-8C65-A8DD04A15568}" type="slidenum">
              <a:rPr lang="tr-TR" smtClean="0"/>
              <a:t>5</a:t>
            </a:fld>
            <a:endParaRPr lang="tr-TR" dirty="0"/>
          </a:p>
        </p:txBody>
      </p:sp>
    </p:spTree>
    <p:extLst>
      <p:ext uri="{BB962C8B-B14F-4D97-AF65-F5344CB8AC3E}">
        <p14:creationId xmlns:p14="http://schemas.microsoft.com/office/powerpoint/2010/main" val="289921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ayt Numarası Yer Tutucusu 3"/>
          <p:cNvSpPr>
            <a:spLocks noGrp="1"/>
          </p:cNvSpPr>
          <p:nvPr>
            <p:ph type="sldNum" sz="quarter" idx="10"/>
          </p:nvPr>
        </p:nvSpPr>
        <p:spPr/>
        <p:txBody>
          <a:bodyPr/>
          <a:lstStyle/>
          <a:p>
            <a:fld id="{45F1F08B-5636-4D7F-8C65-A8DD04A15568}" type="slidenum">
              <a:rPr lang="tr-TR" smtClean="0"/>
              <a:t>6</a:t>
            </a:fld>
            <a:endParaRPr lang="tr-TR" dirty="0"/>
          </a:p>
        </p:txBody>
      </p:sp>
    </p:spTree>
    <p:extLst>
      <p:ext uri="{BB962C8B-B14F-4D97-AF65-F5344CB8AC3E}">
        <p14:creationId xmlns:p14="http://schemas.microsoft.com/office/powerpoint/2010/main" val="9432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5F1F08B-5636-4D7F-8C65-A8DD04A15568}" type="slidenum">
              <a:rPr lang="tr-TR" smtClean="0"/>
              <a:t>7</a:t>
            </a:fld>
            <a:endParaRPr lang="tr-TR" dirty="0"/>
          </a:p>
        </p:txBody>
      </p:sp>
    </p:spTree>
    <p:extLst>
      <p:ext uri="{BB962C8B-B14F-4D97-AF65-F5344CB8AC3E}">
        <p14:creationId xmlns:p14="http://schemas.microsoft.com/office/powerpoint/2010/main" val="141959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It can be</a:t>
            </a:r>
            <a:r>
              <a:rPr lang="tr-TR" baseline="0" dirty="0" smtClean="0"/>
              <a:t> seen from the transfer characteristics that dispersion of WO3 in the polymer enhances drain current and the mobility. Threshold voltage can be almost the same, this can be explained by the presence of density of traps at the interface controlled by HMDS. </a:t>
            </a:r>
          </a:p>
          <a:p>
            <a:endParaRPr lang="tr-TR" baseline="0" dirty="0" smtClean="0"/>
          </a:p>
          <a:p>
            <a:r>
              <a:rPr lang="en-US" sz="1200" b="0" i="0" kern="1200" dirty="0" smtClean="0">
                <a:solidFill>
                  <a:schemeClr val="tx1"/>
                </a:solidFill>
                <a:effectLst/>
                <a:latin typeface="+mn-lt"/>
                <a:ea typeface="+mn-ea"/>
                <a:cs typeface="+mn-cs"/>
              </a:rPr>
              <a:t>Polythiophene behaves as ap-type semiconductor, and WO3</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a</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n-type semiconductor. So the </a:t>
            </a:r>
            <a:r>
              <a:rPr lang="tr-TR" sz="1200" b="0" i="0" kern="1200" dirty="0" smtClean="0">
                <a:solidFill>
                  <a:schemeClr val="tx1"/>
                </a:solidFill>
                <a:effectLst/>
                <a:latin typeface="+mn-lt"/>
                <a:ea typeface="+mn-ea"/>
                <a:cs typeface="+mn-cs"/>
              </a:rPr>
              <a:t>P3HT/WO3 hybrids</a:t>
            </a:r>
            <a:r>
              <a:rPr lang="en-US" sz="1200" b="0" i="0" kern="1200" dirty="0" smtClean="0">
                <a:solidFill>
                  <a:schemeClr val="tx1"/>
                </a:solidFill>
                <a:effectLst/>
                <a:latin typeface="+mn-lt"/>
                <a:ea typeface="+mn-ea"/>
                <a:cs typeface="+mn-cs"/>
              </a:rPr>
              <a:t> contain</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properties of</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p-n</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junctions</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positively charged depletion layer is formed on the </a:t>
            </a:r>
            <a:r>
              <a:rPr lang="tr-TR" sz="1200" b="0" i="0" kern="1200" dirty="0" smtClean="0">
                <a:solidFill>
                  <a:schemeClr val="tx1"/>
                </a:solidFill>
                <a:effectLst/>
                <a:latin typeface="+mn-lt"/>
                <a:ea typeface="+mn-ea"/>
                <a:cs typeface="+mn-cs"/>
              </a:rPr>
              <a:t>P3HT</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surface</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owing to the interparticle electron migration from </a:t>
            </a:r>
            <a:r>
              <a:rPr lang="tr-TR" sz="1200" b="0" i="0" kern="1200" dirty="0" smtClean="0">
                <a:solidFill>
                  <a:schemeClr val="tx1"/>
                </a:solidFill>
                <a:effectLst/>
                <a:latin typeface="+mn-lt"/>
                <a:ea typeface="+mn-ea"/>
                <a:cs typeface="+mn-cs"/>
              </a:rPr>
              <a:t>P3HT</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a:t>
            </a:r>
            <a:r>
              <a:rPr lang="tr-TR" sz="1200" b="0" i="0" kern="1200" baseline="0" dirty="0" smtClean="0">
                <a:solidFill>
                  <a:schemeClr val="tx1"/>
                </a:solidFill>
                <a:effectLst/>
                <a:latin typeface="+mn-lt"/>
                <a:ea typeface="+mn-ea"/>
                <a:cs typeface="+mn-cs"/>
              </a:rPr>
              <a:t> WO3</a:t>
            </a:r>
            <a:r>
              <a:rPr lang="en-US" sz="1200" b="0" i="0" kern="1200" dirty="0" smtClean="0">
                <a:solidFill>
                  <a:schemeClr val="tx1"/>
                </a:solidFill>
                <a:effectLst/>
                <a:latin typeface="+mn-lt"/>
                <a:ea typeface="+mn-ea"/>
                <a:cs typeface="+mn-cs"/>
              </a:rPr>
              <a:t> at</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p-n</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heterojunctions.</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%40</a:t>
            </a:r>
            <a:r>
              <a:rPr lang="tr-TR" sz="1200" b="0" i="0" kern="1200" baseline="0" dirty="0" smtClean="0">
                <a:solidFill>
                  <a:schemeClr val="tx1"/>
                </a:solidFill>
                <a:effectLst/>
                <a:latin typeface="+mn-lt"/>
                <a:ea typeface="+mn-ea"/>
                <a:cs typeface="+mn-cs"/>
              </a:rPr>
              <a:t> tan sonra artık on/off düşüyor çünkü  t</a:t>
            </a:r>
            <a:r>
              <a:rPr lang="en-US" sz="1200" b="0" i="0" kern="1200" baseline="0" dirty="0" smtClean="0">
                <a:solidFill>
                  <a:schemeClr val="tx1"/>
                </a:solidFill>
                <a:effectLst/>
                <a:latin typeface="+mn-lt"/>
                <a:ea typeface="+mn-ea"/>
                <a:cs typeface="+mn-cs"/>
              </a:rPr>
              <a:t>his is due to the fact that apart from an increase in the on current for composite based transistors, there is also a corresponding rise in o® current.</a:t>
            </a:r>
            <a:endParaRPr lang="tr-TR" sz="1200" b="0" i="0" kern="1200" baseline="0" dirty="0" smtClean="0">
              <a:solidFill>
                <a:schemeClr val="tx1"/>
              </a:solidFill>
              <a:effectLst/>
              <a:latin typeface="+mn-lt"/>
              <a:ea typeface="+mn-ea"/>
              <a:cs typeface="+mn-cs"/>
            </a:endParaRPr>
          </a:p>
          <a:p>
            <a:endParaRPr lang="tr-TR" sz="1200" b="0" i="0" kern="1200" baseline="0" dirty="0" smtClean="0">
              <a:solidFill>
                <a:schemeClr val="tx1"/>
              </a:solidFill>
              <a:effectLst/>
              <a:latin typeface="+mn-lt"/>
              <a:ea typeface="+mn-ea"/>
              <a:cs typeface="+mn-cs"/>
            </a:endParaRPr>
          </a:p>
          <a:p>
            <a:r>
              <a:rPr lang="tr-TR"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There is a slight but systematic shift of threshold voltages towards zero, between pristine and composite transistors, representing a reduction in trap density in the polymer, which is responsible for the enhanced mobility.</a:t>
            </a:r>
            <a:endParaRPr lang="tr-TR" dirty="0"/>
          </a:p>
        </p:txBody>
      </p:sp>
      <p:sp>
        <p:nvSpPr>
          <p:cNvPr id="4" name="Slide Number Placeholder 3"/>
          <p:cNvSpPr>
            <a:spLocks noGrp="1"/>
          </p:cNvSpPr>
          <p:nvPr>
            <p:ph type="sldNum" sz="quarter" idx="10"/>
          </p:nvPr>
        </p:nvSpPr>
        <p:spPr/>
        <p:txBody>
          <a:bodyPr/>
          <a:lstStyle/>
          <a:p>
            <a:fld id="{45F1F08B-5636-4D7F-8C65-A8DD04A15568}" type="slidenum">
              <a:rPr lang="tr-TR" smtClean="0"/>
              <a:t>8</a:t>
            </a:fld>
            <a:endParaRPr lang="tr-TR" dirty="0"/>
          </a:p>
        </p:txBody>
      </p:sp>
    </p:spTree>
    <p:extLst>
      <p:ext uri="{BB962C8B-B14F-4D97-AF65-F5344CB8AC3E}">
        <p14:creationId xmlns:p14="http://schemas.microsoft.com/office/powerpoint/2010/main" val="170354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It can be</a:t>
            </a:r>
            <a:r>
              <a:rPr lang="tr-TR" baseline="0" dirty="0" smtClean="0"/>
              <a:t> seen from the transfer characteristics that dispersion of WO3 in the polymer enhances drain current and the mobility. Threshold voltage can be almost the same, this can be explained by the presence of density of traps at the interface controlled by HMDS. </a:t>
            </a:r>
          </a:p>
          <a:p>
            <a:endParaRPr lang="tr-TR" baseline="0" dirty="0" smtClean="0"/>
          </a:p>
          <a:p>
            <a:r>
              <a:rPr lang="en-US" sz="1200" b="0" i="0" kern="1200" dirty="0" smtClean="0">
                <a:solidFill>
                  <a:schemeClr val="tx1"/>
                </a:solidFill>
                <a:effectLst/>
                <a:latin typeface="+mn-lt"/>
                <a:ea typeface="+mn-ea"/>
                <a:cs typeface="+mn-cs"/>
              </a:rPr>
              <a:t>Polythiophene behaves as ap-type semiconductor, and WO3</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a</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n-type semiconductor. So the </a:t>
            </a:r>
            <a:r>
              <a:rPr lang="tr-TR" sz="1200" b="0" i="0" kern="1200" dirty="0" smtClean="0">
                <a:solidFill>
                  <a:schemeClr val="tx1"/>
                </a:solidFill>
                <a:effectLst/>
                <a:latin typeface="+mn-lt"/>
                <a:ea typeface="+mn-ea"/>
                <a:cs typeface="+mn-cs"/>
              </a:rPr>
              <a:t>P3HT/WO3 hybrids</a:t>
            </a:r>
            <a:r>
              <a:rPr lang="en-US" sz="1200" b="0" i="0" kern="1200" dirty="0" smtClean="0">
                <a:solidFill>
                  <a:schemeClr val="tx1"/>
                </a:solidFill>
                <a:effectLst/>
                <a:latin typeface="+mn-lt"/>
                <a:ea typeface="+mn-ea"/>
                <a:cs typeface="+mn-cs"/>
              </a:rPr>
              <a:t> contain</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properties of</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p-n</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junctions</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positively charged depletion layer is formed on the </a:t>
            </a:r>
            <a:r>
              <a:rPr lang="tr-TR" sz="1200" b="0" i="0" kern="1200" dirty="0" smtClean="0">
                <a:solidFill>
                  <a:schemeClr val="tx1"/>
                </a:solidFill>
                <a:effectLst/>
                <a:latin typeface="+mn-lt"/>
                <a:ea typeface="+mn-ea"/>
                <a:cs typeface="+mn-cs"/>
              </a:rPr>
              <a:t>P3HT</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surface</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owing to the interparticle electron migration from </a:t>
            </a:r>
            <a:r>
              <a:rPr lang="tr-TR" sz="1200" b="0" i="0" kern="1200" dirty="0" smtClean="0">
                <a:solidFill>
                  <a:schemeClr val="tx1"/>
                </a:solidFill>
                <a:effectLst/>
                <a:latin typeface="+mn-lt"/>
                <a:ea typeface="+mn-ea"/>
                <a:cs typeface="+mn-cs"/>
              </a:rPr>
              <a:t>P3HT</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a:t>
            </a:r>
            <a:r>
              <a:rPr lang="tr-TR" sz="1200" b="0" i="0" kern="1200" baseline="0" dirty="0" smtClean="0">
                <a:solidFill>
                  <a:schemeClr val="tx1"/>
                </a:solidFill>
                <a:effectLst/>
                <a:latin typeface="+mn-lt"/>
                <a:ea typeface="+mn-ea"/>
                <a:cs typeface="+mn-cs"/>
              </a:rPr>
              <a:t> WO3</a:t>
            </a:r>
            <a:r>
              <a:rPr lang="en-US" sz="1200" b="0" i="0" kern="1200" dirty="0" smtClean="0">
                <a:solidFill>
                  <a:schemeClr val="tx1"/>
                </a:solidFill>
                <a:effectLst/>
                <a:latin typeface="+mn-lt"/>
                <a:ea typeface="+mn-ea"/>
                <a:cs typeface="+mn-cs"/>
              </a:rPr>
              <a:t> at</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p-n</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heterojunctions.</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%40</a:t>
            </a:r>
            <a:r>
              <a:rPr lang="tr-TR" sz="1200" b="0" i="0" kern="1200" baseline="0" dirty="0" smtClean="0">
                <a:solidFill>
                  <a:schemeClr val="tx1"/>
                </a:solidFill>
                <a:effectLst/>
                <a:latin typeface="+mn-lt"/>
                <a:ea typeface="+mn-ea"/>
                <a:cs typeface="+mn-cs"/>
              </a:rPr>
              <a:t> tan sonra artık on/off düşüyor çünkü  t</a:t>
            </a:r>
            <a:r>
              <a:rPr lang="en-US" sz="1200" b="0" i="0" kern="1200" baseline="0" dirty="0" smtClean="0">
                <a:solidFill>
                  <a:schemeClr val="tx1"/>
                </a:solidFill>
                <a:effectLst/>
                <a:latin typeface="+mn-lt"/>
                <a:ea typeface="+mn-ea"/>
                <a:cs typeface="+mn-cs"/>
              </a:rPr>
              <a:t>his is due to the fact that apart from an increase in the on current for composite based transistors, there is also a corresponding rise in o® current.</a:t>
            </a:r>
            <a:endParaRPr lang="tr-TR" sz="1200" b="0" i="0" kern="1200" baseline="0" dirty="0" smtClean="0">
              <a:solidFill>
                <a:schemeClr val="tx1"/>
              </a:solidFill>
              <a:effectLst/>
              <a:latin typeface="+mn-lt"/>
              <a:ea typeface="+mn-ea"/>
              <a:cs typeface="+mn-cs"/>
            </a:endParaRPr>
          </a:p>
          <a:p>
            <a:endParaRPr lang="tr-TR" sz="1200" b="0" i="0" kern="1200" baseline="0" dirty="0" smtClean="0">
              <a:solidFill>
                <a:schemeClr val="tx1"/>
              </a:solidFill>
              <a:effectLst/>
              <a:latin typeface="+mn-lt"/>
              <a:ea typeface="+mn-ea"/>
              <a:cs typeface="+mn-cs"/>
            </a:endParaRPr>
          </a:p>
          <a:p>
            <a:r>
              <a:rPr lang="tr-TR"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There is a slight but systematic shift of threshold voltages towards zero, between pristine and composite transistors, representing a reduction in trap density in the polymer, which is responsible for the enhanced mobility.</a:t>
            </a:r>
            <a:endParaRPr lang="tr-TR" dirty="0"/>
          </a:p>
        </p:txBody>
      </p:sp>
      <p:sp>
        <p:nvSpPr>
          <p:cNvPr id="4" name="Slide Number Placeholder 3"/>
          <p:cNvSpPr>
            <a:spLocks noGrp="1"/>
          </p:cNvSpPr>
          <p:nvPr>
            <p:ph type="sldNum" sz="quarter" idx="10"/>
          </p:nvPr>
        </p:nvSpPr>
        <p:spPr/>
        <p:txBody>
          <a:bodyPr/>
          <a:lstStyle/>
          <a:p>
            <a:fld id="{45F1F08B-5636-4D7F-8C65-A8DD04A15568}" type="slidenum">
              <a:rPr lang="tr-TR" smtClean="0"/>
              <a:t>9</a:t>
            </a:fld>
            <a:endParaRPr lang="tr-TR" dirty="0"/>
          </a:p>
        </p:txBody>
      </p:sp>
    </p:spTree>
    <p:extLst>
      <p:ext uri="{BB962C8B-B14F-4D97-AF65-F5344CB8AC3E}">
        <p14:creationId xmlns:p14="http://schemas.microsoft.com/office/powerpoint/2010/main" val="2170599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7" name="Rectangle 6"/>
          <p:cNvSpPr/>
          <p:nvPr userDrawn="1"/>
        </p:nvSpPr>
        <p:spPr>
          <a:xfrm>
            <a:off x="36512" y="6435293"/>
            <a:ext cx="9107488"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TextBox 10"/>
          <p:cNvSpPr txBox="1"/>
          <p:nvPr userDrawn="1"/>
        </p:nvSpPr>
        <p:spPr>
          <a:xfrm>
            <a:off x="36512" y="6584378"/>
            <a:ext cx="5975645" cy="307777"/>
          </a:xfrm>
          <a:prstGeom prst="rect">
            <a:avLst/>
          </a:prstGeom>
          <a:noFill/>
        </p:spPr>
        <p:txBody>
          <a:bodyPr wrap="square" rtlCol="0">
            <a:spAutoFit/>
          </a:bodyPr>
          <a:lstStyle/>
          <a:p>
            <a:r>
              <a:rPr lang="tr-TR" sz="1400" i="1" dirty="0" smtClean="0">
                <a:solidFill>
                  <a:schemeClr val="tx2">
                    <a:lumMod val="50000"/>
                  </a:schemeClr>
                </a:solidFill>
              </a:rPr>
              <a:t>14th Advanced </a:t>
            </a:r>
            <a:r>
              <a:rPr lang="tr-TR" sz="1400" i="1" dirty="0" err="1" smtClean="0">
                <a:solidFill>
                  <a:schemeClr val="tx2">
                    <a:lumMod val="50000"/>
                  </a:schemeClr>
                </a:solidFill>
              </a:rPr>
              <a:t>Nanomaterials</a:t>
            </a:r>
            <a:r>
              <a:rPr lang="tr-TR" sz="1400" i="1" dirty="0" smtClean="0">
                <a:solidFill>
                  <a:schemeClr val="tx2">
                    <a:lumMod val="50000"/>
                  </a:schemeClr>
                </a:solidFill>
              </a:rPr>
              <a:t>, 17-19</a:t>
            </a:r>
            <a:r>
              <a:rPr lang="tr-TR" sz="1400" i="1" baseline="0" dirty="0" smtClean="0">
                <a:solidFill>
                  <a:schemeClr val="tx2">
                    <a:lumMod val="50000"/>
                  </a:schemeClr>
                </a:solidFill>
              </a:rPr>
              <a:t> </a:t>
            </a:r>
            <a:r>
              <a:rPr lang="tr-TR" sz="1400" i="1" baseline="0" dirty="0" err="1" smtClean="0">
                <a:solidFill>
                  <a:schemeClr val="tx2">
                    <a:lumMod val="50000"/>
                  </a:schemeClr>
                </a:solidFill>
              </a:rPr>
              <a:t>July</a:t>
            </a:r>
            <a:r>
              <a:rPr lang="tr-TR" sz="1400" i="1" baseline="0" dirty="0" smtClean="0">
                <a:solidFill>
                  <a:schemeClr val="tx2">
                    <a:lumMod val="50000"/>
                  </a:schemeClr>
                </a:solidFill>
              </a:rPr>
              <a:t> 2019 , </a:t>
            </a:r>
            <a:r>
              <a:rPr lang="tr-TR" sz="1400" i="1" baseline="0" dirty="0" err="1" smtClean="0">
                <a:solidFill>
                  <a:schemeClr val="tx2">
                    <a:lumMod val="50000"/>
                  </a:schemeClr>
                </a:solidFill>
              </a:rPr>
              <a:t>Portugal</a:t>
            </a:r>
            <a:endParaRPr lang="tr-TR" sz="1400" i="1" dirty="0">
              <a:solidFill>
                <a:schemeClr val="tx2">
                  <a:lumMod val="50000"/>
                </a:schemeClr>
              </a:solidFill>
            </a:endParaRPr>
          </a:p>
        </p:txBody>
      </p:sp>
      <p:sp>
        <p:nvSpPr>
          <p:cNvPr id="14" name="Rectangle 13"/>
          <p:cNvSpPr/>
          <p:nvPr userDrawn="1"/>
        </p:nvSpPr>
        <p:spPr>
          <a:xfrm>
            <a:off x="0" y="6441110"/>
            <a:ext cx="9144000" cy="404664"/>
          </a:xfrm>
          <a:prstGeom prst="rect">
            <a:avLst/>
          </a:prstGeom>
          <a:solidFill>
            <a:schemeClr val="tx2">
              <a:lumMod val="50000"/>
              <a:alpha val="3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32" name="Picture 8" descr="itÃ¼ logo ile ilgili gÃ¶rsel sonuc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416" y="6439953"/>
            <a:ext cx="658707" cy="37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27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408891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387708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6"/>
          <p:cNvSpPr/>
          <p:nvPr userDrawn="1"/>
        </p:nvSpPr>
        <p:spPr>
          <a:xfrm>
            <a:off x="18971"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userDrawn="1"/>
        </p:nvSpPr>
        <p:spPr>
          <a:xfrm>
            <a:off x="0" y="6453336"/>
            <a:ext cx="9144000" cy="404664"/>
          </a:xfrm>
          <a:prstGeom prst="rect">
            <a:avLst/>
          </a:prstGeom>
          <a:solidFill>
            <a:schemeClr val="tx2">
              <a:lumMod val="50000"/>
              <a:alpha val="36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8" descr="itÃ¼ logo ile ilgili gÃ¶rsel sonuc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416" y="6439953"/>
            <a:ext cx="658707" cy="3706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8971" y="6610665"/>
            <a:ext cx="5688632" cy="307777"/>
          </a:xfrm>
          <a:prstGeom prst="rect">
            <a:avLst/>
          </a:prstGeom>
          <a:noFill/>
        </p:spPr>
        <p:txBody>
          <a:bodyPr wrap="square" rtlCol="0">
            <a:spAutoFit/>
          </a:bodyPr>
          <a:lstStyle/>
          <a:p>
            <a:r>
              <a:rPr lang="tr-TR" sz="1400" i="1" dirty="0" smtClean="0">
                <a:solidFill>
                  <a:schemeClr val="tx2">
                    <a:lumMod val="50000"/>
                  </a:schemeClr>
                </a:solidFill>
              </a:rPr>
              <a:t>14th Advanced </a:t>
            </a:r>
            <a:r>
              <a:rPr lang="tr-TR" sz="1400" i="1" dirty="0" err="1" smtClean="0">
                <a:solidFill>
                  <a:schemeClr val="tx2">
                    <a:lumMod val="50000"/>
                  </a:schemeClr>
                </a:solidFill>
              </a:rPr>
              <a:t>Nanomaterials</a:t>
            </a:r>
            <a:r>
              <a:rPr lang="tr-TR" sz="1400" i="1" dirty="0" smtClean="0">
                <a:solidFill>
                  <a:schemeClr val="tx2">
                    <a:lumMod val="50000"/>
                  </a:schemeClr>
                </a:solidFill>
              </a:rPr>
              <a:t>, 17-19 </a:t>
            </a:r>
            <a:r>
              <a:rPr lang="tr-TR" sz="1400" i="1" dirty="0" err="1" smtClean="0">
                <a:solidFill>
                  <a:schemeClr val="tx2">
                    <a:lumMod val="50000"/>
                  </a:schemeClr>
                </a:solidFill>
              </a:rPr>
              <a:t>July</a:t>
            </a:r>
            <a:r>
              <a:rPr lang="tr-TR" sz="1400" i="1" dirty="0" smtClean="0">
                <a:solidFill>
                  <a:schemeClr val="tx2">
                    <a:lumMod val="50000"/>
                  </a:schemeClr>
                </a:solidFill>
              </a:rPr>
              <a:t> 2019, </a:t>
            </a:r>
            <a:r>
              <a:rPr lang="tr-TR" sz="1400" i="1" dirty="0" err="1" smtClean="0">
                <a:solidFill>
                  <a:schemeClr val="tx2">
                    <a:lumMod val="50000"/>
                  </a:schemeClr>
                </a:solidFill>
              </a:rPr>
              <a:t>Portugal</a:t>
            </a:r>
            <a:endParaRPr lang="tr-TR" sz="1400" i="1" dirty="0">
              <a:solidFill>
                <a:schemeClr val="tx2">
                  <a:lumMod val="50000"/>
                </a:schemeClr>
              </a:solidFill>
            </a:endParaRPr>
          </a:p>
        </p:txBody>
      </p:sp>
    </p:spTree>
    <p:extLst>
      <p:ext uri="{BB962C8B-B14F-4D97-AF65-F5344CB8AC3E}">
        <p14:creationId xmlns:p14="http://schemas.microsoft.com/office/powerpoint/2010/main" val="136494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161113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151626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106055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14738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318020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144518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ED007-9E97-4418-B6AD-698182C20410}" type="datetimeFigureOut">
              <a:rPr lang="tr-TR" smtClean="0"/>
              <a:t>6.09.2019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2E4D31F-D78C-45F2-BC96-3F8C4852E361}" type="slidenum">
              <a:rPr lang="tr-TR" smtClean="0"/>
              <a:t>‹#›</a:t>
            </a:fld>
            <a:endParaRPr lang="tr-TR" dirty="0"/>
          </a:p>
        </p:txBody>
      </p:sp>
    </p:spTree>
    <p:extLst>
      <p:ext uri="{BB962C8B-B14F-4D97-AF65-F5344CB8AC3E}">
        <p14:creationId xmlns:p14="http://schemas.microsoft.com/office/powerpoint/2010/main" val="291793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ED007-9E97-4418-B6AD-698182C20410}" type="datetimeFigureOut">
              <a:rPr lang="tr-TR" smtClean="0"/>
              <a:t>6.09.2019</a:t>
            </a:fld>
            <a:endParaRPr lang="tr-T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4D31F-D78C-45F2-BC96-3F8C4852E361}" type="slidenum">
              <a:rPr lang="tr-TR" smtClean="0"/>
              <a:t>‹#›</a:t>
            </a:fld>
            <a:endParaRPr lang="tr-TR" dirty="0"/>
          </a:p>
        </p:txBody>
      </p:sp>
      <p:sp>
        <p:nvSpPr>
          <p:cNvPr id="7" name="Rectangle 6"/>
          <p:cNvSpPr/>
          <p:nvPr userDrawn="1"/>
        </p:nvSpPr>
        <p:spPr>
          <a:xfrm>
            <a:off x="0" y="6453336"/>
            <a:ext cx="9144000" cy="404664"/>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520" y="6323511"/>
            <a:ext cx="1740467" cy="670950"/>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8424" y="6432837"/>
            <a:ext cx="755576" cy="425163"/>
          </a:xfrm>
          <a:prstGeom prst="rect">
            <a:avLst/>
          </a:prstGeom>
        </p:spPr>
      </p:pic>
    </p:spTree>
    <p:extLst>
      <p:ext uri="{BB962C8B-B14F-4D97-AF65-F5344CB8AC3E}">
        <p14:creationId xmlns:p14="http://schemas.microsoft.com/office/powerpoint/2010/main" val="422102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tiff"/></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jpeg"/><Relationship Id="rId7" Type="http://schemas.openxmlformats.org/officeDocument/2006/relationships/image" Target="../media/image47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tiff"/></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www.ecc.itu.edu.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jpeg"/><Relationship Id="rId18" Type="http://schemas.microsoft.com/office/2007/relationships/hdphoto" Target="../media/hdphoto7.wdp"/><Relationship Id="rId3" Type="http://schemas.openxmlformats.org/officeDocument/2006/relationships/image" Target="../media/image25.jpeg"/><Relationship Id="rId7" Type="http://schemas.microsoft.com/office/2007/relationships/hdphoto" Target="../media/hdphoto2.wdp"/><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7.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32.png"/><Relationship Id="rId10" Type="http://schemas.openxmlformats.org/officeDocument/2006/relationships/image" Target="../media/image29.png"/><Relationship Id="rId19" Type="http://schemas.openxmlformats.org/officeDocument/2006/relationships/image" Target="../media/image34.png"/><Relationship Id="rId4" Type="http://schemas.openxmlformats.org/officeDocument/2006/relationships/image" Target="../media/image26.png"/><Relationship Id="rId9" Type="http://schemas.microsoft.com/office/2007/relationships/hdphoto" Target="../media/hdphoto3.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jpe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tiff"/><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8112518" cy="6453336"/>
            <a:chOff x="-12126" y="0"/>
            <a:chExt cx="8112518" cy="6453336"/>
          </a:xfrm>
        </p:grpSpPr>
        <p:sp>
          <p:nvSpPr>
            <p:cNvPr id="11" name="Pentagon 10"/>
            <p:cNvSpPr/>
            <p:nvPr/>
          </p:nvSpPr>
          <p:spPr>
            <a:xfrm>
              <a:off x="-12126" y="0"/>
              <a:ext cx="8112518" cy="6453336"/>
            </a:xfrm>
            <a:prstGeom prst="homePlate">
              <a:avLst>
                <a:gd name="adj" fmla="val 33540"/>
              </a:avLst>
            </a:prstGeom>
            <a:blipFill dpi="0" rotWithShape="1">
              <a:blip r:embed="rId3">
                <a:alphaModFix amt="8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Pentagon 11"/>
            <p:cNvSpPr/>
            <p:nvPr/>
          </p:nvSpPr>
          <p:spPr>
            <a:xfrm>
              <a:off x="0" y="0"/>
              <a:ext cx="5364088" cy="6453336"/>
            </a:xfrm>
            <a:prstGeom prst="homePlate">
              <a:avLst>
                <a:gd name="adj" fmla="val 40661"/>
              </a:avLst>
            </a:prstGeom>
            <a:solidFill>
              <a:schemeClr val="accent6">
                <a:lumMod val="75000"/>
                <a:alpha val="5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13" name="Pentagon 12"/>
          <p:cNvSpPr/>
          <p:nvPr/>
        </p:nvSpPr>
        <p:spPr>
          <a:xfrm rot="5400000">
            <a:off x="8158708" y="-58316"/>
            <a:ext cx="504056" cy="620688"/>
          </a:xfrm>
          <a:prstGeom prst="homePlate">
            <a:avLst/>
          </a:prstGeom>
          <a:solidFill>
            <a:schemeClr val="accent6">
              <a:lumMod val="75000"/>
              <a:alpha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TextBox 14"/>
          <p:cNvSpPr txBox="1"/>
          <p:nvPr/>
        </p:nvSpPr>
        <p:spPr>
          <a:xfrm>
            <a:off x="0" y="2226394"/>
            <a:ext cx="5079032" cy="2000548"/>
          </a:xfrm>
          <a:prstGeom prst="rect">
            <a:avLst/>
          </a:prstGeom>
          <a:noFill/>
        </p:spPr>
        <p:txBody>
          <a:bodyPr wrap="square" rtlCol="0">
            <a:spAutoFit/>
          </a:bodyPr>
          <a:lstStyle/>
          <a:p>
            <a:r>
              <a:rPr lang="tr-TR" sz="2400" b="1" dirty="0" smtClean="0">
                <a:solidFill>
                  <a:schemeClr val="tx2">
                    <a:lumMod val="50000"/>
                  </a:schemeClr>
                </a:solidFill>
                <a:effectLst>
                  <a:outerShdw blurRad="38100" dist="38100" dir="2700000" algn="tl">
                    <a:srgbClr val="000000">
                      <a:alpha val="43137"/>
                    </a:srgbClr>
                  </a:outerShdw>
                </a:effectLst>
                <a:latin typeface="Arial Black" panose="020B0A04020102020204" pitchFamily="34" charset="0"/>
              </a:rPr>
              <a:t>THE ENHANCED ELECTRONIC PROPERTIES OF P3HT-WO</a:t>
            </a:r>
            <a:r>
              <a:rPr lang="tr-TR" sz="2400" b="1" baseline="-25000" dirty="0" smtClean="0">
                <a:solidFill>
                  <a:schemeClr val="tx2">
                    <a:lumMod val="50000"/>
                  </a:schemeClr>
                </a:solidFill>
                <a:effectLst>
                  <a:outerShdw blurRad="38100" dist="38100" dir="2700000" algn="tl">
                    <a:srgbClr val="000000">
                      <a:alpha val="43137"/>
                    </a:srgbClr>
                  </a:outerShdw>
                </a:effectLst>
                <a:latin typeface="Arial Black" panose="020B0A04020102020204" pitchFamily="34" charset="0"/>
              </a:rPr>
              <a:t>3</a:t>
            </a:r>
            <a:r>
              <a:rPr lang="tr-TR" sz="2400" b="1" dirty="0" smtClean="0">
                <a:solidFill>
                  <a:schemeClr val="tx2">
                    <a:lumMod val="50000"/>
                  </a:schemeClr>
                </a:solidFill>
                <a:effectLst>
                  <a:outerShdw blurRad="38100" dist="38100" dir="2700000" algn="tl">
                    <a:srgbClr val="000000">
                      <a:alpha val="43137"/>
                    </a:srgbClr>
                  </a:outerShdw>
                </a:effectLst>
                <a:latin typeface="Arial Black" panose="020B0A04020102020204" pitchFamily="34" charset="0"/>
              </a:rPr>
              <a:t> HYBRID THIN FILM TRANSISTORS</a:t>
            </a:r>
          </a:p>
          <a:p>
            <a:r>
              <a:rPr lang="tr-TR" sz="1200" i="1" u="sng" dirty="0" smtClean="0">
                <a:solidFill>
                  <a:schemeClr val="tx2">
                    <a:lumMod val="20000"/>
                    <a:lumOff val="80000"/>
                  </a:schemeClr>
                </a:solidFill>
                <a:latin typeface="Arial" panose="020B0604020202020204" pitchFamily="34" charset="0"/>
                <a:cs typeface="Arial" panose="020B0604020202020204" pitchFamily="34" charset="0"/>
              </a:rPr>
              <a:t>*</a:t>
            </a:r>
            <a:r>
              <a:rPr lang="tr-TR" sz="1400" b="1" i="1" u="sng" dirty="0" smtClean="0">
                <a:solidFill>
                  <a:schemeClr val="tx2">
                    <a:lumMod val="20000"/>
                    <a:lumOff val="80000"/>
                  </a:schemeClr>
                </a:solidFill>
                <a:latin typeface="Arial" panose="020B0604020202020204" pitchFamily="34" charset="0"/>
                <a:cs typeface="Arial" panose="020B0604020202020204" pitchFamily="34" charset="0"/>
              </a:rPr>
              <a:t>F.Beyza Yedikardeş, Fereshteh Ordokhani, Nihat Akkan, Ece Kurt, Esra Zayim, Nilgün Yavuz, Mustafa Altun</a:t>
            </a:r>
            <a:endParaRPr lang="tr-TR" sz="1400" b="1" i="1" u="sng" dirty="0">
              <a:solidFill>
                <a:schemeClr val="tx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92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87624" y="271942"/>
            <a:ext cx="7883805" cy="523220"/>
          </a:xfrm>
          <a:prstGeom prst="rect">
            <a:avLst/>
          </a:prstGeom>
          <a:noFill/>
        </p:spPr>
        <p:txBody>
          <a:bodyPr wrap="square" rtlCol="0">
            <a:spAutoFit/>
          </a:bodyPr>
          <a:lstStyle/>
          <a:p>
            <a:r>
              <a:rPr lang="tr-TR" sz="2800" noProof="1" smtClean="0">
                <a:solidFill>
                  <a:schemeClr val="tx2">
                    <a:lumMod val="60000"/>
                    <a:lumOff val="40000"/>
                  </a:schemeClr>
                </a:solidFill>
                <a:latin typeface="Arial Black" panose="020B0A04020102020204" pitchFamily="34" charset="0"/>
                <a:ea typeface="+mj-ea"/>
                <a:cs typeface="+mj-cs"/>
              </a:rPr>
              <a:t>Structural Characterization (XRD)</a:t>
            </a:r>
            <a:endParaRPr lang="tr-TR" sz="1600" noProof="1"/>
          </a:p>
        </p:txBody>
      </p:sp>
      <p:cxnSp>
        <p:nvCxnSpPr>
          <p:cNvPr id="5" name="Straight Connector 5"/>
          <p:cNvCxnSpPr/>
          <p:nvPr/>
        </p:nvCxnSpPr>
        <p:spPr>
          <a:xfrm>
            <a:off x="0" y="119675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Connection premiu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40" y="112873"/>
            <a:ext cx="883084" cy="8830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27984" y="1397548"/>
            <a:ext cx="4283405" cy="3139321"/>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intermolecular π → π* stacking, corresponding to the (</a:t>
            </a:r>
            <a:r>
              <a:rPr lang="tr-TR" dirty="0"/>
              <a:t>100</a:t>
            </a:r>
            <a:r>
              <a:rPr lang="en-US" dirty="0"/>
              <a:t>) reflection of the polymer </a:t>
            </a:r>
            <a:r>
              <a:rPr lang="en-US" dirty="0" smtClean="0"/>
              <a:t>backbone</a:t>
            </a:r>
            <a:r>
              <a:rPr lang="tr-TR" dirty="0" smtClean="0"/>
              <a:t> at </a:t>
            </a:r>
            <a:r>
              <a:rPr lang="en-US" dirty="0"/>
              <a:t>2θ </a:t>
            </a:r>
            <a:r>
              <a:rPr lang="en-US" dirty="0" smtClean="0"/>
              <a:t>=</a:t>
            </a:r>
            <a:r>
              <a:rPr lang="tr-TR" dirty="0" smtClean="0"/>
              <a:t> 5.4</a:t>
            </a:r>
            <a:r>
              <a:rPr lang="en-US" dirty="0" smtClean="0"/>
              <a:t>°</a:t>
            </a:r>
            <a:endParaRPr lang="tr-TR" dirty="0" smtClean="0"/>
          </a:p>
          <a:p>
            <a:pPr marL="28575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dirty="0" smtClean="0"/>
              <a:t>new peaks </a:t>
            </a:r>
            <a:r>
              <a:rPr lang="en-US" dirty="0" smtClean="0"/>
              <a:t>possibly </a:t>
            </a:r>
            <a:r>
              <a:rPr lang="en-US" dirty="0"/>
              <a:t>related to crystalline orientations of the thiophene units with </a:t>
            </a:r>
            <a:r>
              <a:rPr lang="tr-TR" dirty="0"/>
              <a:t>the attachment of </a:t>
            </a:r>
            <a:r>
              <a:rPr lang="tr-TR" dirty="0" smtClean="0"/>
              <a:t>WO</a:t>
            </a:r>
            <a:r>
              <a:rPr lang="tr-TR" baseline="-25000" dirty="0" smtClean="0"/>
              <a:t>3</a:t>
            </a:r>
          </a:p>
          <a:p>
            <a:pPr marL="285750" indent="-285750" algn="just">
              <a:buFont typeface="Wingdings" panose="05000000000000000000" pitchFamily="2" charset="2"/>
              <a:buChar char="Ø"/>
            </a:pPr>
            <a:endParaRPr lang="tr-TR" baseline="-25000" dirty="0"/>
          </a:p>
          <a:p>
            <a:pPr marL="285750" indent="-285750" algn="just">
              <a:buFont typeface="Wingdings" panose="05000000000000000000" pitchFamily="2" charset="2"/>
              <a:buChar char="Ø"/>
            </a:pPr>
            <a:r>
              <a:rPr lang="tr-TR" dirty="0">
                <a:solidFill>
                  <a:srgbClr val="FF0000"/>
                </a:solidFill>
              </a:rPr>
              <a:t>S</a:t>
            </a:r>
            <a:r>
              <a:rPr lang="en-US" dirty="0" smtClean="0">
                <a:solidFill>
                  <a:srgbClr val="FF0000"/>
                </a:solidFill>
              </a:rPr>
              <a:t>uccessful </a:t>
            </a:r>
            <a:r>
              <a:rPr lang="en-US" dirty="0">
                <a:solidFill>
                  <a:srgbClr val="FF0000"/>
                </a:solidFill>
              </a:rPr>
              <a:t>incorporation of nano-</a:t>
            </a:r>
            <a:r>
              <a:rPr lang="tr-TR" dirty="0">
                <a:solidFill>
                  <a:srgbClr val="FF0000"/>
                </a:solidFill>
              </a:rPr>
              <a:t>WO</a:t>
            </a:r>
            <a:r>
              <a:rPr lang="tr-TR" baseline="-25000" dirty="0">
                <a:solidFill>
                  <a:srgbClr val="FF0000"/>
                </a:solidFill>
              </a:rPr>
              <a:t>3</a:t>
            </a:r>
            <a:r>
              <a:rPr lang="en-US" dirty="0">
                <a:solidFill>
                  <a:srgbClr val="FF0000"/>
                </a:solidFill>
              </a:rPr>
              <a:t> in </a:t>
            </a:r>
            <a:r>
              <a:rPr lang="tr-TR" dirty="0" smtClean="0">
                <a:solidFill>
                  <a:srgbClr val="FF0000"/>
                </a:solidFill>
              </a:rPr>
              <a:t>P3HT network</a:t>
            </a:r>
            <a:endParaRPr lang="tr-TR" baseline="-25000" dirty="0" smtClean="0">
              <a:solidFill>
                <a:srgbClr val="FF0000"/>
              </a:solidFill>
            </a:endParaRPr>
          </a:p>
          <a:p>
            <a:pPr marL="285750" indent="-285750" algn="just">
              <a:buFont typeface="Wingdings" panose="05000000000000000000" pitchFamily="2" charset="2"/>
              <a:buChar char="Ø"/>
            </a:pPr>
            <a:endParaRPr lang="tr-TR" baseline="-25000" dirty="0"/>
          </a:p>
          <a:p>
            <a:pPr marL="285750" indent="-285750" algn="just">
              <a:buFont typeface="Wingdings" panose="05000000000000000000" pitchFamily="2" charset="2"/>
              <a:buChar char="Ø"/>
            </a:pPr>
            <a:endParaRPr lang="tr-TR" baseline="-250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8084" r="6126"/>
          <a:stretch/>
        </p:blipFill>
        <p:spPr>
          <a:xfrm>
            <a:off x="283228" y="1268760"/>
            <a:ext cx="3851920" cy="5096611"/>
          </a:xfrm>
          <a:prstGeom prst="rect">
            <a:avLst/>
          </a:prstGeom>
        </p:spPr>
      </p:pic>
    </p:spTree>
    <p:extLst>
      <p:ext uri="{BB962C8B-B14F-4D97-AF65-F5344CB8AC3E}">
        <p14:creationId xmlns:p14="http://schemas.microsoft.com/office/powerpoint/2010/main" val="100500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115" y="1278882"/>
            <a:ext cx="5791647" cy="445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4"/>
          <p:cNvSpPr txBox="1"/>
          <p:nvPr/>
        </p:nvSpPr>
        <p:spPr>
          <a:xfrm>
            <a:off x="1187624" y="271942"/>
            <a:ext cx="7883805" cy="523220"/>
          </a:xfrm>
          <a:prstGeom prst="rect">
            <a:avLst/>
          </a:prstGeom>
          <a:noFill/>
        </p:spPr>
        <p:txBody>
          <a:bodyPr wrap="square" rtlCol="0">
            <a:spAutoFit/>
          </a:bodyPr>
          <a:lstStyle/>
          <a:p>
            <a:r>
              <a:rPr lang="tr-TR" sz="2800" noProof="1" smtClean="0">
                <a:solidFill>
                  <a:schemeClr val="tx2">
                    <a:lumMod val="60000"/>
                    <a:lumOff val="40000"/>
                  </a:schemeClr>
                </a:solidFill>
                <a:latin typeface="Arial Black" panose="020B0A04020102020204" pitchFamily="34" charset="0"/>
                <a:ea typeface="+mj-ea"/>
                <a:cs typeface="+mj-cs"/>
              </a:rPr>
              <a:t>Chemical Characterization (FTIR)</a:t>
            </a:r>
            <a:endParaRPr lang="tr-TR" sz="1600" noProof="1"/>
          </a:p>
        </p:txBody>
      </p:sp>
      <p:cxnSp>
        <p:nvCxnSpPr>
          <p:cNvPr id="5" name="Straight Connector 5"/>
          <p:cNvCxnSpPr/>
          <p:nvPr/>
        </p:nvCxnSpPr>
        <p:spPr>
          <a:xfrm>
            <a:off x="0" y="119675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hemistry vector colorful ile ilgili gÃ¶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0" t="73523" r="73178" b="4328"/>
          <a:stretch/>
        </p:blipFill>
        <p:spPr bwMode="auto">
          <a:xfrm>
            <a:off x="254118" y="99413"/>
            <a:ext cx="1008112" cy="916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364088" y="1628800"/>
            <a:ext cx="1219183" cy="75725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809229296"/>
              </p:ext>
            </p:extLst>
          </p:nvPr>
        </p:nvGraphicFramePr>
        <p:xfrm>
          <a:off x="266279" y="1791092"/>
          <a:ext cx="2562904" cy="1691640"/>
        </p:xfrm>
        <a:graphic>
          <a:graphicData uri="http://schemas.openxmlformats.org/drawingml/2006/table">
            <a:tbl>
              <a:tblPr firstRow="1" bandRow="1">
                <a:tableStyleId>{E8B1032C-EA38-4F05-BA0D-38AFFFC7BED3}</a:tableStyleId>
              </a:tblPr>
              <a:tblGrid>
                <a:gridCol w="834712">
                  <a:extLst>
                    <a:ext uri="{9D8B030D-6E8A-4147-A177-3AD203B41FA5}">
                      <a16:colId xmlns:a16="http://schemas.microsoft.com/office/drawing/2014/main" val="1052274822"/>
                    </a:ext>
                  </a:extLst>
                </a:gridCol>
                <a:gridCol w="1728192">
                  <a:extLst>
                    <a:ext uri="{9D8B030D-6E8A-4147-A177-3AD203B41FA5}">
                      <a16:colId xmlns:a16="http://schemas.microsoft.com/office/drawing/2014/main" val="1804768798"/>
                    </a:ext>
                  </a:extLst>
                </a:gridCol>
              </a:tblGrid>
              <a:tr h="240695">
                <a:tc>
                  <a:txBody>
                    <a:bodyPr/>
                    <a:lstStyle/>
                    <a:p>
                      <a:pPr algn="ctr"/>
                      <a:r>
                        <a:rPr lang="tr-TR" sz="900" dirty="0" smtClean="0"/>
                        <a:t>Wavenumber (cm</a:t>
                      </a:r>
                      <a:r>
                        <a:rPr lang="tr-TR" sz="900" baseline="30000" dirty="0" smtClean="0"/>
                        <a:t>-1</a:t>
                      </a:r>
                      <a:r>
                        <a:rPr lang="tr-TR" sz="900" dirty="0" smtClean="0"/>
                        <a:t>)</a:t>
                      </a:r>
                      <a:endParaRPr lang="tr-TR" sz="900" dirty="0"/>
                    </a:p>
                  </a:txBody>
                  <a:tcPr anchor="ctr">
                    <a:solidFill>
                      <a:schemeClr val="accent6">
                        <a:lumMod val="60000"/>
                        <a:lumOff val="40000"/>
                      </a:schemeClr>
                    </a:solidFill>
                  </a:tcPr>
                </a:tc>
                <a:tc>
                  <a:txBody>
                    <a:bodyPr/>
                    <a:lstStyle/>
                    <a:p>
                      <a:pPr algn="ctr"/>
                      <a:r>
                        <a:rPr lang="tr-TR" sz="900" dirty="0" smtClean="0"/>
                        <a:t>Group</a:t>
                      </a:r>
                      <a:endParaRPr lang="tr-TR" sz="900" dirty="0"/>
                    </a:p>
                  </a:txBody>
                  <a:tcPr anchor="ctr">
                    <a:solidFill>
                      <a:schemeClr val="accent6">
                        <a:lumMod val="60000"/>
                        <a:lumOff val="40000"/>
                      </a:schemeClr>
                    </a:solidFill>
                  </a:tcPr>
                </a:tc>
                <a:extLst>
                  <a:ext uri="{0D108BD9-81ED-4DB2-BD59-A6C34878D82A}">
                    <a16:rowId xmlns:a16="http://schemas.microsoft.com/office/drawing/2014/main" val="202836903"/>
                  </a:ext>
                </a:extLst>
              </a:tr>
              <a:tr h="270844">
                <a:tc>
                  <a:txBody>
                    <a:bodyPr/>
                    <a:lstStyle/>
                    <a:p>
                      <a:pPr algn="ctr"/>
                      <a:r>
                        <a:rPr lang="tr-TR" sz="900" dirty="0" smtClean="0"/>
                        <a:t>1571</a:t>
                      </a:r>
                      <a:endParaRPr lang="tr-TR" sz="900" dirty="0"/>
                    </a:p>
                  </a:txBody>
                  <a:tcPr anchor="ctr"/>
                </a:tc>
                <a:tc>
                  <a:txBody>
                    <a:bodyPr/>
                    <a:lstStyle/>
                    <a:p>
                      <a:pPr algn="ctr"/>
                      <a:r>
                        <a:rPr lang="tr-TR" sz="900" dirty="0" smtClean="0"/>
                        <a:t>Symmetric C=C streching in thiophene ring</a:t>
                      </a:r>
                      <a:endParaRPr lang="tr-TR" sz="900" dirty="0"/>
                    </a:p>
                  </a:txBody>
                  <a:tcPr anchor="ctr"/>
                </a:tc>
                <a:extLst>
                  <a:ext uri="{0D108BD9-81ED-4DB2-BD59-A6C34878D82A}">
                    <a16:rowId xmlns:a16="http://schemas.microsoft.com/office/drawing/2014/main" val="3092186255"/>
                  </a:ext>
                </a:extLst>
              </a:tr>
              <a:tr h="340984">
                <a:tc>
                  <a:txBody>
                    <a:bodyPr/>
                    <a:lstStyle/>
                    <a:p>
                      <a:pPr algn="ctr"/>
                      <a:r>
                        <a:rPr lang="tr-TR" sz="900" dirty="0" smtClean="0"/>
                        <a:t>1456 </a:t>
                      </a:r>
                      <a:endParaRPr lang="tr-TR"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900" dirty="0" smtClean="0"/>
                        <a:t>Asymmetric C=C streching in thiophene ring</a:t>
                      </a:r>
                    </a:p>
                    <a:p>
                      <a:pPr algn="ctr"/>
                      <a:endParaRPr lang="tr-TR" sz="900" dirty="0"/>
                    </a:p>
                  </a:txBody>
                  <a:tcPr anchor="ctr"/>
                </a:tc>
                <a:extLst>
                  <a:ext uri="{0D108BD9-81ED-4DB2-BD59-A6C34878D82A}">
                    <a16:rowId xmlns:a16="http://schemas.microsoft.com/office/drawing/2014/main" val="438329253"/>
                  </a:ext>
                </a:extLst>
              </a:tr>
              <a:tr h="200578">
                <a:tc>
                  <a:txBody>
                    <a:bodyPr/>
                    <a:lstStyle/>
                    <a:p>
                      <a:pPr algn="ctr"/>
                      <a:r>
                        <a:rPr lang="tr-TR" sz="900" dirty="0" smtClean="0"/>
                        <a:t>1126,</a:t>
                      </a:r>
                      <a:r>
                        <a:rPr lang="tr-TR" sz="900" baseline="0" dirty="0" smtClean="0"/>
                        <a:t> </a:t>
                      </a:r>
                      <a:r>
                        <a:rPr lang="tr-TR" sz="900" dirty="0" smtClean="0"/>
                        <a:t>1003</a:t>
                      </a:r>
                      <a:endParaRPr lang="tr-TR" sz="900" dirty="0"/>
                    </a:p>
                  </a:txBody>
                  <a:tcPr anchor="ctr"/>
                </a:tc>
                <a:tc>
                  <a:txBody>
                    <a:bodyPr/>
                    <a:lstStyle/>
                    <a:p>
                      <a:pPr algn="ctr"/>
                      <a:r>
                        <a:rPr lang="tr-TR" sz="900" dirty="0" smtClean="0"/>
                        <a:t>C-H bonds from CH</a:t>
                      </a:r>
                      <a:r>
                        <a:rPr lang="tr-TR" sz="900" baseline="-25000" dirty="0" smtClean="0"/>
                        <a:t>3</a:t>
                      </a:r>
                      <a:endParaRPr lang="tr-TR" sz="900" baseline="-25000" dirty="0"/>
                    </a:p>
                  </a:txBody>
                  <a:tcPr anchor="ctr"/>
                </a:tc>
                <a:extLst>
                  <a:ext uri="{0D108BD9-81ED-4DB2-BD59-A6C34878D82A}">
                    <a16:rowId xmlns:a16="http://schemas.microsoft.com/office/drawing/2014/main" val="344951222"/>
                  </a:ext>
                </a:extLst>
              </a:tr>
              <a:tr h="200578">
                <a:tc>
                  <a:txBody>
                    <a:bodyPr/>
                    <a:lstStyle/>
                    <a:p>
                      <a:pPr algn="ctr"/>
                      <a:r>
                        <a:rPr lang="tr-TR" sz="900" dirty="0" smtClean="0"/>
                        <a:t>744, 657</a:t>
                      </a:r>
                      <a:endParaRPr lang="tr-TR" sz="900" dirty="0"/>
                    </a:p>
                  </a:txBody>
                  <a:tcPr anchor="ctr"/>
                </a:tc>
                <a:tc>
                  <a:txBody>
                    <a:bodyPr/>
                    <a:lstStyle/>
                    <a:p>
                      <a:pPr algn="ctr"/>
                      <a:r>
                        <a:rPr lang="tr-TR" sz="900" dirty="0" smtClean="0"/>
                        <a:t>C-S</a:t>
                      </a:r>
                      <a:r>
                        <a:rPr lang="tr-TR" sz="900" baseline="0" dirty="0" smtClean="0"/>
                        <a:t> streching</a:t>
                      </a:r>
                      <a:endParaRPr lang="tr-TR" sz="900" dirty="0"/>
                    </a:p>
                  </a:txBody>
                  <a:tcPr anchor="ctr"/>
                </a:tc>
                <a:extLst>
                  <a:ext uri="{0D108BD9-81ED-4DB2-BD59-A6C34878D82A}">
                    <a16:rowId xmlns:a16="http://schemas.microsoft.com/office/drawing/2014/main" val="2936210137"/>
                  </a:ext>
                </a:extLst>
              </a:tr>
            </a:tbl>
          </a:graphicData>
        </a:graphic>
      </p:graphicFrame>
      <p:sp>
        <p:nvSpPr>
          <p:cNvPr id="8" name="Rectangle 7"/>
          <p:cNvSpPr/>
          <p:nvPr/>
        </p:nvSpPr>
        <p:spPr>
          <a:xfrm>
            <a:off x="-8900" y="4005064"/>
            <a:ext cx="3109733" cy="1600438"/>
          </a:xfrm>
          <a:prstGeom prst="rect">
            <a:avLst/>
          </a:prstGeom>
        </p:spPr>
        <p:txBody>
          <a:bodyPr wrap="square">
            <a:spAutoFit/>
          </a:bodyPr>
          <a:lstStyle/>
          <a:p>
            <a:pPr marL="285750" indent="-285750" algn="just">
              <a:buFont typeface="Arial" panose="020B0604020202020204" pitchFamily="34" charset="0"/>
              <a:buChar char="•"/>
            </a:pPr>
            <a:r>
              <a:rPr lang="tr-TR" sz="1400" dirty="0"/>
              <a:t>N</a:t>
            </a:r>
            <a:r>
              <a:rPr lang="tr-TR" sz="1400" dirty="0" smtClean="0"/>
              <a:t>o peak shifting</a:t>
            </a:r>
          </a:p>
          <a:p>
            <a:pPr marL="285750" indent="-285750" algn="just">
              <a:buFont typeface="Arial" panose="020B0604020202020204" pitchFamily="34" charset="0"/>
              <a:buChar char="•"/>
            </a:pPr>
            <a:r>
              <a:rPr lang="tr-TR" sz="1400" dirty="0" smtClean="0"/>
              <a:t>It </a:t>
            </a:r>
            <a:r>
              <a:rPr lang="tr-TR" sz="1400" dirty="0"/>
              <a:t>is evident that FTIR spectra of P3HT/WO</a:t>
            </a:r>
            <a:r>
              <a:rPr lang="tr-TR" sz="1400" baseline="-25000" dirty="0"/>
              <a:t>3</a:t>
            </a:r>
            <a:r>
              <a:rPr lang="tr-TR" sz="1400" dirty="0"/>
              <a:t> hybrid structures seem to be a mixture of both WO</a:t>
            </a:r>
            <a:r>
              <a:rPr lang="tr-TR" sz="1400" baseline="-25000" dirty="0"/>
              <a:t>3</a:t>
            </a:r>
            <a:r>
              <a:rPr lang="tr-TR" sz="1400" dirty="0"/>
              <a:t> and P3HT. </a:t>
            </a:r>
            <a:endParaRPr lang="tr-TR" sz="1400" dirty="0" smtClean="0"/>
          </a:p>
          <a:p>
            <a:pPr marL="285750" indent="-285750" algn="just">
              <a:buFont typeface="Wingdings" panose="05000000000000000000" pitchFamily="2" charset="2"/>
              <a:buChar char="Ø"/>
            </a:pPr>
            <a:r>
              <a:rPr lang="tr-TR" sz="1400" dirty="0" smtClean="0">
                <a:solidFill>
                  <a:srgbClr val="FF0000"/>
                </a:solidFill>
              </a:rPr>
              <a:t>Electrostatic interaction</a:t>
            </a:r>
            <a:r>
              <a:rPr lang="en-US" sz="1400" dirty="0" smtClean="0">
                <a:solidFill>
                  <a:srgbClr val="FF0000"/>
                </a:solidFill>
              </a:rPr>
              <a:t> </a:t>
            </a:r>
            <a:r>
              <a:rPr lang="tr-TR" sz="1400" dirty="0" smtClean="0">
                <a:solidFill>
                  <a:srgbClr val="FF0000"/>
                </a:solidFill>
              </a:rPr>
              <a:t>between</a:t>
            </a:r>
            <a:r>
              <a:rPr lang="en-US" sz="1400" dirty="0" smtClean="0">
                <a:solidFill>
                  <a:srgbClr val="FF0000"/>
                </a:solidFill>
              </a:rPr>
              <a:t> </a:t>
            </a:r>
            <a:r>
              <a:rPr lang="en-US" sz="1400" dirty="0">
                <a:solidFill>
                  <a:srgbClr val="FF0000"/>
                </a:solidFill>
              </a:rPr>
              <a:t>nano-</a:t>
            </a:r>
            <a:r>
              <a:rPr lang="tr-TR" sz="1400" dirty="0">
                <a:solidFill>
                  <a:srgbClr val="FF0000"/>
                </a:solidFill>
              </a:rPr>
              <a:t>WO</a:t>
            </a:r>
            <a:r>
              <a:rPr lang="tr-TR" sz="1400" baseline="-25000" dirty="0">
                <a:solidFill>
                  <a:srgbClr val="FF0000"/>
                </a:solidFill>
              </a:rPr>
              <a:t>3</a:t>
            </a:r>
            <a:r>
              <a:rPr lang="en-US" sz="1400" dirty="0">
                <a:solidFill>
                  <a:srgbClr val="FF0000"/>
                </a:solidFill>
              </a:rPr>
              <a:t> </a:t>
            </a:r>
            <a:r>
              <a:rPr lang="en-US" sz="1400" dirty="0" smtClean="0">
                <a:solidFill>
                  <a:srgbClr val="FF0000"/>
                </a:solidFill>
              </a:rPr>
              <a:t> </a:t>
            </a:r>
            <a:r>
              <a:rPr lang="tr-TR" sz="1400" dirty="0" smtClean="0">
                <a:solidFill>
                  <a:srgbClr val="FF0000"/>
                </a:solidFill>
              </a:rPr>
              <a:t>and P3HT network</a:t>
            </a:r>
            <a:endParaRPr lang="tr-TR" sz="1400" baseline="-25000" dirty="0">
              <a:solidFill>
                <a:srgbClr val="FF0000"/>
              </a:solidFill>
            </a:endParaRPr>
          </a:p>
        </p:txBody>
      </p:sp>
    </p:spTree>
    <p:extLst>
      <p:ext uri="{BB962C8B-B14F-4D97-AF65-F5344CB8AC3E}">
        <p14:creationId xmlns:p14="http://schemas.microsoft.com/office/powerpoint/2010/main" val="854918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87624" y="271942"/>
            <a:ext cx="7883805" cy="523220"/>
          </a:xfrm>
          <a:prstGeom prst="rect">
            <a:avLst/>
          </a:prstGeom>
          <a:noFill/>
        </p:spPr>
        <p:txBody>
          <a:bodyPr wrap="square" rtlCol="0">
            <a:spAutoFit/>
          </a:bodyPr>
          <a:lstStyle/>
          <a:p>
            <a:r>
              <a:rPr lang="tr-TR" sz="2800" noProof="1">
                <a:solidFill>
                  <a:schemeClr val="tx2">
                    <a:lumMod val="60000"/>
                    <a:lumOff val="40000"/>
                  </a:schemeClr>
                </a:solidFill>
                <a:latin typeface="Arial Black" panose="020B0A04020102020204" pitchFamily="34" charset="0"/>
                <a:ea typeface="+mj-ea"/>
                <a:cs typeface="+mj-cs"/>
              </a:rPr>
              <a:t> </a:t>
            </a:r>
            <a:r>
              <a:rPr lang="tr-TR" sz="2800" noProof="1" smtClean="0">
                <a:solidFill>
                  <a:schemeClr val="tx2">
                    <a:lumMod val="60000"/>
                    <a:lumOff val="40000"/>
                  </a:schemeClr>
                </a:solidFill>
                <a:latin typeface="Arial Black" panose="020B0A04020102020204" pitchFamily="34" charset="0"/>
                <a:ea typeface="+mj-ea"/>
                <a:cs typeface="+mj-cs"/>
              </a:rPr>
              <a:t>Chemical Characterization (Raman)</a:t>
            </a:r>
            <a:endParaRPr lang="tr-TR" sz="1600" noProof="1"/>
          </a:p>
        </p:txBody>
      </p:sp>
      <p:cxnSp>
        <p:nvCxnSpPr>
          <p:cNvPr id="5" name="Straight Connector 5"/>
          <p:cNvCxnSpPr/>
          <p:nvPr/>
        </p:nvCxnSpPr>
        <p:spPr>
          <a:xfrm>
            <a:off x="0" y="119675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descr="chemistry vector colorful ile ilgili gÃ¶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73523" r="73178" b="4328"/>
          <a:stretch/>
        </p:blipFill>
        <p:spPr bwMode="auto">
          <a:xfrm>
            <a:off x="254118" y="99413"/>
            <a:ext cx="1008112" cy="9164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68144" y="1380631"/>
            <a:ext cx="2771238" cy="2893100"/>
          </a:xfrm>
          <a:prstGeom prst="rect">
            <a:avLst/>
          </a:prstGeom>
          <a:noFill/>
        </p:spPr>
        <p:txBody>
          <a:bodyPr wrap="square" rtlCol="0">
            <a:spAutoFit/>
          </a:bodyPr>
          <a:lstStyle/>
          <a:p>
            <a:pPr marL="285750" indent="-285750">
              <a:buFont typeface="Wingdings" panose="05000000000000000000" pitchFamily="2" charset="2"/>
              <a:buChar char="Ø"/>
            </a:pPr>
            <a:r>
              <a:rPr lang="tr-TR" sz="1400" dirty="0" smtClean="0"/>
              <a:t>Main in-plane ring skeleton C=C at 1452 cm</a:t>
            </a:r>
            <a:r>
              <a:rPr lang="tr-TR" sz="1400" baseline="30000" dirty="0" smtClean="0"/>
              <a:t>-1</a:t>
            </a:r>
          </a:p>
          <a:p>
            <a:pPr marL="285750" indent="-285750">
              <a:buFont typeface="Wingdings" panose="05000000000000000000" pitchFamily="2" charset="2"/>
              <a:buChar char="Ø"/>
            </a:pPr>
            <a:endParaRPr lang="tr-TR" sz="1400" baseline="30000" dirty="0"/>
          </a:p>
          <a:p>
            <a:pPr marL="285750" indent="-285750">
              <a:buFont typeface="Wingdings" panose="05000000000000000000" pitchFamily="2" charset="2"/>
              <a:buChar char="Ø"/>
            </a:pPr>
            <a:r>
              <a:rPr lang="tr-TR" sz="1400" dirty="0" smtClean="0"/>
              <a:t>C-C inter-ring streching at</a:t>
            </a:r>
          </a:p>
          <a:p>
            <a:r>
              <a:rPr lang="tr-TR" sz="1400" dirty="0" smtClean="0"/>
              <a:t>       1380 cm</a:t>
            </a:r>
            <a:r>
              <a:rPr lang="tr-TR" sz="1400" baseline="30000" dirty="0" smtClean="0"/>
              <a:t>-1</a:t>
            </a:r>
          </a:p>
          <a:p>
            <a:endParaRPr lang="tr-TR" sz="1400" baseline="30000" dirty="0" smtClean="0"/>
          </a:p>
          <a:p>
            <a:pPr marL="285750" indent="-285750">
              <a:buFont typeface="Wingdings" panose="05000000000000000000" pitchFamily="2" charset="2"/>
              <a:buChar char="Ø"/>
            </a:pPr>
            <a:r>
              <a:rPr lang="tr-TR" sz="1400" dirty="0" smtClean="0"/>
              <a:t>C-S-C deformation mode at 726 cm</a:t>
            </a:r>
            <a:r>
              <a:rPr lang="tr-TR" sz="1400" baseline="30000" dirty="0" smtClean="0"/>
              <a:t>-1</a:t>
            </a:r>
            <a:endParaRPr lang="tr-TR" sz="1400" baseline="30000" dirty="0"/>
          </a:p>
          <a:p>
            <a:pPr marL="285750" indent="-285750">
              <a:buFont typeface="Wingdings" panose="05000000000000000000" pitchFamily="2" charset="2"/>
              <a:buChar char="Ø"/>
            </a:pPr>
            <a:endParaRPr lang="tr-TR" sz="1400" dirty="0" smtClean="0"/>
          </a:p>
          <a:p>
            <a:pPr marL="285750" indent="-285750">
              <a:buFont typeface="Wingdings" panose="05000000000000000000" pitchFamily="2" charset="2"/>
              <a:buChar char="Ø"/>
            </a:pPr>
            <a:r>
              <a:rPr lang="tr-TR" sz="1400" dirty="0" smtClean="0">
                <a:solidFill>
                  <a:srgbClr val="FF0000"/>
                </a:solidFill>
              </a:rPr>
              <a:t>30 wt</a:t>
            </a:r>
            <a:r>
              <a:rPr lang="tr-TR" sz="1400" dirty="0">
                <a:solidFill>
                  <a:srgbClr val="FF0000"/>
                </a:solidFill>
              </a:rPr>
              <a:t> </a:t>
            </a:r>
            <a:r>
              <a:rPr lang="tr-TR" sz="1400" dirty="0" smtClean="0">
                <a:solidFill>
                  <a:srgbClr val="FF0000"/>
                </a:solidFill>
              </a:rPr>
              <a:t>% shows the best electronic transfer with the polymer network</a:t>
            </a:r>
            <a:endParaRPr lang="tr-TR" sz="1400" dirty="0">
              <a:solidFill>
                <a:srgbClr val="FF0000"/>
              </a:solidFill>
            </a:endParaRPr>
          </a:p>
          <a:p>
            <a:endParaRPr lang="tr-TR" sz="1400" baseline="30000" dirty="0"/>
          </a:p>
          <a:p>
            <a:endParaRPr lang="tr-TR" sz="1400"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779" t="9268" r="11001"/>
          <a:stretch/>
        </p:blipFill>
        <p:spPr>
          <a:xfrm>
            <a:off x="32009" y="1340768"/>
            <a:ext cx="5476096" cy="4075072"/>
          </a:xfrm>
          <a:prstGeom prst="rect">
            <a:avLst/>
          </a:prstGeom>
        </p:spPr>
      </p:pic>
      <p:pic>
        <p:nvPicPr>
          <p:cNvPr id="9" name="Picture 8"/>
          <p:cNvPicPr>
            <a:picLocks noChangeAspect="1"/>
          </p:cNvPicPr>
          <p:nvPr/>
        </p:nvPicPr>
        <p:blipFill>
          <a:blip r:embed="rId5"/>
          <a:stretch>
            <a:fillRect/>
          </a:stretch>
        </p:blipFill>
        <p:spPr>
          <a:xfrm>
            <a:off x="2195736" y="1572497"/>
            <a:ext cx="1351992" cy="799042"/>
          </a:xfrm>
          <a:prstGeom prst="rect">
            <a:avLst/>
          </a:prstGeom>
        </p:spPr>
      </p:pic>
      <p:pic>
        <p:nvPicPr>
          <p:cNvPr id="2" name="Picture 1"/>
          <p:cNvPicPr>
            <a:picLocks noChangeAspect="1"/>
          </p:cNvPicPr>
          <p:nvPr/>
        </p:nvPicPr>
        <p:blipFill>
          <a:blip r:embed="rId6"/>
          <a:stretch>
            <a:fillRect/>
          </a:stretch>
        </p:blipFill>
        <p:spPr>
          <a:xfrm>
            <a:off x="5175238" y="4989628"/>
            <a:ext cx="3867294" cy="136818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763817" y="3939684"/>
                <a:ext cx="2048544" cy="727507"/>
              </a:xfrm>
              <a:prstGeom prst="rect">
                <a:avLst/>
              </a:prstGeom>
              <a:noFill/>
              <a:ln>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tr-TR" sz="1600" b="0" i="0" smtClean="0">
                          <a:latin typeface="Cambria Math" panose="02040503050406030204" pitchFamily="18" charset="0"/>
                        </a:rPr>
                        <m:t>Frequency</m:t>
                      </m:r>
                      <m:r>
                        <a:rPr lang="tr-TR" sz="1600" b="0" i="0" smtClean="0">
                          <a:latin typeface="Cambria Math" panose="02040503050406030204" pitchFamily="18" charset="0"/>
                        </a:rPr>
                        <m:t>= </m:t>
                      </m:r>
                      <m:f>
                        <m:fPr>
                          <m:ctrlPr>
                            <a:rPr lang="tr-TR" sz="1600" i="1" smtClean="0">
                              <a:latin typeface="Cambria Math" panose="02040503050406030204" pitchFamily="18" charset="0"/>
                            </a:rPr>
                          </m:ctrlPr>
                        </m:fPr>
                        <m:num>
                          <m:r>
                            <a:rPr lang="tr-TR" sz="1600" b="0" i="0" smtClean="0">
                              <a:latin typeface="Cambria Math" panose="02040503050406030204" pitchFamily="18" charset="0"/>
                            </a:rPr>
                            <m:t>1</m:t>
                          </m:r>
                        </m:num>
                        <m:den>
                          <m:r>
                            <a:rPr lang="tr-TR" sz="1600" b="0" i="0" smtClean="0">
                              <a:latin typeface="Cambria Math" panose="02040503050406030204" pitchFamily="18" charset="0"/>
                            </a:rPr>
                            <m:t>2</m:t>
                          </m:r>
                        </m:den>
                      </m:f>
                      <m:r>
                        <a:rPr lang="tr-TR" sz="1600" b="0" i="0" smtClean="0">
                          <a:latin typeface="Cambria Math" panose="02040503050406030204" pitchFamily="18" charset="0"/>
                        </a:rPr>
                        <m:t> </m:t>
                      </m:r>
                      <m:rad>
                        <m:radPr>
                          <m:degHide m:val="on"/>
                          <m:ctrlPr>
                            <a:rPr lang="tr-TR" sz="1600" i="1" smtClean="0">
                              <a:latin typeface="Cambria Math" panose="02040503050406030204" pitchFamily="18" charset="0"/>
                            </a:rPr>
                          </m:ctrlPr>
                        </m:radPr>
                        <m:deg/>
                        <m:e>
                          <m:f>
                            <m:fPr>
                              <m:ctrlPr>
                                <a:rPr lang="tr-TR" sz="1600" i="1" smtClean="0">
                                  <a:latin typeface="Cambria Math" panose="02040503050406030204" pitchFamily="18" charset="0"/>
                                </a:rPr>
                              </m:ctrlPr>
                            </m:fPr>
                            <m:num>
                              <m:r>
                                <m:rPr>
                                  <m:sty m:val="p"/>
                                </m:rPr>
                                <a:rPr lang="tr-TR" sz="1600" b="0" i="0" smtClean="0">
                                  <a:latin typeface="Cambria Math" panose="02040503050406030204" pitchFamily="18" charset="0"/>
                                </a:rPr>
                                <m:t>k</m:t>
                              </m:r>
                            </m:num>
                            <m:den>
                              <m:r>
                                <m:rPr>
                                  <m:sty m:val="p"/>
                                </m:rPr>
                                <a:rPr lang="tr-TR" sz="1600" b="0" i="0" smtClean="0">
                                  <a:latin typeface="Cambria Math" panose="02040503050406030204" pitchFamily="18" charset="0"/>
                                </a:rPr>
                                <m:t>m</m:t>
                              </m:r>
                            </m:den>
                          </m:f>
                        </m:e>
                      </m:rad>
                    </m:oMath>
                  </m:oMathPara>
                </a14:m>
                <a:endParaRPr lang="tr-TR" sz="16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763817" y="3939684"/>
                <a:ext cx="2048544" cy="727507"/>
              </a:xfrm>
              <a:prstGeom prst="rect">
                <a:avLst/>
              </a:prstGeom>
              <a:blipFill>
                <a:blip r:embed="rId7"/>
                <a:stretch>
                  <a:fillRect/>
                </a:stretch>
              </a:blipFill>
              <a:ln>
                <a:solidFill>
                  <a:srgbClr val="FF0000"/>
                </a:solidFill>
              </a:ln>
            </p:spPr>
            <p:txBody>
              <a:bodyPr/>
              <a:lstStyle/>
              <a:p>
                <a:r>
                  <a:rPr lang="tr-TR">
                    <a:noFill/>
                  </a:rPr>
                  <a:t> </a:t>
                </a:r>
              </a:p>
            </p:txBody>
          </p:sp>
        </mc:Fallback>
      </mc:AlternateContent>
      <p:cxnSp>
        <p:nvCxnSpPr>
          <p:cNvPr id="11" name="Straight Arrow Connector 10"/>
          <p:cNvCxnSpPr/>
          <p:nvPr/>
        </p:nvCxnSpPr>
        <p:spPr>
          <a:xfrm>
            <a:off x="7655278" y="4221088"/>
            <a:ext cx="3141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916688" y="4082588"/>
            <a:ext cx="1227312" cy="276999"/>
          </a:xfrm>
          <a:prstGeom prst="rect">
            <a:avLst/>
          </a:prstGeom>
          <a:noFill/>
        </p:spPr>
        <p:txBody>
          <a:bodyPr wrap="square" rtlCol="0">
            <a:spAutoFit/>
          </a:bodyPr>
          <a:lstStyle/>
          <a:p>
            <a:r>
              <a:rPr lang="tr-TR" sz="1200" dirty="0" smtClean="0"/>
              <a:t>Bond strength </a:t>
            </a:r>
            <a:endParaRPr lang="tr-TR" sz="1200" dirty="0"/>
          </a:p>
        </p:txBody>
      </p:sp>
      <p:pic>
        <p:nvPicPr>
          <p:cNvPr id="25" name="Picture 24"/>
          <p:cNvPicPr>
            <a:picLocks noChangeAspect="1"/>
          </p:cNvPicPr>
          <p:nvPr/>
        </p:nvPicPr>
        <p:blipFill>
          <a:blip r:embed="rId8"/>
          <a:stretch>
            <a:fillRect/>
          </a:stretch>
        </p:blipFill>
        <p:spPr>
          <a:xfrm>
            <a:off x="758174" y="5673721"/>
            <a:ext cx="4499992" cy="465045"/>
          </a:xfrm>
          <a:prstGeom prst="rect">
            <a:avLst/>
          </a:prstGeom>
        </p:spPr>
      </p:pic>
    </p:spTree>
    <p:extLst>
      <p:ext uri="{BB962C8B-B14F-4D97-AF65-F5344CB8AC3E}">
        <p14:creationId xmlns:p14="http://schemas.microsoft.com/office/powerpoint/2010/main" val="3235154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mage.flaticon.com/icons/png/512/310/31007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88640"/>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3" y="359078"/>
            <a:ext cx="6912767" cy="523220"/>
          </a:xfrm>
          <a:prstGeom prst="rect">
            <a:avLst/>
          </a:prstGeom>
          <a:noFill/>
        </p:spPr>
        <p:txBody>
          <a:bodyPr wrap="square" rtlCol="0">
            <a:spAutoFit/>
          </a:bodyPr>
          <a:lstStyle/>
          <a:p>
            <a:r>
              <a:rPr lang="tr-TR" sz="2800" dirty="0" smtClean="0">
                <a:solidFill>
                  <a:schemeClr val="tx2">
                    <a:lumMod val="60000"/>
                    <a:lumOff val="40000"/>
                  </a:schemeClr>
                </a:solidFill>
                <a:latin typeface="Arial Black" panose="020B0A04020102020204" pitchFamily="34" charset="0"/>
                <a:ea typeface="+mj-ea"/>
                <a:cs typeface="+mj-cs"/>
              </a:rPr>
              <a:t>Conclusion</a:t>
            </a:r>
            <a:endParaRPr lang="tr-TR" sz="1600" dirty="0"/>
          </a:p>
        </p:txBody>
      </p:sp>
      <p:cxnSp>
        <p:nvCxnSpPr>
          <p:cNvPr id="6" name="Straight Connector 5"/>
          <p:cNvCxnSpPr/>
          <p:nvPr/>
        </p:nvCxnSpPr>
        <p:spPr>
          <a:xfrm>
            <a:off x="-72571" y="119675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2063" y="1556792"/>
            <a:ext cx="8603885" cy="383181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r-TR" dirty="0" smtClean="0"/>
              <a:t>Transistor performance of pristine P3HT was enhanced with the incorporation of WO</a:t>
            </a:r>
            <a:r>
              <a:rPr lang="tr-TR" baseline="-25000" dirty="0" smtClean="0"/>
              <a:t>3</a:t>
            </a:r>
            <a:r>
              <a:rPr lang="tr-TR" dirty="0" smtClean="0"/>
              <a:t> nanoparticles.</a:t>
            </a:r>
          </a:p>
          <a:p>
            <a:pPr marL="285750" indent="-285750" algn="just">
              <a:lnSpc>
                <a:spcPct val="150000"/>
              </a:lnSpc>
              <a:buFont typeface="Wingdings" panose="05000000000000000000" pitchFamily="2" charset="2"/>
              <a:buChar char="ü"/>
            </a:pPr>
            <a:r>
              <a:rPr lang="tr-TR" dirty="0">
                <a:solidFill>
                  <a:srgbClr val="FF0000"/>
                </a:solidFill>
              </a:rPr>
              <a:t>30 wt % </a:t>
            </a:r>
            <a:r>
              <a:rPr lang="tr-TR" dirty="0" smtClean="0">
                <a:solidFill>
                  <a:srgbClr val="FF0000"/>
                </a:solidFill>
              </a:rPr>
              <a:t>WO</a:t>
            </a:r>
            <a:r>
              <a:rPr lang="tr-TR" baseline="-25000" dirty="0" smtClean="0">
                <a:solidFill>
                  <a:srgbClr val="FF0000"/>
                </a:solidFill>
              </a:rPr>
              <a:t>3</a:t>
            </a:r>
            <a:r>
              <a:rPr lang="tr-TR" dirty="0" smtClean="0">
                <a:solidFill>
                  <a:srgbClr val="FF0000"/>
                </a:solidFill>
              </a:rPr>
              <a:t> </a:t>
            </a:r>
            <a:r>
              <a:rPr lang="tr-TR" dirty="0" smtClean="0"/>
              <a:t>showed </a:t>
            </a:r>
            <a:r>
              <a:rPr lang="tr-TR" dirty="0"/>
              <a:t>the </a:t>
            </a:r>
            <a:r>
              <a:rPr lang="tr-TR" dirty="0">
                <a:solidFill>
                  <a:srgbClr val="FF0000"/>
                </a:solidFill>
              </a:rPr>
              <a:t>best attachment </a:t>
            </a:r>
            <a:r>
              <a:rPr lang="tr-TR" dirty="0"/>
              <a:t>to the polymer </a:t>
            </a:r>
            <a:r>
              <a:rPr lang="tr-TR" dirty="0" smtClean="0"/>
              <a:t>system considering the spectroscopic characterization.</a:t>
            </a:r>
          </a:p>
          <a:p>
            <a:pPr marL="285750" indent="-285750" algn="just">
              <a:lnSpc>
                <a:spcPct val="150000"/>
              </a:lnSpc>
              <a:buFont typeface="Wingdings" panose="05000000000000000000" pitchFamily="2" charset="2"/>
              <a:buChar char="ü"/>
            </a:pPr>
            <a:r>
              <a:rPr lang="tr-TR" i="1" u="sng" dirty="0" smtClean="0"/>
              <a:t>Threshold voltage </a:t>
            </a:r>
            <a:r>
              <a:rPr lang="tr-TR" dirty="0" smtClean="0"/>
              <a:t>was improved from 48.5 V to 17.7 V</a:t>
            </a:r>
          </a:p>
          <a:p>
            <a:pPr marL="285750" indent="-285750" algn="just">
              <a:lnSpc>
                <a:spcPct val="150000"/>
              </a:lnSpc>
              <a:buFont typeface="Wingdings" panose="05000000000000000000" pitchFamily="2" charset="2"/>
              <a:buChar char="ü"/>
            </a:pPr>
            <a:r>
              <a:rPr lang="en-US" i="1" u="sng" dirty="0"/>
              <a:t>The field-effect mobility </a:t>
            </a:r>
            <a:r>
              <a:rPr lang="en-US" dirty="0"/>
              <a:t>of pristine P3HT based transistors improved </a:t>
            </a:r>
            <a:r>
              <a:rPr lang="tr-TR" dirty="0" smtClean="0"/>
              <a:t>by 165 times </a:t>
            </a:r>
            <a:r>
              <a:rPr lang="en-US" dirty="0" smtClean="0"/>
              <a:t>for </a:t>
            </a:r>
            <a:r>
              <a:rPr lang="en-US" dirty="0"/>
              <a:t>30 wt. % of WO</a:t>
            </a:r>
            <a:r>
              <a:rPr lang="en-US" baseline="-25000" dirty="0"/>
              <a:t>3</a:t>
            </a:r>
            <a:r>
              <a:rPr lang="en-US" dirty="0" smtClean="0"/>
              <a:t>.</a:t>
            </a:r>
            <a:endParaRPr lang="tr-TR" dirty="0" smtClean="0"/>
          </a:p>
          <a:p>
            <a:pPr marL="285750" indent="-285750" algn="just">
              <a:lnSpc>
                <a:spcPct val="150000"/>
              </a:lnSpc>
              <a:buFont typeface="Wingdings" panose="05000000000000000000" pitchFamily="2" charset="2"/>
              <a:buChar char="ü"/>
            </a:pPr>
            <a:r>
              <a:rPr lang="en-US" i="1" u="sng" dirty="0"/>
              <a:t>The on/off current ratio </a:t>
            </a:r>
            <a:r>
              <a:rPr lang="en-US" dirty="0"/>
              <a:t>of P3HT based device increased </a:t>
            </a:r>
            <a:r>
              <a:rPr lang="tr-TR" dirty="0" smtClean="0"/>
              <a:t>by approximately 10 times </a:t>
            </a:r>
            <a:r>
              <a:rPr lang="en-US" dirty="0" smtClean="0"/>
              <a:t>at </a:t>
            </a:r>
            <a:r>
              <a:rPr lang="en-US" dirty="0"/>
              <a:t>30 wt. % WO</a:t>
            </a:r>
            <a:r>
              <a:rPr lang="en-US" baseline="-25000" dirty="0"/>
              <a:t>3</a:t>
            </a:r>
            <a:r>
              <a:rPr lang="en-US" dirty="0"/>
              <a:t> </a:t>
            </a:r>
            <a:r>
              <a:rPr lang="en-US" dirty="0" smtClean="0"/>
              <a:t>concentration</a:t>
            </a:r>
            <a:r>
              <a:rPr lang="tr-TR" dirty="0" smtClean="0"/>
              <a:t>.</a:t>
            </a:r>
            <a:endParaRPr lang="tr-TR" dirty="0"/>
          </a:p>
        </p:txBody>
      </p:sp>
    </p:spTree>
    <p:extLst>
      <p:ext uri="{BB962C8B-B14F-4D97-AF65-F5344CB8AC3E}">
        <p14:creationId xmlns:p14="http://schemas.microsoft.com/office/powerpoint/2010/main" val="991398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8686" y="359076"/>
            <a:ext cx="6912767" cy="523220"/>
          </a:xfrm>
          <a:prstGeom prst="rect">
            <a:avLst/>
          </a:prstGeom>
          <a:noFill/>
        </p:spPr>
        <p:txBody>
          <a:bodyPr wrap="square" rtlCol="0">
            <a:spAutoFit/>
          </a:bodyPr>
          <a:lstStyle/>
          <a:p>
            <a:r>
              <a:rPr lang="tr-TR" sz="2800" dirty="0" smtClean="0">
                <a:solidFill>
                  <a:schemeClr val="tx2">
                    <a:lumMod val="60000"/>
                    <a:lumOff val="40000"/>
                  </a:schemeClr>
                </a:solidFill>
                <a:latin typeface="Arial Black" panose="020B0A04020102020204" pitchFamily="34" charset="0"/>
                <a:ea typeface="+mj-ea"/>
                <a:cs typeface="+mj-cs"/>
              </a:rPr>
              <a:t>Future Work</a:t>
            </a:r>
            <a:endParaRPr lang="tr-TR" sz="1600" dirty="0"/>
          </a:p>
        </p:txBody>
      </p:sp>
      <p:cxnSp>
        <p:nvCxnSpPr>
          <p:cNvPr id="6" name="Straight Connector 5"/>
          <p:cNvCxnSpPr/>
          <p:nvPr/>
        </p:nvCxnSpPr>
        <p:spPr>
          <a:xfrm>
            <a:off x="-49658" y="324389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0399" y="1340768"/>
            <a:ext cx="8603885" cy="88036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tr-TR" b="1" dirty="0"/>
              <a:t>Electrochromic </a:t>
            </a:r>
            <a:r>
              <a:rPr lang="tr-TR" b="1" dirty="0" smtClean="0"/>
              <a:t>transistors: </a:t>
            </a:r>
            <a:r>
              <a:rPr lang="tr-TR" dirty="0"/>
              <a:t>Both P3HT and WO</a:t>
            </a:r>
            <a:r>
              <a:rPr lang="tr-TR" baseline="-25000" dirty="0"/>
              <a:t>3</a:t>
            </a:r>
            <a:r>
              <a:rPr lang="tr-TR" dirty="0"/>
              <a:t> show electrochromic behavior. </a:t>
            </a:r>
          </a:p>
          <a:p>
            <a:pPr marL="285750" indent="-285750" algn="just">
              <a:lnSpc>
                <a:spcPct val="150000"/>
              </a:lnSpc>
              <a:buFont typeface="Wingdings" panose="05000000000000000000" pitchFamily="2" charset="2"/>
              <a:buChar char="ü"/>
            </a:pPr>
            <a:r>
              <a:rPr lang="tr-TR" b="1" dirty="0"/>
              <a:t>Sensor </a:t>
            </a:r>
            <a:r>
              <a:rPr lang="tr-TR" b="1" dirty="0" smtClean="0"/>
              <a:t>applications: </a:t>
            </a:r>
            <a:r>
              <a:rPr lang="tr-TR" dirty="0"/>
              <a:t>Both materials are susceptible for gas sensing.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 y="139674"/>
            <a:ext cx="9620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0" y="111672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58686" y="2557418"/>
            <a:ext cx="3815660" cy="523220"/>
          </a:xfrm>
          <a:prstGeom prst="rect">
            <a:avLst/>
          </a:prstGeom>
          <a:noFill/>
        </p:spPr>
        <p:txBody>
          <a:bodyPr wrap="square" rtlCol="0">
            <a:spAutoFit/>
          </a:bodyPr>
          <a:lstStyle/>
          <a:p>
            <a:r>
              <a:rPr lang="tr-TR" sz="2800" dirty="0" err="1">
                <a:solidFill>
                  <a:schemeClr val="tx2">
                    <a:lumMod val="60000"/>
                    <a:lumOff val="40000"/>
                  </a:schemeClr>
                </a:solidFill>
                <a:latin typeface="Arial Black" panose="020B0A04020102020204" pitchFamily="34" charset="0"/>
                <a:ea typeface="+mj-ea"/>
                <a:cs typeface="+mj-cs"/>
              </a:rPr>
              <a:t>Acknowledgement</a:t>
            </a:r>
            <a:endParaRPr lang="tr-TR" sz="2800" dirty="0">
              <a:solidFill>
                <a:schemeClr val="tx2">
                  <a:lumMod val="60000"/>
                  <a:lumOff val="40000"/>
                </a:schemeClr>
              </a:solidFill>
              <a:latin typeface="Arial Black" panose="020B0A04020102020204" pitchFamily="34" charset="0"/>
              <a:ea typeface="+mj-ea"/>
              <a:cs typeface="+mj-cs"/>
            </a:endParaRPr>
          </a:p>
        </p:txBody>
      </p:sp>
      <p:pic>
        <p:nvPicPr>
          <p:cNvPr id="9" name="Picture 4" descr="Team premiu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00" y="2420888"/>
            <a:ext cx="672008" cy="67200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11432" y="3429000"/>
            <a:ext cx="8280920" cy="1656184"/>
          </a:xfrm>
        </p:spPr>
        <p:txBody>
          <a:bodyPr>
            <a:normAutofit/>
          </a:bodyPr>
          <a:lstStyle/>
          <a:p>
            <a:r>
              <a:rPr lang="en-US" sz="1800" dirty="0"/>
              <a:t>TUBITAK 1001 (The Scientific and Technological Research Council of Turkey) </a:t>
            </a:r>
            <a:r>
              <a:rPr lang="tr-TR" sz="1800" dirty="0" smtClean="0"/>
              <a:t>P</a:t>
            </a:r>
            <a:r>
              <a:rPr lang="en-US" sz="1800" dirty="0" smtClean="0"/>
              <a:t>roject </a:t>
            </a:r>
            <a:r>
              <a:rPr lang="en-US" sz="1800" dirty="0"/>
              <a:t>#</a:t>
            </a:r>
            <a:r>
              <a:rPr lang="en-US" sz="1800" dirty="0" smtClean="0"/>
              <a:t>116E250</a:t>
            </a:r>
            <a:endParaRPr lang="tr-TR" sz="1800" dirty="0" smtClean="0"/>
          </a:p>
          <a:p>
            <a:r>
              <a:rPr lang="tr-TR" sz="1800" dirty="0" smtClean="0"/>
              <a:t>Istanbul Technical University, Scientific Research Project #41312</a:t>
            </a:r>
          </a:p>
          <a:p>
            <a:r>
              <a:rPr lang="tr-TR" sz="1800" dirty="0" smtClean="0"/>
              <a:t>Emerging Circuits and Computation Group, </a:t>
            </a:r>
            <a:r>
              <a:rPr lang="tr-TR" sz="1800" i="1" dirty="0" smtClean="0">
                <a:hlinkClick r:id="rId4"/>
              </a:rPr>
              <a:t>www.ecc.itu.edu.tr</a:t>
            </a:r>
            <a:endParaRPr lang="tr-TR" sz="1800" i="1" dirty="0" smtClean="0"/>
          </a:p>
          <a:p>
            <a:endParaRPr lang="tr-TR" sz="1800" dirty="0" smtClean="0"/>
          </a:p>
          <a:p>
            <a:endParaRPr lang="tr-TR" sz="1800" dirty="0" smtClean="0"/>
          </a:p>
          <a:p>
            <a:endParaRPr lang="tr-TR" sz="1800" dirty="0"/>
          </a:p>
        </p:txBody>
      </p:sp>
      <p:sp>
        <p:nvSpPr>
          <p:cNvPr id="11" name="TextBox 10"/>
          <p:cNvSpPr txBox="1"/>
          <p:nvPr/>
        </p:nvSpPr>
        <p:spPr>
          <a:xfrm>
            <a:off x="4774346" y="5445224"/>
            <a:ext cx="4206493" cy="830997"/>
          </a:xfrm>
          <a:prstGeom prst="rect">
            <a:avLst/>
          </a:prstGeom>
          <a:noFill/>
        </p:spPr>
        <p:txBody>
          <a:bodyPr wrap="square" rtlCol="0">
            <a:spAutoFit/>
          </a:bodyPr>
          <a:lstStyle/>
          <a:p>
            <a:r>
              <a:rPr lang="tr-TR" sz="1600" dirty="0" smtClean="0"/>
              <a:t>- ‘’</a:t>
            </a:r>
            <a:r>
              <a:rPr lang="en-US" sz="1600" i="1" dirty="0" smtClean="0"/>
              <a:t>A </a:t>
            </a:r>
            <a:r>
              <a:rPr lang="en-US" sz="1600" i="1" dirty="0"/>
              <a:t>person who never made a mistake never tried anything new</a:t>
            </a:r>
            <a:r>
              <a:rPr lang="en-US" sz="1600" i="1" dirty="0" smtClean="0"/>
              <a:t>.</a:t>
            </a:r>
            <a:r>
              <a:rPr lang="tr-TR" sz="1600" i="1" dirty="0" smtClean="0"/>
              <a:t>’’</a:t>
            </a:r>
            <a:endParaRPr lang="tr-TR" sz="1600" dirty="0"/>
          </a:p>
          <a:p>
            <a:pPr algn="r"/>
            <a:r>
              <a:rPr lang="tr-TR" sz="1600" i="1" dirty="0" smtClean="0"/>
              <a:t>Albert Einstein</a:t>
            </a:r>
          </a:p>
        </p:txBody>
      </p:sp>
    </p:spTree>
    <p:extLst>
      <p:ext uri="{BB962C8B-B14F-4D97-AF65-F5344CB8AC3E}">
        <p14:creationId xmlns:p14="http://schemas.microsoft.com/office/powerpoint/2010/main" val="2259437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ocket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AutoShape 4" descr="Rocket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6" name="AutoShape 9" descr="Light bulb fre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7" name="AutoShape 11" descr="Light bulb free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8" name="AutoShape 13" descr="Light bulb free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2" name="Title 1"/>
          <p:cNvSpPr txBox="1">
            <a:spLocks/>
          </p:cNvSpPr>
          <p:nvPr/>
        </p:nvSpPr>
        <p:spPr>
          <a:xfrm>
            <a:off x="1222374" y="77842"/>
            <a:ext cx="6589985" cy="1060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err="1" smtClean="0">
                <a:solidFill>
                  <a:schemeClr val="tx2">
                    <a:lumMod val="60000"/>
                    <a:lumOff val="40000"/>
                  </a:schemeClr>
                </a:solidFill>
                <a:latin typeface="Arial Black" panose="020B0A04020102020204" pitchFamily="34" charset="0"/>
              </a:rPr>
              <a:t>What</a:t>
            </a:r>
            <a:r>
              <a:rPr lang="tr-TR" sz="2400" dirty="0" smtClean="0">
                <a:solidFill>
                  <a:schemeClr val="tx2">
                    <a:lumMod val="60000"/>
                    <a:lumOff val="40000"/>
                  </a:schemeClr>
                </a:solidFill>
                <a:latin typeface="Arial Black" panose="020B0A04020102020204" pitchFamily="34" charset="0"/>
              </a:rPr>
              <a:t> is a Field Effect Transistor? </a:t>
            </a:r>
            <a:endParaRPr lang="tr-TR" sz="2400" dirty="0">
              <a:solidFill>
                <a:schemeClr val="tx2">
                  <a:lumMod val="60000"/>
                  <a:lumOff val="40000"/>
                </a:schemeClr>
              </a:solidFill>
              <a:latin typeface="Arial Black" panose="020B0A04020102020204" pitchFamily="34" charset="0"/>
            </a:endParaRPr>
          </a:p>
        </p:txBody>
      </p:sp>
      <p:sp>
        <p:nvSpPr>
          <p:cNvPr id="14" name="AutoShape 2" descr="packaging glass ile ilgili görsel sonuc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5" name="AutoShape 4" descr="packaging glass ile ilgili görsel sonucu"/>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21" name="Picture 20"/>
          <p:cNvPicPr>
            <a:picLocks noChangeAspect="1"/>
          </p:cNvPicPr>
          <p:nvPr/>
        </p:nvPicPr>
        <p:blipFill rotWithShape="1">
          <a:blip r:embed="rId3"/>
          <a:srcRect l="72691" t="67718" r="20114" b="21454"/>
          <a:stretch/>
        </p:blipFill>
        <p:spPr>
          <a:xfrm>
            <a:off x="297122" y="201166"/>
            <a:ext cx="936105" cy="792088"/>
          </a:xfrm>
          <a:prstGeom prst="rect">
            <a:avLst/>
          </a:prstGeom>
        </p:spPr>
      </p:pic>
      <p:pic>
        <p:nvPicPr>
          <p:cNvPr id="2067" name="Picture 2066"/>
          <p:cNvPicPr>
            <a:picLocks noChangeAspect="1"/>
          </p:cNvPicPr>
          <p:nvPr/>
        </p:nvPicPr>
        <p:blipFill rotWithShape="1">
          <a:blip r:embed="rId4"/>
          <a:srcRect l="52767" t="23423" r="23435" b="33265"/>
          <a:stretch/>
        </p:blipFill>
        <p:spPr>
          <a:xfrm>
            <a:off x="58071" y="1426802"/>
            <a:ext cx="2023808" cy="2070873"/>
          </a:xfrm>
          <a:prstGeom prst="rect">
            <a:avLst/>
          </a:prstGeom>
        </p:spPr>
      </p:pic>
      <p:sp>
        <p:nvSpPr>
          <p:cNvPr id="2072" name="TextBox 2071"/>
          <p:cNvSpPr txBox="1"/>
          <p:nvPr/>
        </p:nvSpPr>
        <p:spPr>
          <a:xfrm>
            <a:off x="142021" y="3720294"/>
            <a:ext cx="2226677" cy="1477328"/>
          </a:xfrm>
          <a:prstGeom prst="rect">
            <a:avLst/>
          </a:prstGeom>
          <a:noFill/>
        </p:spPr>
        <p:txBody>
          <a:bodyPr wrap="square" rtlCol="0">
            <a:spAutoFit/>
          </a:bodyPr>
          <a:lstStyle/>
          <a:p>
            <a:pPr marL="285750" indent="-285750">
              <a:buFont typeface="Wingdings" panose="05000000000000000000" pitchFamily="2" charset="2"/>
              <a:buChar char="ü"/>
            </a:pPr>
            <a:r>
              <a:rPr lang="tr-TR" dirty="0" err="1" smtClean="0"/>
              <a:t>Amplifier</a:t>
            </a:r>
            <a:endParaRPr lang="tr-TR" dirty="0" smtClean="0"/>
          </a:p>
          <a:p>
            <a:pPr marL="285750" indent="-285750">
              <a:buFont typeface="Wingdings" panose="05000000000000000000" pitchFamily="2" charset="2"/>
              <a:buChar char="ü"/>
            </a:pPr>
            <a:r>
              <a:rPr lang="tr-TR" dirty="0" err="1" smtClean="0"/>
              <a:t>Collector</a:t>
            </a:r>
            <a:endParaRPr lang="tr-TR" dirty="0" smtClean="0"/>
          </a:p>
          <a:p>
            <a:pPr marL="285750" indent="-285750">
              <a:buFont typeface="Wingdings" panose="05000000000000000000" pitchFamily="2" charset="2"/>
              <a:buChar char="ü"/>
            </a:pPr>
            <a:r>
              <a:rPr lang="tr-TR" dirty="0"/>
              <a:t>Voltage controlled </a:t>
            </a:r>
            <a:r>
              <a:rPr lang="tr-TR" dirty="0" err="1"/>
              <a:t>switching</a:t>
            </a:r>
            <a:r>
              <a:rPr lang="tr-TR" dirty="0"/>
              <a:t> </a:t>
            </a:r>
            <a:r>
              <a:rPr lang="tr-TR" dirty="0" err="1"/>
              <a:t>devices</a:t>
            </a:r>
            <a:endParaRPr lang="tr-TR" dirty="0"/>
          </a:p>
          <a:p>
            <a:pPr marL="285750" indent="-285750">
              <a:buFont typeface="Wingdings" panose="05000000000000000000" pitchFamily="2" charset="2"/>
              <a:buChar char="ü"/>
            </a:pPr>
            <a:r>
              <a:rPr lang="tr-TR" dirty="0" smtClean="0"/>
              <a:t>Oscillator</a:t>
            </a:r>
            <a:endParaRPr lang="tr-TR" dirty="0"/>
          </a:p>
        </p:txBody>
      </p:sp>
      <p:sp>
        <p:nvSpPr>
          <p:cNvPr id="2" name="TextBox 1"/>
          <p:cNvSpPr txBox="1"/>
          <p:nvPr/>
        </p:nvSpPr>
        <p:spPr>
          <a:xfrm>
            <a:off x="2555776" y="1291162"/>
            <a:ext cx="6275144" cy="2308324"/>
          </a:xfrm>
          <a:prstGeom prst="rect">
            <a:avLst/>
          </a:prstGeom>
          <a:noFill/>
          <a:ln>
            <a:solidFill>
              <a:srgbClr val="0070C0"/>
            </a:solidFill>
          </a:ln>
        </p:spPr>
        <p:txBody>
          <a:bodyPr wrap="square" rtlCol="0">
            <a:spAutoFit/>
          </a:bodyPr>
          <a:lstStyle/>
          <a:p>
            <a:r>
              <a:rPr lang="tr-TR" b="1" dirty="0" err="1" smtClean="0"/>
              <a:t>Performance</a:t>
            </a:r>
            <a:r>
              <a:rPr lang="tr-TR" b="1" dirty="0" smtClean="0"/>
              <a:t> </a:t>
            </a:r>
            <a:r>
              <a:rPr lang="tr-TR" b="1" dirty="0" err="1" smtClean="0"/>
              <a:t>Parameters</a:t>
            </a:r>
            <a:r>
              <a:rPr lang="tr-TR" b="1" dirty="0" smtClean="0"/>
              <a:t> </a:t>
            </a:r>
          </a:p>
          <a:p>
            <a:pPr marL="285750" indent="-285750">
              <a:buFont typeface="Arial" panose="020B0604020202020204" pitchFamily="34" charset="0"/>
              <a:buChar char="•"/>
            </a:pPr>
            <a:endParaRPr lang="tr-TR" dirty="0"/>
          </a:p>
          <a:p>
            <a:pPr marL="285750" indent="-285750">
              <a:buFont typeface="Wingdings" panose="05000000000000000000" pitchFamily="2" charset="2"/>
              <a:buChar char="Ø"/>
            </a:pPr>
            <a:r>
              <a:rPr lang="tr-TR" b="1" dirty="0" smtClean="0"/>
              <a:t>Threshold Voltage (V</a:t>
            </a:r>
            <a:r>
              <a:rPr lang="tr-TR" b="1" baseline="-25000" dirty="0" smtClean="0"/>
              <a:t>TH</a:t>
            </a:r>
            <a:r>
              <a:rPr lang="tr-TR" b="1" dirty="0" smtClean="0"/>
              <a:t>) :  </a:t>
            </a:r>
            <a:r>
              <a:rPr lang="tr-TR" dirty="0" smtClean="0"/>
              <a:t>min. </a:t>
            </a:r>
            <a:r>
              <a:rPr lang="tr-TR" dirty="0"/>
              <a:t>v</a:t>
            </a:r>
            <a:r>
              <a:rPr lang="tr-TR" dirty="0" smtClean="0"/>
              <a:t>oltage </a:t>
            </a:r>
            <a:r>
              <a:rPr lang="tr-TR" dirty="0" err="1" smtClean="0"/>
              <a:t>generates</a:t>
            </a:r>
            <a:r>
              <a:rPr lang="tr-TR" dirty="0" smtClean="0"/>
              <a:t> a </a:t>
            </a:r>
            <a:r>
              <a:rPr lang="tr-TR" dirty="0" err="1" smtClean="0"/>
              <a:t>conductive</a:t>
            </a:r>
            <a:r>
              <a:rPr lang="tr-TR" dirty="0" smtClean="0"/>
              <a:t> </a:t>
            </a:r>
            <a:r>
              <a:rPr lang="tr-TR" dirty="0" err="1" smtClean="0"/>
              <a:t>path</a:t>
            </a:r>
            <a:r>
              <a:rPr lang="tr-TR" dirty="0" smtClean="0"/>
              <a:t> between S and D</a:t>
            </a:r>
          </a:p>
          <a:p>
            <a:pPr marL="285750" indent="-285750">
              <a:buFont typeface="Wingdings" panose="05000000000000000000" pitchFamily="2" charset="2"/>
              <a:buChar char="Ø"/>
            </a:pPr>
            <a:r>
              <a:rPr lang="tr-TR" b="1" dirty="0" smtClean="0"/>
              <a:t>Current on-off ratio (I</a:t>
            </a:r>
            <a:r>
              <a:rPr lang="tr-TR" b="1" baseline="-25000" dirty="0" smtClean="0"/>
              <a:t>D</a:t>
            </a:r>
            <a:r>
              <a:rPr lang="tr-TR" b="1" baseline="-50000" dirty="0" smtClean="0"/>
              <a:t>on</a:t>
            </a:r>
            <a:r>
              <a:rPr lang="tr-TR" b="1" dirty="0" smtClean="0"/>
              <a:t>/I</a:t>
            </a:r>
            <a:r>
              <a:rPr lang="tr-TR" b="1" baseline="-25000" dirty="0" smtClean="0"/>
              <a:t>D</a:t>
            </a:r>
            <a:r>
              <a:rPr lang="tr-TR" b="1" baseline="-50000" dirty="0" smtClean="0"/>
              <a:t>off</a:t>
            </a:r>
            <a:r>
              <a:rPr lang="tr-TR" b="1" dirty="0" smtClean="0"/>
              <a:t>) : </a:t>
            </a:r>
            <a:r>
              <a:rPr lang="tr-TR" dirty="0" smtClean="0"/>
              <a:t>ratio of currents in the on-state and off-state</a:t>
            </a:r>
          </a:p>
          <a:p>
            <a:pPr marL="285750" indent="-285750">
              <a:buFont typeface="Wingdings" panose="05000000000000000000" pitchFamily="2" charset="2"/>
              <a:buChar char="Ø"/>
            </a:pPr>
            <a:r>
              <a:rPr lang="tr-TR" b="1" dirty="0" smtClean="0"/>
              <a:t>Field effect mobility (µ) : </a:t>
            </a:r>
            <a:r>
              <a:rPr lang="tr-TR" dirty="0" smtClean="0"/>
              <a:t>how quickly a charge carrier can move </a:t>
            </a:r>
            <a:endParaRPr lang="tr-TR" dirty="0"/>
          </a:p>
        </p:txBody>
      </p:sp>
      <p:cxnSp>
        <p:nvCxnSpPr>
          <p:cNvPr id="24" name="Straight Connector 5"/>
          <p:cNvCxnSpPr/>
          <p:nvPr/>
        </p:nvCxnSpPr>
        <p:spPr>
          <a:xfrm>
            <a:off x="0" y="98072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threshold voltage ofet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098397"/>
            <a:ext cx="1508664" cy="1696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017" y="3671683"/>
            <a:ext cx="3399160" cy="270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5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ocket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AutoShape 4" descr="Rocket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6" name="AutoShape 9" descr="Light bulb fre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7" name="AutoShape 11" descr="Light bulb free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8" name="AutoShape 13" descr="Light bulb free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pSp>
        <p:nvGrpSpPr>
          <p:cNvPr id="10" name="Group 9"/>
          <p:cNvGrpSpPr/>
          <p:nvPr/>
        </p:nvGrpSpPr>
        <p:grpSpPr>
          <a:xfrm>
            <a:off x="277666" y="77842"/>
            <a:ext cx="5158430" cy="1060044"/>
            <a:chOff x="221662" y="77842"/>
            <a:chExt cx="2792242" cy="1060044"/>
          </a:xfrm>
        </p:grpSpPr>
        <p:pic>
          <p:nvPicPr>
            <p:cNvPr id="12302"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1662" y="232908"/>
              <a:ext cx="558645" cy="76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827583" y="77842"/>
              <a:ext cx="2186321" cy="1060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smtClean="0">
                  <a:solidFill>
                    <a:schemeClr val="tx2">
                      <a:lumMod val="60000"/>
                      <a:lumOff val="40000"/>
                    </a:schemeClr>
                  </a:solidFill>
                  <a:latin typeface="Arial Black" panose="020B0A04020102020204" pitchFamily="34" charset="0"/>
                </a:rPr>
                <a:t>Motivation </a:t>
              </a:r>
              <a:endParaRPr lang="tr-TR" sz="2400" dirty="0">
                <a:solidFill>
                  <a:schemeClr val="tx2">
                    <a:lumMod val="60000"/>
                    <a:lumOff val="40000"/>
                  </a:schemeClr>
                </a:solidFill>
                <a:latin typeface="Arial Black" panose="020B0A04020102020204" pitchFamily="34" charset="0"/>
              </a:endParaRPr>
            </a:p>
          </p:txBody>
        </p:sp>
      </p:grpSp>
      <p:sp>
        <p:nvSpPr>
          <p:cNvPr id="14" name="AutoShape 2" descr="packaging glass ile ilgili görsel sonuc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5" name="AutoShape 4" descr="packaging glass ile ilgili görsel sonucu"/>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22" name="Picture 21"/>
          <p:cNvPicPr>
            <a:picLocks noChangeAspect="1"/>
          </p:cNvPicPr>
          <p:nvPr/>
        </p:nvPicPr>
        <p:blipFill>
          <a:blip r:embed="rId4"/>
          <a:stretch>
            <a:fillRect/>
          </a:stretch>
        </p:blipFill>
        <p:spPr>
          <a:xfrm>
            <a:off x="793690" y="4703322"/>
            <a:ext cx="2470870" cy="1419081"/>
          </a:xfrm>
          <a:prstGeom prst="rect">
            <a:avLst/>
          </a:prstGeom>
        </p:spPr>
      </p:pic>
      <p:pic>
        <p:nvPicPr>
          <p:cNvPr id="1028" name="Picture 4" descr="whatsapp hand emoji ile ilgili gÃ¶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875" t="2066" r="5233" b="55599"/>
          <a:stretch/>
        </p:blipFill>
        <p:spPr bwMode="auto">
          <a:xfrm>
            <a:off x="3411438" y="5312916"/>
            <a:ext cx="504056" cy="5227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ofet architectures ile ilgili gÃ¶rsel sonucu"/>
          <p:cNvPicPr>
            <a:picLocks noChangeAspect="1" noChangeArrowheads="1"/>
          </p:cNvPicPr>
          <p:nvPr/>
        </p:nvPicPr>
        <p:blipFill rotWithShape="1">
          <a:blip r:embed="rId6">
            <a:extLst>
              <a:ext uri="{28A0092B-C50C-407E-A947-70E740481C1C}">
                <a14:useLocalDpi xmlns:a14="http://schemas.microsoft.com/office/drawing/2010/main" val="0"/>
              </a:ext>
            </a:extLst>
          </a:blip>
          <a:srcRect l="54579" t="10096" b="52371"/>
          <a:stretch/>
        </p:blipFill>
        <p:spPr bwMode="auto">
          <a:xfrm>
            <a:off x="4934368" y="4804517"/>
            <a:ext cx="2720370" cy="1237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sapp hand emoji ile ilgili gÃ¶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12" t="5785" r="59901" b="54807"/>
          <a:stretch/>
        </p:blipFill>
        <p:spPr bwMode="auto">
          <a:xfrm>
            <a:off x="7654738" y="5177526"/>
            <a:ext cx="515114" cy="491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p:cNvGraphicFramePr>
            <a:graphicFrameLocks noGrp="1"/>
          </p:cNvGraphicFramePr>
          <p:nvPr>
            <p:extLst>
              <p:ext uri="{D42A27DB-BD31-4B8C-83A1-F6EECF244321}">
                <p14:modId xmlns:p14="http://schemas.microsoft.com/office/powerpoint/2010/main" val="2458333915"/>
              </p:ext>
            </p:extLst>
          </p:nvPr>
        </p:nvGraphicFramePr>
        <p:xfrm>
          <a:off x="413792" y="1533975"/>
          <a:ext cx="8316416" cy="3111169"/>
        </p:xfrm>
        <a:graphic>
          <a:graphicData uri="http://schemas.openxmlformats.org/drawingml/2006/table">
            <a:tbl>
              <a:tblPr firstRow="1" bandRow="1">
                <a:tableStyleId>{5C22544A-7EE6-4342-B048-85BDC9FD1C3A}</a:tableStyleId>
              </a:tblPr>
              <a:tblGrid>
                <a:gridCol w="4158208">
                  <a:extLst>
                    <a:ext uri="{9D8B030D-6E8A-4147-A177-3AD203B41FA5}">
                      <a16:colId xmlns:a16="http://schemas.microsoft.com/office/drawing/2014/main" val="1278625077"/>
                    </a:ext>
                  </a:extLst>
                </a:gridCol>
                <a:gridCol w="4158208">
                  <a:extLst>
                    <a:ext uri="{9D8B030D-6E8A-4147-A177-3AD203B41FA5}">
                      <a16:colId xmlns:a16="http://schemas.microsoft.com/office/drawing/2014/main" val="1278369653"/>
                    </a:ext>
                  </a:extLst>
                </a:gridCol>
              </a:tblGrid>
              <a:tr h="526873">
                <a:tc>
                  <a:txBody>
                    <a:bodyPr/>
                    <a:lstStyle/>
                    <a:p>
                      <a:pPr algn="ctr"/>
                      <a:r>
                        <a:rPr lang="tr-TR" sz="1800" i="0" dirty="0" smtClean="0"/>
                        <a:t>Conventional Silicon Based Transistors</a:t>
                      </a:r>
                      <a:endParaRPr lang="tr-TR" sz="1800" i="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800" i="0" dirty="0" smtClean="0"/>
                        <a:t>Organic Field Effect Transistors</a:t>
                      </a:r>
                      <a:endParaRPr lang="tr-TR" sz="1800" i="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232421"/>
                  </a:ext>
                </a:extLst>
              </a:tr>
              <a:tr h="864096">
                <a:tc>
                  <a:txBody>
                    <a:bodyPr/>
                    <a:lstStyle/>
                    <a:p>
                      <a:pPr algn="l"/>
                      <a:r>
                        <a:rPr lang="tr-TR" dirty="0" smtClean="0"/>
                        <a:t>High temperature, vacuum</a:t>
                      </a:r>
                      <a:r>
                        <a:rPr lang="tr-TR" baseline="0" dirty="0" smtClean="0"/>
                        <a:t> needed </a:t>
                      </a:r>
                    </a:p>
                    <a:p>
                      <a:pPr algn="l"/>
                      <a:r>
                        <a:rPr lang="tr-TR" baseline="0" dirty="0" smtClean="0"/>
                        <a:t>(sputtering, evaporation..)</a:t>
                      </a:r>
                      <a:endParaRPr lang="tr-T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tr-TR" dirty="0" smtClean="0"/>
                        <a:t>Low</a:t>
                      </a:r>
                      <a:r>
                        <a:rPr lang="tr-TR" baseline="0" dirty="0" smtClean="0"/>
                        <a:t> temperature, solution-based  techniques (spin coating, ink-jet printer)</a:t>
                      </a:r>
                      <a:endParaRPr lang="tr-T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861253"/>
                  </a:ext>
                </a:extLst>
              </a:tr>
              <a:tr h="504056">
                <a:tc>
                  <a:txBody>
                    <a:bodyPr/>
                    <a:lstStyle/>
                    <a:p>
                      <a:pPr algn="l"/>
                      <a:r>
                        <a:rPr lang="tr-TR" dirty="0" smtClean="0"/>
                        <a:t>Small scale application, expensive</a:t>
                      </a:r>
                      <a:endParaRPr lang="tr-T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tr-TR" dirty="0" smtClean="0"/>
                        <a:t>Large</a:t>
                      </a:r>
                      <a:r>
                        <a:rPr lang="tr-TR" baseline="0" dirty="0" smtClean="0"/>
                        <a:t> scale application, cheap</a:t>
                      </a:r>
                      <a:endParaRPr lang="tr-T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0250418"/>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Mobility (µ) &gt;</a:t>
                      </a:r>
                      <a:r>
                        <a:rPr lang="tr-TR" baseline="0" dirty="0" smtClean="0"/>
                        <a:t> 1 cm</a:t>
                      </a:r>
                      <a:r>
                        <a:rPr lang="tr-TR" baseline="30000" dirty="0" smtClean="0"/>
                        <a:t>2</a:t>
                      </a:r>
                      <a:r>
                        <a:rPr lang="tr-TR" baseline="0" dirty="0" smtClean="0"/>
                        <a:t>.V</a:t>
                      </a:r>
                      <a:r>
                        <a:rPr lang="tr-TR" baseline="30000" dirty="0" smtClean="0"/>
                        <a:t>-1</a:t>
                      </a:r>
                      <a:r>
                        <a:rPr lang="tr-TR" baseline="0" dirty="0" smtClean="0"/>
                        <a:t>.s</a:t>
                      </a:r>
                      <a:r>
                        <a:rPr lang="tr-TR" baseline="30000" dirty="0" smtClean="0"/>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Mobility (µ) :</a:t>
                      </a:r>
                      <a:r>
                        <a:rPr lang="tr-TR" baseline="0" dirty="0" smtClean="0"/>
                        <a:t> </a:t>
                      </a:r>
                      <a:r>
                        <a:rPr lang="en-US" dirty="0" smtClean="0"/>
                        <a:t>10</a:t>
                      </a:r>
                      <a:r>
                        <a:rPr lang="tr-TR" baseline="30000" dirty="0" smtClean="0"/>
                        <a:t>-6</a:t>
                      </a:r>
                      <a:r>
                        <a:rPr lang="en-US" dirty="0" smtClean="0"/>
                        <a:t> </a:t>
                      </a:r>
                      <a:r>
                        <a:rPr lang="tr-TR" dirty="0" smtClean="0"/>
                        <a:t>- </a:t>
                      </a:r>
                      <a:r>
                        <a:rPr lang="en-US" dirty="0" smtClean="0"/>
                        <a:t>10</a:t>
                      </a:r>
                      <a:r>
                        <a:rPr lang="tr-TR" baseline="30000" dirty="0" smtClean="0"/>
                        <a:t>-3</a:t>
                      </a:r>
                      <a:r>
                        <a:rPr lang="tr-TR" dirty="0" smtClean="0"/>
                        <a:t> </a:t>
                      </a:r>
                      <a:r>
                        <a:rPr lang="tr-TR" baseline="0" dirty="0" smtClean="0"/>
                        <a:t> cm</a:t>
                      </a:r>
                      <a:r>
                        <a:rPr lang="tr-TR" baseline="30000" dirty="0" smtClean="0"/>
                        <a:t>2</a:t>
                      </a:r>
                      <a:r>
                        <a:rPr lang="tr-TR" baseline="0" dirty="0" smtClean="0"/>
                        <a:t>.V</a:t>
                      </a:r>
                      <a:r>
                        <a:rPr lang="tr-TR" baseline="30000" dirty="0" smtClean="0"/>
                        <a:t>-1</a:t>
                      </a:r>
                      <a:r>
                        <a:rPr lang="tr-TR" baseline="0" dirty="0" smtClean="0"/>
                        <a:t>.s</a:t>
                      </a:r>
                      <a:r>
                        <a:rPr lang="tr-TR" baseline="30000" dirty="0" smtClean="0"/>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9269371"/>
                  </a:ext>
                </a:extLst>
              </a:tr>
              <a:tr h="565264">
                <a:tc>
                  <a:txBody>
                    <a:bodyPr/>
                    <a:lstStyle/>
                    <a:p>
                      <a:pPr algn="l"/>
                      <a:r>
                        <a:rPr lang="tr-TR" dirty="0" smtClean="0"/>
                        <a:t>Amplifying</a:t>
                      </a:r>
                      <a:r>
                        <a:rPr lang="tr-TR" baseline="0" dirty="0" smtClean="0"/>
                        <a:t> circuits, ossilator, inverter in electronic circuits</a:t>
                      </a:r>
                      <a:endParaRPr lang="tr-T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tr-TR" dirty="0" smtClean="0"/>
                        <a:t>Flexible, wearable</a:t>
                      </a:r>
                      <a:r>
                        <a:rPr lang="tr-TR" baseline="0" dirty="0" smtClean="0"/>
                        <a:t> electronics, color displays, sensors, IoT technology</a:t>
                      </a:r>
                      <a:endParaRPr lang="tr-T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041014"/>
                  </a:ext>
                </a:extLst>
              </a:tr>
            </a:tbl>
          </a:graphicData>
        </a:graphic>
      </p:graphicFrame>
      <p:cxnSp>
        <p:nvCxnSpPr>
          <p:cNvPr id="18" name="Straight Connector 5"/>
          <p:cNvCxnSpPr/>
          <p:nvPr/>
        </p:nvCxnSpPr>
        <p:spPr>
          <a:xfrm>
            <a:off x="0" y="980728"/>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409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98072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1213644" y="11246"/>
            <a:ext cx="7356399" cy="1060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smtClean="0">
                <a:solidFill>
                  <a:schemeClr val="tx2">
                    <a:lumMod val="60000"/>
                    <a:lumOff val="40000"/>
                  </a:schemeClr>
                </a:solidFill>
                <a:latin typeface="Arial Black" panose="020B0A04020102020204" pitchFamily="34" charset="0"/>
              </a:rPr>
              <a:t>Materials  </a:t>
            </a:r>
            <a:endParaRPr lang="tr-TR" sz="2400" dirty="0">
              <a:solidFill>
                <a:schemeClr val="tx2">
                  <a:lumMod val="60000"/>
                  <a:lumOff val="40000"/>
                </a:schemeClr>
              </a:solidFill>
              <a:latin typeface="Arial Black" panose="020B0A04020102020204" pitchFamily="34" charset="0"/>
            </a:endParaRPr>
          </a:p>
        </p:txBody>
      </p:sp>
      <p:cxnSp>
        <p:nvCxnSpPr>
          <p:cNvPr id="28" name="Straight Connector 27"/>
          <p:cNvCxnSpPr/>
          <p:nvPr/>
        </p:nvCxnSpPr>
        <p:spPr>
          <a:xfrm>
            <a:off x="157524" y="2924944"/>
            <a:ext cx="93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57566" y="1677517"/>
            <a:ext cx="1656184" cy="369332"/>
          </a:xfrm>
          <a:prstGeom prst="rect">
            <a:avLst/>
          </a:prstGeom>
          <a:noFill/>
        </p:spPr>
        <p:txBody>
          <a:bodyPr wrap="square" rtlCol="0">
            <a:spAutoFit/>
          </a:bodyPr>
          <a:lstStyle/>
          <a:p>
            <a:r>
              <a:rPr lang="tr-TR" dirty="0" smtClean="0"/>
              <a:t>3 eV (LUMO)</a:t>
            </a:r>
            <a:endParaRPr lang="tr-TR" dirty="0"/>
          </a:p>
        </p:txBody>
      </p:sp>
      <p:sp>
        <p:nvSpPr>
          <p:cNvPr id="30" name="TextBox 29"/>
          <p:cNvSpPr txBox="1"/>
          <p:nvPr/>
        </p:nvSpPr>
        <p:spPr>
          <a:xfrm>
            <a:off x="1079509" y="2715080"/>
            <a:ext cx="1640243" cy="369332"/>
          </a:xfrm>
          <a:prstGeom prst="rect">
            <a:avLst/>
          </a:prstGeom>
          <a:noFill/>
        </p:spPr>
        <p:txBody>
          <a:bodyPr wrap="square" rtlCol="0">
            <a:spAutoFit/>
          </a:bodyPr>
          <a:lstStyle/>
          <a:p>
            <a:r>
              <a:rPr lang="tr-TR" dirty="0" smtClean="0"/>
              <a:t>5 eV (HOMO)</a:t>
            </a:r>
            <a:endParaRPr lang="tr-TR" dirty="0"/>
          </a:p>
        </p:txBody>
      </p:sp>
      <p:sp>
        <p:nvSpPr>
          <p:cNvPr id="32" name="TextBox 31"/>
          <p:cNvSpPr txBox="1"/>
          <p:nvPr/>
        </p:nvSpPr>
        <p:spPr>
          <a:xfrm>
            <a:off x="5711428" y="2881432"/>
            <a:ext cx="3306661" cy="646331"/>
          </a:xfrm>
          <a:prstGeom prst="rect">
            <a:avLst/>
          </a:prstGeom>
          <a:noFill/>
        </p:spPr>
        <p:txBody>
          <a:bodyPr wrap="square" rtlCol="0">
            <a:spAutoFit/>
          </a:bodyPr>
          <a:lstStyle/>
          <a:p>
            <a:pPr algn="ctr"/>
            <a:r>
              <a:rPr lang="tr-TR" b="1" i="1" dirty="0" smtClean="0"/>
              <a:t>Poly (3-hexylthiophene)</a:t>
            </a:r>
          </a:p>
          <a:p>
            <a:pPr algn="ctr"/>
            <a:r>
              <a:rPr lang="tr-TR" b="1" i="1" dirty="0" smtClean="0"/>
              <a:t>P3HT</a:t>
            </a:r>
            <a:endParaRPr lang="tr-TR" b="1" i="1" dirty="0"/>
          </a:p>
        </p:txBody>
      </p:sp>
      <p:pic>
        <p:nvPicPr>
          <p:cNvPr id="2050" name="Picture 2" descr="p3ht structur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817" y="1047194"/>
            <a:ext cx="2442226" cy="189679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2688310" y="2756936"/>
            <a:ext cx="1008000" cy="0"/>
          </a:xfrm>
          <a:prstGeom prst="line">
            <a:avLst/>
          </a:prstGeom>
          <a:ln w="381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88310" y="3667093"/>
            <a:ext cx="1008000" cy="0"/>
          </a:xfrm>
          <a:prstGeom prst="line">
            <a:avLst/>
          </a:prstGeom>
          <a:ln w="5715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49432" y="2526261"/>
            <a:ext cx="1640243" cy="369332"/>
          </a:xfrm>
          <a:prstGeom prst="rect">
            <a:avLst/>
          </a:prstGeom>
          <a:noFill/>
        </p:spPr>
        <p:txBody>
          <a:bodyPr wrap="square" rtlCol="0">
            <a:spAutoFit/>
          </a:bodyPr>
          <a:lstStyle/>
          <a:p>
            <a:r>
              <a:rPr lang="tr-TR" dirty="0" smtClean="0"/>
              <a:t>5.2 eV (CB)</a:t>
            </a:r>
            <a:endParaRPr lang="tr-TR" dirty="0"/>
          </a:p>
        </p:txBody>
      </p:sp>
      <p:sp>
        <p:nvSpPr>
          <p:cNvPr id="36" name="TextBox 35"/>
          <p:cNvSpPr txBox="1"/>
          <p:nvPr/>
        </p:nvSpPr>
        <p:spPr>
          <a:xfrm>
            <a:off x="3735824" y="3482427"/>
            <a:ext cx="1268223" cy="369332"/>
          </a:xfrm>
          <a:prstGeom prst="rect">
            <a:avLst/>
          </a:prstGeom>
          <a:noFill/>
        </p:spPr>
        <p:txBody>
          <a:bodyPr wrap="square" rtlCol="0">
            <a:spAutoFit/>
          </a:bodyPr>
          <a:lstStyle/>
          <a:p>
            <a:r>
              <a:rPr lang="tr-TR" dirty="0" smtClean="0"/>
              <a:t>7.9 eV (VB)</a:t>
            </a:r>
            <a:endParaRPr lang="tr-TR" dirty="0"/>
          </a:p>
        </p:txBody>
      </p:sp>
      <p:cxnSp>
        <p:nvCxnSpPr>
          <p:cNvPr id="37" name="Straight Connector 36"/>
          <p:cNvCxnSpPr/>
          <p:nvPr/>
        </p:nvCxnSpPr>
        <p:spPr>
          <a:xfrm>
            <a:off x="177065" y="1396483"/>
            <a:ext cx="4392488" cy="1356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369935" y="1148482"/>
            <a:ext cx="1656184" cy="369332"/>
          </a:xfrm>
          <a:prstGeom prst="rect">
            <a:avLst/>
          </a:prstGeom>
          <a:noFill/>
        </p:spPr>
        <p:txBody>
          <a:bodyPr wrap="square" rtlCol="0">
            <a:spAutoFit/>
          </a:bodyPr>
          <a:lstStyle/>
          <a:p>
            <a:r>
              <a:rPr lang="tr-TR" dirty="0" smtClean="0"/>
              <a:t>vacuum</a:t>
            </a:r>
            <a:endParaRPr lang="tr-TR" dirty="0"/>
          </a:p>
        </p:txBody>
      </p:sp>
      <p:cxnSp>
        <p:nvCxnSpPr>
          <p:cNvPr id="42" name="Straight Connector 41"/>
          <p:cNvCxnSpPr/>
          <p:nvPr/>
        </p:nvCxnSpPr>
        <p:spPr>
          <a:xfrm>
            <a:off x="157524" y="1928011"/>
            <a:ext cx="93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7914" y="3900226"/>
            <a:ext cx="1035220" cy="923330"/>
          </a:xfrm>
          <a:prstGeom prst="rect">
            <a:avLst/>
          </a:prstGeom>
        </p:spPr>
        <p:txBody>
          <a:bodyPr wrap="none">
            <a:spAutoFit/>
          </a:bodyPr>
          <a:lstStyle/>
          <a:p>
            <a:pPr algn="ctr"/>
            <a:r>
              <a:rPr lang="tr-TR" b="1" dirty="0" smtClean="0"/>
              <a:t>P3HT</a:t>
            </a:r>
          </a:p>
          <a:p>
            <a:pPr algn="ctr"/>
            <a:r>
              <a:rPr lang="tr-TR" b="1" dirty="0" smtClean="0"/>
              <a:t>E</a:t>
            </a:r>
            <a:r>
              <a:rPr lang="tr-TR" b="1" baseline="-25000" dirty="0" smtClean="0"/>
              <a:t>g</a:t>
            </a:r>
            <a:r>
              <a:rPr lang="tr-TR" b="1" dirty="0" smtClean="0"/>
              <a:t>= 2 eV</a:t>
            </a:r>
          </a:p>
          <a:p>
            <a:pPr algn="ctr"/>
            <a:r>
              <a:rPr lang="tr-TR" b="1" dirty="0" smtClean="0"/>
              <a:t>E</a:t>
            </a:r>
            <a:r>
              <a:rPr lang="tr-TR" b="1" baseline="-25000" dirty="0" smtClean="0"/>
              <a:t>ea</a:t>
            </a:r>
            <a:r>
              <a:rPr lang="tr-TR" b="1" dirty="0" smtClean="0"/>
              <a:t>= 3 eV</a:t>
            </a:r>
            <a:endParaRPr lang="tr-TR" b="1" dirty="0"/>
          </a:p>
        </p:txBody>
      </p:sp>
      <p:sp>
        <p:nvSpPr>
          <p:cNvPr id="41" name="Rectangle 40"/>
          <p:cNvSpPr/>
          <p:nvPr/>
        </p:nvSpPr>
        <p:spPr>
          <a:xfrm>
            <a:off x="2607240" y="3900226"/>
            <a:ext cx="1424751" cy="923330"/>
          </a:xfrm>
          <a:prstGeom prst="rect">
            <a:avLst/>
          </a:prstGeom>
        </p:spPr>
        <p:txBody>
          <a:bodyPr wrap="square">
            <a:spAutoFit/>
          </a:bodyPr>
          <a:lstStyle/>
          <a:p>
            <a:pPr algn="ctr"/>
            <a:r>
              <a:rPr lang="tr-TR" b="1" dirty="0" smtClean="0">
                <a:solidFill>
                  <a:srgbClr val="0070C0"/>
                </a:solidFill>
              </a:rPr>
              <a:t>WO</a:t>
            </a:r>
            <a:r>
              <a:rPr lang="tr-TR" b="1" baseline="-25000" dirty="0" smtClean="0">
                <a:solidFill>
                  <a:srgbClr val="0070C0"/>
                </a:solidFill>
              </a:rPr>
              <a:t>3</a:t>
            </a:r>
          </a:p>
          <a:p>
            <a:pPr algn="ctr"/>
            <a:r>
              <a:rPr lang="tr-TR" b="1" dirty="0" smtClean="0">
                <a:solidFill>
                  <a:srgbClr val="0070C0"/>
                </a:solidFill>
              </a:rPr>
              <a:t>E</a:t>
            </a:r>
            <a:r>
              <a:rPr lang="tr-TR" b="1" baseline="-25000" dirty="0" smtClean="0">
                <a:solidFill>
                  <a:srgbClr val="0070C0"/>
                </a:solidFill>
              </a:rPr>
              <a:t>g</a:t>
            </a:r>
            <a:r>
              <a:rPr lang="tr-TR" b="1" dirty="0" smtClean="0">
                <a:solidFill>
                  <a:srgbClr val="0070C0"/>
                </a:solidFill>
              </a:rPr>
              <a:t> = 2.7 eV</a:t>
            </a:r>
          </a:p>
          <a:p>
            <a:pPr algn="ctr"/>
            <a:r>
              <a:rPr lang="tr-TR" b="1" dirty="0" smtClean="0">
                <a:solidFill>
                  <a:srgbClr val="0070C0"/>
                </a:solidFill>
              </a:rPr>
              <a:t>E</a:t>
            </a:r>
            <a:r>
              <a:rPr lang="tr-TR" b="1" baseline="-25000" dirty="0" smtClean="0">
                <a:solidFill>
                  <a:srgbClr val="0070C0"/>
                </a:solidFill>
              </a:rPr>
              <a:t>ea</a:t>
            </a:r>
            <a:r>
              <a:rPr lang="tr-TR" b="1" dirty="0" smtClean="0">
                <a:solidFill>
                  <a:srgbClr val="0070C0"/>
                </a:solidFill>
              </a:rPr>
              <a:t>= 5.2 eV</a:t>
            </a:r>
            <a:endParaRPr lang="tr-TR" b="1" dirty="0">
              <a:solidFill>
                <a:srgbClr val="0070C0"/>
              </a:solidFill>
            </a:endParaRPr>
          </a:p>
        </p:txBody>
      </p:sp>
      <p:cxnSp>
        <p:nvCxnSpPr>
          <p:cNvPr id="45" name="Straight Arrow Connector 44"/>
          <p:cNvCxnSpPr/>
          <p:nvPr/>
        </p:nvCxnSpPr>
        <p:spPr>
          <a:xfrm>
            <a:off x="625523" y="1396483"/>
            <a:ext cx="0" cy="480751"/>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158002" y="1419051"/>
            <a:ext cx="0" cy="1258735"/>
          </a:xfrm>
          <a:prstGeom prst="straightConnector1">
            <a:avLst/>
          </a:prstGeom>
          <a:ln>
            <a:solidFill>
              <a:schemeClr val="accent1">
                <a:lumMod val="75000"/>
              </a:schemeClr>
            </a:solidFill>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3158002" y="2797709"/>
            <a:ext cx="0" cy="828000"/>
          </a:xfrm>
          <a:prstGeom prst="straightConnector1">
            <a:avLst/>
          </a:prstGeom>
          <a:ln>
            <a:solidFill>
              <a:schemeClr val="accent1">
                <a:lumMod val="75000"/>
              </a:schemeClr>
            </a:solidFill>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3158002" y="3027043"/>
            <a:ext cx="370614" cy="369332"/>
          </a:xfrm>
          <a:prstGeom prst="rect">
            <a:avLst/>
          </a:prstGeom>
        </p:spPr>
        <p:txBody>
          <a:bodyPr wrap="none">
            <a:spAutoFit/>
          </a:bodyPr>
          <a:lstStyle/>
          <a:p>
            <a:r>
              <a:rPr lang="tr-TR" b="1" dirty="0">
                <a:solidFill>
                  <a:srgbClr val="0070C0"/>
                </a:solidFill>
              </a:rPr>
              <a:t>E</a:t>
            </a:r>
            <a:r>
              <a:rPr lang="tr-TR" b="1" baseline="-25000" dirty="0">
                <a:solidFill>
                  <a:srgbClr val="0070C0"/>
                </a:solidFill>
              </a:rPr>
              <a:t>g</a:t>
            </a:r>
            <a:endParaRPr lang="tr-TR" baseline="-25000" dirty="0"/>
          </a:p>
        </p:txBody>
      </p:sp>
      <p:sp>
        <p:nvSpPr>
          <p:cNvPr id="49" name="Rectangle 48"/>
          <p:cNvSpPr/>
          <p:nvPr/>
        </p:nvSpPr>
        <p:spPr>
          <a:xfrm>
            <a:off x="3152959" y="1837113"/>
            <a:ext cx="445315" cy="369332"/>
          </a:xfrm>
          <a:prstGeom prst="rect">
            <a:avLst/>
          </a:prstGeom>
        </p:spPr>
        <p:txBody>
          <a:bodyPr wrap="none">
            <a:spAutoFit/>
          </a:bodyPr>
          <a:lstStyle/>
          <a:p>
            <a:r>
              <a:rPr lang="tr-TR" b="1" dirty="0" smtClean="0">
                <a:solidFill>
                  <a:srgbClr val="0070C0"/>
                </a:solidFill>
              </a:rPr>
              <a:t>E</a:t>
            </a:r>
            <a:r>
              <a:rPr lang="tr-TR" b="1" baseline="-25000" dirty="0" smtClean="0">
                <a:solidFill>
                  <a:srgbClr val="0070C0"/>
                </a:solidFill>
              </a:rPr>
              <a:t>ea</a:t>
            </a:r>
            <a:endParaRPr lang="tr-TR" baseline="-25000" dirty="0"/>
          </a:p>
        </p:txBody>
      </p:sp>
      <p:cxnSp>
        <p:nvCxnSpPr>
          <p:cNvPr id="53" name="Straight Arrow Connector 52"/>
          <p:cNvCxnSpPr/>
          <p:nvPr/>
        </p:nvCxnSpPr>
        <p:spPr>
          <a:xfrm>
            <a:off x="625523" y="1995593"/>
            <a:ext cx="0" cy="90000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174104" y="1414157"/>
            <a:ext cx="445315" cy="369332"/>
          </a:xfrm>
          <a:prstGeom prst="rect">
            <a:avLst/>
          </a:prstGeom>
        </p:spPr>
        <p:txBody>
          <a:bodyPr wrap="none">
            <a:spAutoFit/>
          </a:bodyPr>
          <a:lstStyle/>
          <a:p>
            <a:r>
              <a:rPr lang="tr-TR" b="1" dirty="0" smtClean="0"/>
              <a:t>E</a:t>
            </a:r>
            <a:r>
              <a:rPr lang="tr-TR" b="1" baseline="-25000" dirty="0" smtClean="0"/>
              <a:t>ea</a:t>
            </a:r>
            <a:endParaRPr lang="tr-TR" baseline="-25000" dirty="0"/>
          </a:p>
        </p:txBody>
      </p:sp>
      <p:sp>
        <p:nvSpPr>
          <p:cNvPr id="55" name="Rectangle 54"/>
          <p:cNvSpPr/>
          <p:nvPr/>
        </p:nvSpPr>
        <p:spPr>
          <a:xfrm>
            <a:off x="227133" y="2156929"/>
            <a:ext cx="370614" cy="369332"/>
          </a:xfrm>
          <a:prstGeom prst="rect">
            <a:avLst/>
          </a:prstGeom>
        </p:spPr>
        <p:txBody>
          <a:bodyPr wrap="none">
            <a:spAutoFit/>
          </a:bodyPr>
          <a:lstStyle/>
          <a:p>
            <a:r>
              <a:rPr lang="tr-TR" b="1" dirty="0" smtClean="0"/>
              <a:t>E</a:t>
            </a:r>
            <a:r>
              <a:rPr lang="tr-TR" b="1" baseline="-25000" dirty="0"/>
              <a:t>g</a:t>
            </a:r>
            <a:endParaRPr lang="tr-TR" baseline="-25000" dirty="0"/>
          </a:p>
        </p:txBody>
      </p:sp>
      <p:pic>
        <p:nvPicPr>
          <p:cNvPr id="52" name="Picture 51"/>
          <p:cNvPicPr>
            <a:picLocks noChangeAspect="1"/>
          </p:cNvPicPr>
          <p:nvPr/>
        </p:nvPicPr>
        <p:blipFill rotWithShape="1">
          <a:blip r:embed="rId4"/>
          <a:srcRect l="27862" t="29329" r="54981" b="42125"/>
          <a:stretch/>
        </p:blipFill>
        <p:spPr>
          <a:xfrm>
            <a:off x="244662" y="79054"/>
            <a:ext cx="790049" cy="739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HMDS structure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2046" y="3594805"/>
            <a:ext cx="2074010" cy="1030092"/>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5655720" y="4842169"/>
            <a:ext cx="3306661" cy="646331"/>
          </a:xfrm>
          <a:prstGeom prst="rect">
            <a:avLst/>
          </a:prstGeom>
          <a:noFill/>
        </p:spPr>
        <p:txBody>
          <a:bodyPr wrap="square" rtlCol="0">
            <a:spAutoFit/>
          </a:bodyPr>
          <a:lstStyle/>
          <a:p>
            <a:pPr algn="ctr"/>
            <a:r>
              <a:rPr lang="tr-TR" b="1" i="1" dirty="0" smtClean="0"/>
              <a:t>Hexamethyldisilazane</a:t>
            </a:r>
          </a:p>
          <a:p>
            <a:pPr algn="ctr"/>
            <a:r>
              <a:rPr lang="tr-TR" b="1" i="1" dirty="0" smtClean="0"/>
              <a:t>(HMDS)</a:t>
            </a:r>
            <a:endParaRPr lang="tr-TR" b="1" i="1" dirty="0"/>
          </a:p>
        </p:txBody>
      </p:sp>
      <p:sp>
        <p:nvSpPr>
          <p:cNvPr id="60" name="Oval 59"/>
          <p:cNvSpPr/>
          <p:nvPr/>
        </p:nvSpPr>
        <p:spPr>
          <a:xfrm>
            <a:off x="914991" y="2691525"/>
            <a:ext cx="135119" cy="119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4" name="Oval 63"/>
          <p:cNvSpPr/>
          <p:nvPr/>
        </p:nvSpPr>
        <p:spPr>
          <a:xfrm>
            <a:off x="686836" y="2697952"/>
            <a:ext cx="135119" cy="119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6" name="Picture 8" descr="https://www.sigmaaldrich.com/content/dam/sigma-aldrich/structure9/186/mfcd00000535.eps/_jcr_content/renditions/mfcd00000535-mediu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8892" y="4947516"/>
            <a:ext cx="1265901" cy="108196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3375616" y="5953296"/>
            <a:ext cx="3306661" cy="369332"/>
          </a:xfrm>
          <a:prstGeom prst="rect">
            <a:avLst/>
          </a:prstGeom>
          <a:noFill/>
        </p:spPr>
        <p:txBody>
          <a:bodyPr wrap="square" rtlCol="0">
            <a:spAutoFit/>
          </a:bodyPr>
          <a:lstStyle/>
          <a:p>
            <a:pPr algn="ctr"/>
            <a:r>
              <a:rPr lang="tr-TR" b="1" i="1" dirty="0" smtClean="0"/>
              <a:t>1,2 dichlorobenzene (DCB)</a:t>
            </a:r>
            <a:endParaRPr lang="tr-TR" b="1" i="1" dirty="0"/>
          </a:p>
        </p:txBody>
      </p:sp>
      <p:sp>
        <p:nvSpPr>
          <p:cNvPr id="7" name="Curved Down Arrow 6"/>
          <p:cNvSpPr/>
          <p:nvPr/>
        </p:nvSpPr>
        <p:spPr>
          <a:xfrm rot="21009309">
            <a:off x="1132611" y="2105719"/>
            <a:ext cx="1651544" cy="55049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Tree>
    <p:extLst>
      <p:ext uri="{BB962C8B-B14F-4D97-AF65-F5344CB8AC3E}">
        <p14:creationId xmlns:p14="http://schemas.microsoft.com/office/powerpoint/2010/main" val="360134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ocket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AutoShape 4" descr="Rocket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6" name="AutoShape 9" descr="Light bulb fre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2" name="Title 1"/>
          <p:cNvSpPr txBox="1">
            <a:spLocks/>
          </p:cNvSpPr>
          <p:nvPr/>
        </p:nvSpPr>
        <p:spPr>
          <a:xfrm>
            <a:off x="1397050" y="77842"/>
            <a:ext cx="7356399" cy="1060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smtClean="0">
                <a:solidFill>
                  <a:schemeClr val="tx2">
                    <a:lumMod val="60000"/>
                    <a:lumOff val="40000"/>
                  </a:schemeClr>
                </a:solidFill>
                <a:latin typeface="Arial Black" panose="020B0A04020102020204" pitchFamily="34" charset="0"/>
              </a:rPr>
              <a:t>Organic Field Effect Transistors (OFETs)</a:t>
            </a:r>
            <a:endParaRPr lang="tr-TR" sz="2400" dirty="0">
              <a:solidFill>
                <a:schemeClr val="tx2">
                  <a:lumMod val="60000"/>
                  <a:lumOff val="40000"/>
                </a:schemeClr>
              </a:solidFill>
              <a:latin typeface="Arial Black" panose="020B0A04020102020204" pitchFamily="34" charset="0"/>
            </a:endParaRPr>
          </a:p>
        </p:txBody>
      </p:sp>
      <p:pic>
        <p:nvPicPr>
          <p:cNvPr id="1230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7886"/>
            <a:ext cx="914400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2" descr="packaging glass ile ilgili görsel sonuc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5" name="AutoShape 4" descr="packaging glass ile ilgili görsel sonucu"/>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cxnSp>
        <p:nvCxnSpPr>
          <p:cNvPr id="57" name="Straight Connector 56"/>
          <p:cNvCxnSpPr/>
          <p:nvPr/>
        </p:nvCxnSpPr>
        <p:spPr>
          <a:xfrm flipH="1" flipV="1">
            <a:off x="6426324" y="4104838"/>
            <a:ext cx="1" cy="44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3838917" y="2215700"/>
            <a:ext cx="5787814" cy="2635830"/>
            <a:chOff x="3808033" y="2218888"/>
            <a:chExt cx="5540023" cy="2635830"/>
          </a:xfrm>
        </p:grpSpPr>
        <p:pic>
          <p:nvPicPr>
            <p:cNvPr id="49" name="Picture 48"/>
            <p:cNvPicPr>
              <a:picLocks noChangeAspect="1"/>
            </p:cNvPicPr>
            <p:nvPr/>
          </p:nvPicPr>
          <p:blipFill>
            <a:blip r:embed="rId4"/>
            <a:stretch>
              <a:fillRect/>
            </a:stretch>
          </p:blipFill>
          <p:spPr>
            <a:xfrm>
              <a:off x="4788024" y="2218888"/>
              <a:ext cx="3276600" cy="1885950"/>
            </a:xfrm>
            <a:prstGeom prst="rect">
              <a:avLst/>
            </a:prstGeom>
          </p:spPr>
        </p:pic>
        <p:cxnSp>
          <p:nvCxnSpPr>
            <p:cNvPr id="58" name="Straight Connector 57"/>
            <p:cNvCxnSpPr/>
            <p:nvPr/>
          </p:nvCxnSpPr>
          <p:spPr>
            <a:xfrm flipH="1" flipV="1">
              <a:off x="4517059" y="2817784"/>
              <a:ext cx="1" cy="44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8386387" y="2817867"/>
              <a:ext cx="1" cy="44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21199" y="2817867"/>
              <a:ext cx="3217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064624" y="2818304"/>
              <a:ext cx="3217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808033" y="3155237"/>
              <a:ext cx="1316455" cy="523220"/>
            </a:xfrm>
            <a:prstGeom prst="rect">
              <a:avLst/>
            </a:prstGeom>
            <a:noFill/>
          </p:spPr>
          <p:txBody>
            <a:bodyPr wrap="square" rtlCol="0">
              <a:spAutoFit/>
            </a:bodyPr>
            <a:lstStyle/>
            <a:p>
              <a:r>
                <a:rPr lang="tr-TR" sz="2800" dirty="0" smtClean="0"/>
                <a:t>V</a:t>
              </a:r>
              <a:r>
                <a:rPr lang="tr-TR" sz="2800" baseline="-25000" dirty="0" smtClean="0"/>
                <a:t>source</a:t>
              </a:r>
              <a:endParaRPr lang="tr-TR" sz="2800" baseline="-25000" dirty="0"/>
            </a:p>
          </p:txBody>
        </p:sp>
        <p:sp>
          <p:nvSpPr>
            <p:cNvPr id="71" name="TextBox 70"/>
            <p:cNvSpPr txBox="1"/>
            <p:nvPr/>
          </p:nvSpPr>
          <p:spPr>
            <a:xfrm>
              <a:off x="8031601" y="3155237"/>
              <a:ext cx="1316455" cy="523220"/>
            </a:xfrm>
            <a:prstGeom prst="rect">
              <a:avLst/>
            </a:prstGeom>
            <a:noFill/>
          </p:spPr>
          <p:txBody>
            <a:bodyPr wrap="square" rtlCol="0">
              <a:spAutoFit/>
            </a:bodyPr>
            <a:lstStyle/>
            <a:p>
              <a:r>
                <a:rPr lang="tr-TR" sz="2800" dirty="0" smtClean="0"/>
                <a:t>V</a:t>
              </a:r>
              <a:r>
                <a:rPr lang="tr-TR" sz="2800" baseline="-25000" dirty="0" smtClean="0"/>
                <a:t>drain</a:t>
              </a:r>
              <a:endParaRPr lang="tr-TR" sz="2800" baseline="-25000" dirty="0"/>
            </a:p>
          </p:txBody>
        </p:sp>
        <p:sp>
          <p:nvSpPr>
            <p:cNvPr id="72" name="TextBox 71"/>
            <p:cNvSpPr txBox="1"/>
            <p:nvPr/>
          </p:nvSpPr>
          <p:spPr>
            <a:xfrm>
              <a:off x="6012160" y="4331498"/>
              <a:ext cx="1316455" cy="523220"/>
            </a:xfrm>
            <a:prstGeom prst="rect">
              <a:avLst/>
            </a:prstGeom>
            <a:noFill/>
          </p:spPr>
          <p:txBody>
            <a:bodyPr wrap="square" rtlCol="0">
              <a:spAutoFit/>
            </a:bodyPr>
            <a:lstStyle/>
            <a:p>
              <a:r>
                <a:rPr lang="tr-TR" sz="2800" dirty="0" smtClean="0"/>
                <a:t>V</a:t>
              </a:r>
              <a:r>
                <a:rPr lang="tr-TR" sz="2800" baseline="-25000" dirty="0" smtClean="0"/>
                <a:t>gate</a:t>
              </a:r>
              <a:endParaRPr lang="tr-TR" sz="2800" baseline="-25000" dirty="0"/>
            </a:p>
          </p:txBody>
        </p:sp>
      </p:grpSp>
      <p:sp>
        <p:nvSpPr>
          <p:cNvPr id="89" name="TextBox 88"/>
          <p:cNvSpPr txBox="1"/>
          <p:nvPr/>
        </p:nvSpPr>
        <p:spPr>
          <a:xfrm>
            <a:off x="5706046" y="3368696"/>
            <a:ext cx="2880320" cy="307777"/>
          </a:xfrm>
          <a:prstGeom prst="rect">
            <a:avLst/>
          </a:prstGeom>
          <a:noFill/>
        </p:spPr>
        <p:txBody>
          <a:bodyPr wrap="square" rtlCol="0">
            <a:spAutoFit/>
          </a:bodyPr>
          <a:lstStyle/>
          <a:p>
            <a:r>
              <a:rPr lang="tr-TR" sz="1400" b="1" i="1" dirty="0" smtClean="0"/>
              <a:t>Highly doped Si wafer</a:t>
            </a:r>
            <a:endParaRPr lang="tr-TR" sz="1400" b="1" i="1" dirty="0"/>
          </a:p>
        </p:txBody>
      </p:sp>
      <p:grpSp>
        <p:nvGrpSpPr>
          <p:cNvPr id="101" name="Group 100"/>
          <p:cNvGrpSpPr/>
          <p:nvPr/>
        </p:nvGrpSpPr>
        <p:grpSpPr>
          <a:xfrm>
            <a:off x="4889252" y="1653706"/>
            <a:ext cx="4198997" cy="2421525"/>
            <a:chOff x="4889252" y="1653706"/>
            <a:chExt cx="4198997" cy="2421525"/>
          </a:xfrm>
        </p:grpSpPr>
        <p:sp>
          <p:nvSpPr>
            <p:cNvPr id="88" name="TextBox 87"/>
            <p:cNvSpPr txBox="1"/>
            <p:nvPr/>
          </p:nvSpPr>
          <p:spPr>
            <a:xfrm>
              <a:off x="5779146" y="3014779"/>
              <a:ext cx="2880320" cy="307777"/>
            </a:xfrm>
            <a:prstGeom prst="rect">
              <a:avLst/>
            </a:prstGeom>
            <a:noFill/>
          </p:spPr>
          <p:txBody>
            <a:bodyPr wrap="square" rtlCol="0">
              <a:spAutoFit/>
            </a:bodyPr>
            <a:lstStyle/>
            <a:p>
              <a:r>
                <a:rPr lang="tr-TR" sz="1400" b="1" i="1" dirty="0" smtClean="0"/>
                <a:t>SiO</a:t>
              </a:r>
              <a:r>
                <a:rPr lang="tr-TR" sz="1400" b="1" i="1" baseline="-25000" dirty="0" smtClean="0"/>
                <a:t>2 </a:t>
              </a:r>
              <a:r>
                <a:rPr lang="tr-TR" sz="1400" b="1" i="1" dirty="0" smtClean="0"/>
                <a:t>gate dielectric</a:t>
              </a:r>
              <a:endParaRPr lang="tr-TR" sz="1400" b="1" i="1" baseline="-25000" dirty="0"/>
            </a:p>
          </p:txBody>
        </p:sp>
        <p:cxnSp>
          <p:nvCxnSpPr>
            <p:cNvPr id="90" name="Straight Arrow Connector 89"/>
            <p:cNvCxnSpPr/>
            <p:nvPr/>
          </p:nvCxnSpPr>
          <p:spPr>
            <a:xfrm flipV="1">
              <a:off x="4889252" y="2027916"/>
              <a:ext cx="3211140" cy="6481"/>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5770120" y="1653706"/>
              <a:ext cx="2816246" cy="307777"/>
            </a:xfrm>
            <a:prstGeom prst="rect">
              <a:avLst/>
            </a:prstGeom>
            <a:noFill/>
          </p:spPr>
          <p:txBody>
            <a:bodyPr wrap="square" rtlCol="0">
              <a:spAutoFit/>
            </a:bodyPr>
            <a:lstStyle/>
            <a:p>
              <a:r>
                <a:rPr lang="tr-TR" sz="1400" b="1" i="1" dirty="0" smtClean="0"/>
                <a:t>Channel length (L)</a:t>
              </a:r>
              <a:endParaRPr lang="tr-TR" sz="1400" b="1" i="1" dirty="0"/>
            </a:p>
          </p:txBody>
        </p:sp>
        <p:sp>
          <p:nvSpPr>
            <p:cNvPr id="96" name="TextBox 95"/>
            <p:cNvSpPr txBox="1"/>
            <p:nvPr/>
          </p:nvSpPr>
          <p:spPr>
            <a:xfrm>
              <a:off x="5815421" y="2437991"/>
              <a:ext cx="2880320" cy="307777"/>
            </a:xfrm>
            <a:prstGeom prst="rect">
              <a:avLst/>
            </a:prstGeom>
            <a:noFill/>
          </p:spPr>
          <p:txBody>
            <a:bodyPr wrap="square" rtlCol="0">
              <a:spAutoFit/>
            </a:bodyPr>
            <a:lstStyle/>
            <a:p>
              <a:r>
                <a:rPr lang="tr-TR" sz="1400" b="1" i="1" dirty="0" smtClean="0"/>
                <a:t>P3HT polymer</a:t>
              </a:r>
              <a:endParaRPr lang="tr-TR" sz="1400" b="1" i="1" dirty="0"/>
            </a:p>
          </p:txBody>
        </p:sp>
        <p:sp>
          <p:nvSpPr>
            <p:cNvPr id="104" name="TextBox 103"/>
            <p:cNvSpPr txBox="1"/>
            <p:nvPr/>
          </p:nvSpPr>
          <p:spPr>
            <a:xfrm>
              <a:off x="6207929" y="3767454"/>
              <a:ext cx="2880320" cy="307777"/>
            </a:xfrm>
            <a:prstGeom prst="rect">
              <a:avLst/>
            </a:prstGeom>
            <a:noFill/>
          </p:spPr>
          <p:txBody>
            <a:bodyPr wrap="square" rtlCol="0">
              <a:spAutoFit/>
            </a:bodyPr>
            <a:lstStyle/>
            <a:p>
              <a:r>
                <a:rPr lang="tr-TR" sz="1400" b="1" i="1" dirty="0" smtClean="0"/>
                <a:t>Au</a:t>
              </a:r>
              <a:endParaRPr lang="tr-TR" sz="1400" b="1" i="1" dirty="0"/>
            </a:p>
          </p:txBody>
        </p:sp>
        <p:sp>
          <p:nvSpPr>
            <p:cNvPr id="105" name="TextBox 104"/>
            <p:cNvSpPr txBox="1"/>
            <p:nvPr/>
          </p:nvSpPr>
          <p:spPr>
            <a:xfrm>
              <a:off x="5005984" y="2657325"/>
              <a:ext cx="1125753" cy="307777"/>
            </a:xfrm>
            <a:prstGeom prst="rect">
              <a:avLst/>
            </a:prstGeom>
            <a:noFill/>
          </p:spPr>
          <p:txBody>
            <a:bodyPr wrap="square" rtlCol="0">
              <a:spAutoFit/>
            </a:bodyPr>
            <a:lstStyle/>
            <a:p>
              <a:r>
                <a:rPr lang="tr-TR" sz="1400" b="1" i="1" dirty="0" smtClean="0"/>
                <a:t>Au</a:t>
              </a:r>
              <a:endParaRPr lang="tr-TR" sz="1400" b="1" i="1" dirty="0"/>
            </a:p>
          </p:txBody>
        </p:sp>
        <p:sp>
          <p:nvSpPr>
            <p:cNvPr id="106" name="TextBox 105"/>
            <p:cNvSpPr txBox="1"/>
            <p:nvPr/>
          </p:nvSpPr>
          <p:spPr>
            <a:xfrm>
              <a:off x="7648089" y="2657325"/>
              <a:ext cx="606920" cy="314595"/>
            </a:xfrm>
            <a:prstGeom prst="rect">
              <a:avLst/>
            </a:prstGeom>
            <a:noFill/>
          </p:spPr>
          <p:txBody>
            <a:bodyPr wrap="square" rtlCol="0">
              <a:spAutoFit/>
            </a:bodyPr>
            <a:lstStyle/>
            <a:p>
              <a:r>
                <a:rPr lang="tr-TR" sz="1400" b="1" i="1" dirty="0" smtClean="0"/>
                <a:t>Au</a:t>
              </a:r>
              <a:endParaRPr lang="tr-TR" sz="1400" b="1" i="1" dirty="0"/>
            </a:p>
          </p:txBody>
        </p:sp>
      </p:grpSp>
      <p:pic>
        <p:nvPicPr>
          <p:cNvPr id="5124" name="Picture 4" descr="High density FET substrate diagram with semiconductor processed on to it, ready to meas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73" y="2027916"/>
            <a:ext cx="2805926" cy="2104445"/>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p:cNvSpPr txBox="1"/>
          <p:nvPr/>
        </p:nvSpPr>
        <p:spPr>
          <a:xfrm>
            <a:off x="1833570" y="1271119"/>
            <a:ext cx="944398" cy="369332"/>
          </a:xfrm>
          <a:prstGeom prst="rect">
            <a:avLst/>
          </a:prstGeom>
          <a:noFill/>
        </p:spPr>
        <p:txBody>
          <a:bodyPr wrap="square" rtlCol="0">
            <a:spAutoFit/>
          </a:bodyPr>
          <a:lstStyle/>
          <a:p>
            <a:r>
              <a:rPr lang="tr-TR" dirty="0" smtClean="0"/>
              <a:t>Source</a:t>
            </a:r>
            <a:endParaRPr lang="tr-TR" dirty="0"/>
          </a:p>
        </p:txBody>
      </p:sp>
      <p:pic>
        <p:nvPicPr>
          <p:cNvPr id="125" name="Picture 1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670" y="141722"/>
            <a:ext cx="884460" cy="884460"/>
          </a:xfrm>
          <a:prstGeom prst="rect">
            <a:avLst/>
          </a:prstGeom>
        </p:spPr>
      </p:pic>
      <p:sp>
        <p:nvSpPr>
          <p:cNvPr id="2" name="TextBox 1"/>
          <p:cNvSpPr txBox="1"/>
          <p:nvPr/>
        </p:nvSpPr>
        <p:spPr>
          <a:xfrm>
            <a:off x="-134353" y="4132361"/>
            <a:ext cx="3409828" cy="523220"/>
          </a:xfrm>
          <a:prstGeom prst="rect">
            <a:avLst/>
          </a:prstGeom>
          <a:noFill/>
        </p:spPr>
        <p:txBody>
          <a:bodyPr wrap="square" rtlCol="0">
            <a:spAutoFit/>
          </a:bodyPr>
          <a:lstStyle/>
          <a:p>
            <a:pPr algn="ctr"/>
            <a:r>
              <a:rPr lang="tr-TR" sz="1400" dirty="0" smtClean="0"/>
              <a:t>Pre-fabricated Ossila test chips, top view</a:t>
            </a:r>
          </a:p>
          <a:p>
            <a:pPr algn="ctr"/>
            <a:r>
              <a:rPr lang="tr-TR" sz="1400" dirty="0" smtClean="0"/>
              <a:t>20 mm x 15 mm</a:t>
            </a:r>
            <a:endParaRPr lang="tr-TR" sz="1400" dirty="0"/>
          </a:p>
        </p:txBody>
      </p:sp>
      <p:sp>
        <p:nvSpPr>
          <p:cNvPr id="3" name="TextBox 2"/>
          <p:cNvSpPr txBox="1"/>
          <p:nvPr/>
        </p:nvSpPr>
        <p:spPr>
          <a:xfrm>
            <a:off x="7987965" y="1210412"/>
            <a:ext cx="1100284" cy="646331"/>
          </a:xfrm>
          <a:prstGeom prst="rect">
            <a:avLst/>
          </a:prstGeom>
          <a:noFill/>
        </p:spPr>
        <p:txBody>
          <a:bodyPr wrap="square" rtlCol="0">
            <a:spAutoFit/>
          </a:bodyPr>
          <a:lstStyle/>
          <a:p>
            <a:r>
              <a:rPr lang="tr-TR" dirty="0" smtClean="0"/>
              <a:t>L : 30 µm</a:t>
            </a:r>
          </a:p>
          <a:p>
            <a:r>
              <a:rPr lang="tr-TR" dirty="0" smtClean="0"/>
              <a:t>W : 1 mm</a:t>
            </a:r>
            <a:endParaRPr lang="tr-TR" dirty="0"/>
          </a:p>
        </p:txBody>
      </p:sp>
      <p:cxnSp>
        <p:nvCxnSpPr>
          <p:cNvPr id="18" name="Straight Arrow Connector 17"/>
          <p:cNvCxnSpPr/>
          <p:nvPr/>
        </p:nvCxnSpPr>
        <p:spPr>
          <a:xfrm flipH="1" flipV="1">
            <a:off x="2170856" y="1608677"/>
            <a:ext cx="343313" cy="6942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861470" y="1640451"/>
            <a:ext cx="390514" cy="6620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918848" y="4061873"/>
            <a:ext cx="499268" cy="224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064314" y="1271119"/>
            <a:ext cx="944398" cy="369332"/>
          </a:xfrm>
          <a:prstGeom prst="rect">
            <a:avLst/>
          </a:prstGeom>
          <a:noFill/>
        </p:spPr>
        <p:txBody>
          <a:bodyPr wrap="square" rtlCol="0">
            <a:spAutoFit/>
          </a:bodyPr>
          <a:lstStyle/>
          <a:p>
            <a:r>
              <a:rPr lang="tr-TR" dirty="0" smtClean="0"/>
              <a:t>Drain</a:t>
            </a:r>
            <a:endParaRPr lang="tr-TR" dirty="0"/>
          </a:p>
        </p:txBody>
      </p:sp>
      <p:sp>
        <p:nvSpPr>
          <p:cNvPr id="62" name="TextBox 61"/>
          <p:cNvSpPr txBox="1"/>
          <p:nvPr/>
        </p:nvSpPr>
        <p:spPr>
          <a:xfrm>
            <a:off x="3362537" y="4110051"/>
            <a:ext cx="944398" cy="369332"/>
          </a:xfrm>
          <a:prstGeom prst="rect">
            <a:avLst/>
          </a:prstGeom>
          <a:noFill/>
        </p:spPr>
        <p:txBody>
          <a:bodyPr wrap="square" rtlCol="0">
            <a:spAutoFit/>
          </a:bodyPr>
          <a:lstStyle/>
          <a:p>
            <a:r>
              <a:rPr lang="tr-TR" dirty="0" smtClean="0"/>
              <a:t>Gate</a:t>
            </a:r>
            <a:endParaRPr lang="tr-TR" dirty="0"/>
          </a:p>
        </p:txBody>
      </p:sp>
      <p:sp>
        <p:nvSpPr>
          <p:cNvPr id="64" name="TextBox 63"/>
          <p:cNvSpPr txBox="1"/>
          <p:nvPr/>
        </p:nvSpPr>
        <p:spPr>
          <a:xfrm>
            <a:off x="7091706" y="4164228"/>
            <a:ext cx="1661743" cy="307777"/>
          </a:xfrm>
          <a:prstGeom prst="rect">
            <a:avLst/>
          </a:prstGeom>
          <a:noFill/>
        </p:spPr>
        <p:txBody>
          <a:bodyPr wrap="square" rtlCol="0">
            <a:spAutoFit/>
          </a:bodyPr>
          <a:lstStyle/>
          <a:p>
            <a:r>
              <a:rPr lang="tr-TR" sz="1400" dirty="0" smtClean="0"/>
              <a:t>Cross-section view</a:t>
            </a:r>
            <a:endParaRPr lang="tr-TR" sz="1400" dirty="0"/>
          </a:p>
        </p:txBody>
      </p:sp>
      <p:cxnSp>
        <p:nvCxnSpPr>
          <p:cNvPr id="66" name="Straight Arrow Connector 65"/>
          <p:cNvCxnSpPr/>
          <p:nvPr/>
        </p:nvCxnSpPr>
        <p:spPr>
          <a:xfrm flipV="1">
            <a:off x="2728699" y="2328181"/>
            <a:ext cx="807814" cy="3452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91019" y="2086852"/>
            <a:ext cx="944398" cy="369332"/>
          </a:xfrm>
          <a:prstGeom prst="rect">
            <a:avLst/>
          </a:prstGeom>
          <a:noFill/>
        </p:spPr>
        <p:txBody>
          <a:bodyPr wrap="square" rtlCol="0">
            <a:spAutoFit/>
          </a:bodyPr>
          <a:lstStyle/>
          <a:p>
            <a:r>
              <a:rPr lang="tr-TR" dirty="0" smtClean="0"/>
              <a:t>P3HT</a:t>
            </a:r>
            <a:endParaRPr lang="tr-TR" dirty="0"/>
          </a:p>
        </p:txBody>
      </p:sp>
      <p:cxnSp>
        <p:nvCxnSpPr>
          <p:cNvPr id="41" name="Straight Connector 5"/>
          <p:cNvCxnSpPr/>
          <p:nvPr/>
        </p:nvCxnSpPr>
        <p:spPr>
          <a:xfrm>
            <a:off x="7656" y="113788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2273" y="5093797"/>
            <a:ext cx="9108183" cy="1323439"/>
          </a:xfrm>
          <a:prstGeom prst="rect">
            <a:avLst/>
          </a:prstGeom>
          <a:noFill/>
        </p:spPr>
        <p:txBody>
          <a:bodyPr wrap="square" rtlCol="0">
            <a:spAutoFit/>
          </a:bodyPr>
          <a:lstStyle/>
          <a:p>
            <a:pPr marL="342900" indent="-342900">
              <a:buFont typeface="Wingdings" panose="05000000000000000000" pitchFamily="2" charset="2"/>
              <a:buChar char="Ø"/>
            </a:pPr>
            <a:r>
              <a:rPr lang="tr-TR" sz="2000" b="1" i="1" dirty="0" smtClean="0"/>
              <a:t>Crystallization degree is crucial !!!</a:t>
            </a:r>
          </a:p>
          <a:p>
            <a:pPr marL="800100" lvl="1" indent="-342900">
              <a:buFont typeface="Wingdings" panose="05000000000000000000" pitchFamily="2" charset="2"/>
              <a:buChar char="v"/>
            </a:pPr>
            <a:r>
              <a:rPr lang="tr-TR" sz="2000" i="1" dirty="0" smtClean="0"/>
              <a:t>Solvent (concentration, boiling point)</a:t>
            </a:r>
          </a:p>
          <a:p>
            <a:pPr marL="800100" lvl="1" indent="-342900">
              <a:buFont typeface="Wingdings" panose="05000000000000000000" pitchFamily="2" charset="2"/>
              <a:buChar char="v"/>
            </a:pPr>
            <a:r>
              <a:rPr lang="tr-TR" sz="2000" i="1" dirty="0" smtClean="0"/>
              <a:t>Coating paremeters (spin speed, time)</a:t>
            </a:r>
          </a:p>
          <a:p>
            <a:pPr marL="800100" lvl="1" indent="-342900">
              <a:buFont typeface="Wingdings" panose="05000000000000000000" pitchFamily="2" charset="2"/>
              <a:buChar char="v"/>
            </a:pPr>
            <a:r>
              <a:rPr lang="tr-TR" sz="2000" i="1" dirty="0" smtClean="0"/>
              <a:t>Annealing condition (temperature and time)</a:t>
            </a:r>
            <a:endParaRPr lang="tr-TR" sz="2000" dirty="0"/>
          </a:p>
        </p:txBody>
      </p:sp>
    </p:spTree>
    <p:extLst>
      <p:ext uri="{BB962C8B-B14F-4D97-AF65-F5344CB8AC3E}">
        <p14:creationId xmlns:p14="http://schemas.microsoft.com/office/powerpoint/2010/main" val="120607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30911" y="293637"/>
            <a:ext cx="7057513" cy="523220"/>
          </a:xfrm>
          <a:prstGeom prst="rect">
            <a:avLst/>
          </a:prstGeom>
          <a:noFill/>
        </p:spPr>
        <p:txBody>
          <a:bodyPr wrap="square" rtlCol="0">
            <a:spAutoFit/>
          </a:bodyPr>
          <a:lstStyle/>
          <a:p>
            <a:r>
              <a:rPr lang="tr-TR" sz="2700" noProof="1" smtClean="0">
                <a:solidFill>
                  <a:schemeClr val="tx2">
                    <a:lumMod val="60000"/>
                    <a:lumOff val="40000"/>
                  </a:schemeClr>
                </a:solidFill>
                <a:latin typeface="Arial Black" panose="020B0A04020102020204" pitchFamily="34" charset="0"/>
                <a:ea typeface="+mj-ea"/>
                <a:cs typeface="+mj-cs"/>
              </a:rPr>
              <a:t>Method</a:t>
            </a:r>
            <a:endParaRPr lang="tr-TR" sz="2700" noProof="1"/>
          </a:p>
        </p:txBody>
      </p:sp>
      <p:cxnSp>
        <p:nvCxnSpPr>
          <p:cNvPr id="5" name="Straight Connector 5"/>
          <p:cNvCxnSpPr/>
          <p:nvPr/>
        </p:nvCxnSpPr>
        <p:spPr>
          <a:xfrm>
            <a:off x="0" y="98072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olorful engineering  vectors ile ilgili gÃ¶rsel sonucu"/>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6824" y="44438"/>
            <a:ext cx="1057101" cy="772419"/>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3384137" y="1330532"/>
            <a:ext cx="2808677" cy="2492990"/>
          </a:xfrm>
          <a:prstGeom prst="rect">
            <a:avLst/>
          </a:prstGeom>
          <a:noFill/>
        </p:spPr>
        <p:txBody>
          <a:bodyPr wrap="square" rtlCol="0">
            <a:spAutoFit/>
          </a:bodyPr>
          <a:lstStyle/>
          <a:p>
            <a:r>
              <a:rPr lang="tr-TR" sz="2000" b="1" i="1" u="sng" dirty="0"/>
              <a:t>2</a:t>
            </a:r>
            <a:r>
              <a:rPr lang="tr-TR" sz="2000" b="1" i="1" u="sng" dirty="0" smtClean="0"/>
              <a:t>) Chip cleaning</a:t>
            </a:r>
          </a:p>
          <a:p>
            <a:endParaRPr lang="tr-TR" sz="1600" b="1" i="1" u="sng" dirty="0" smtClean="0"/>
          </a:p>
          <a:p>
            <a:pPr marL="285750" indent="-285750">
              <a:buFont typeface="Wingdings" panose="05000000000000000000" pitchFamily="2" charset="2"/>
              <a:buChar char="ü"/>
            </a:pPr>
            <a:r>
              <a:rPr lang="tr-TR" sz="1600" dirty="0" smtClean="0"/>
              <a:t>15 min. sonication with DCB</a:t>
            </a:r>
          </a:p>
          <a:p>
            <a:pPr marL="285750" indent="-285750">
              <a:buFont typeface="Wingdings" panose="05000000000000000000" pitchFamily="2" charset="2"/>
              <a:buChar char="ü"/>
            </a:pPr>
            <a:r>
              <a:rPr lang="tr-TR" sz="1600" dirty="0" smtClean="0"/>
              <a:t>15 min. Sonication with IPA</a:t>
            </a:r>
          </a:p>
          <a:p>
            <a:pPr marL="285750" indent="-285750">
              <a:buFont typeface="Wingdings" panose="05000000000000000000" pitchFamily="2" charset="2"/>
              <a:buChar char="ü"/>
            </a:pPr>
            <a:r>
              <a:rPr lang="tr-TR" sz="1600" dirty="0" smtClean="0"/>
              <a:t>Dry with N</a:t>
            </a:r>
            <a:r>
              <a:rPr lang="tr-TR" sz="1600" baseline="-25000" dirty="0" smtClean="0"/>
              <a:t>2</a:t>
            </a:r>
            <a:r>
              <a:rPr lang="tr-TR" sz="1600" dirty="0" smtClean="0"/>
              <a:t> gun</a:t>
            </a:r>
          </a:p>
          <a:p>
            <a:pPr marL="285750" indent="-285750">
              <a:buFont typeface="Wingdings" panose="05000000000000000000" pitchFamily="2" charset="2"/>
              <a:buChar char="ü"/>
            </a:pPr>
            <a:r>
              <a:rPr lang="tr-TR" sz="1600" dirty="0" smtClean="0"/>
              <a:t>10 min. Uv-Ozone Cleaner</a:t>
            </a:r>
            <a:r>
              <a:rPr lang="en-US" sz="1600" dirty="0" smtClean="0"/>
              <a:t> </a:t>
            </a:r>
            <a:endParaRPr lang="tr-TR" sz="1600" dirty="0"/>
          </a:p>
          <a:p>
            <a:pPr marL="285750" indent="-285750">
              <a:buFont typeface="Wingdings" panose="05000000000000000000" pitchFamily="2" charset="2"/>
              <a:buChar char="ü"/>
            </a:pPr>
            <a:endParaRPr lang="tr-TR" sz="1400" b="1" dirty="0" smtClean="0"/>
          </a:p>
          <a:p>
            <a:endParaRPr lang="tr-TR" sz="1400" dirty="0" smtClean="0"/>
          </a:p>
          <a:p>
            <a:endParaRPr lang="tr-TR" sz="1400" dirty="0" smtClean="0"/>
          </a:p>
          <a:p>
            <a:endParaRPr lang="en-US" sz="1400" dirty="0"/>
          </a:p>
        </p:txBody>
      </p:sp>
      <p:sp>
        <p:nvSpPr>
          <p:cNvPr id="8" name="Metin kutusu 10"/>
          <p:cNvSpPr txBox="1"/>
          <p:nvPr/>
        </p:nvSpPr>
        <p:spPr>
          <a:xfrm>
            <a:off x="395536" y="1330532"/>
            <a:ext cx="3600765" cy="1661993"/>
          </a:xfrm>
          <a:prstGeom prst="rect">
            <a:avLst/>
          </a:prstGeom>
          <a:noFill/>
        </p:spPr>
        <p:txBody>
          <a:bodyPr wrap="square" rtlCol="0">
            <a:spAutoFit/>
          </a:bodyPr>
          <a:lstStyle/>
          <a:p>
            <a:r>
              <a:rPr lang="tr-TR" sz="2000" b="1" i="1" u="sng" dirty="0"/>
              <a:t>1</a:t>
            </a:r>
            <a:r>
              <a:rPr lang="tr-TR" sz="2000" b="1" i="1" u="sng" dirty="0" smtClean="0"/>
              <a:t>) Solvent Preparation </a:t>
            </a:r>
          </a:p>
          <a:p>
            <a:endParaRPr lang="tr-TR" sz="2000" b="1" i="1" u="sng" dirty="0" smtClean="0"/>
          </a:p>
          <a:p>
            <a:pPr marL="285750" indent="-285750">
              <a:buFont typeface="Wingdings" panose="05000000000000000000" pitchFamily="2" charset="2"/>
              <a:buChar char="ü"/>
            </a:pPr>
            <a:endParaRPr lang="tr-TR" b="1" dirty="0" smtClean="0"/>
          </a:p>
          <a:p>
            <a:endParaRPr lang="tr-TR" sz="1400" dirty="0" smtClean="0"/>
          </a:p>
          <a:p>
            <a:endParaRPr lang="tr-TR" sz="1400" dirty="0" smtClean="0"/>
          </a:p>
          <a:p>
            <a:endParaRPr lang="en-US" sz="1600" dirty="0"/>
          </a:p>
        </p:txBody>
      </p:sp>
      <p:sp>
        <p:nvSpPr>
          <p:cNvPr id="10" name="Metin kutusu 10"/>
          <p:cNvSpPr txBox="1"/>
          <p:nvPr/>
        </p:nvSpPr>
        <p:spPr>
          <a:xfrm>
            <a:off x="6257137" y="1330532"/>
            <a:ext cx="3096709" cy="3323987"/>
          </a:xfrm>
          <a:prstGeom prst="rect">
            <a:avLst/>
          </a:prstGeom>
          <a:noFill/>
        </p:spPr>
        <p:txBody>
          <a:bodyPr wrap="square" rtlCol="0">
            <a:spAutoFit/>
          </a:bodyPr>
          <a:lstStyle/>
          <a:p>
            <a:r>
              <a:rPr lang="tr-TR" sz="2000" b="1" i="1" u="sng" dirty="0" smtClean="0"/>
              <a:t> 3) Coating</a:t>
            </a:r>
          </a:p>
          <a:p>
            <a:endParaRPr lang="tr-TR" sz="2000" b="1" i="1" u="sng" dirty="0" smtClean="0"/>
          </a:p>
          <a:p>
            <a:pPr marL="285750" indent="-285750">
              <a:buFont typeface="Wingdings" panose="05000000000000000000" pitchFamily="2" charset="2"/>
              <a:buChar char="ü"/>
            </a:pPr>
            <a:r>
              <a:rPr lang="tr-TR" dirty="0" smtClean="0"/>
              <a:t>Pre-heating at 70°C 30 min.</a:t>
            </a:r>
          </a:p>
          <a:p>
            <a:pPr marL="285750" indent="-285750">
              <a:buFont typeface="Wingdings" panose="05000000000000000000" pitchFamily="2" charset="2"/>
              <a:buChar char="ü"/>
            </a:pPr>
            <a:r>
              <a:rPr lang="tr-TR" dirty="0" smtClean="0"/>
              <a:t>HMDS treatment</a:t>
            </a:r>
          </a:p>
          <a:p>
            <a:r>
              <a:rPr lang="tr-TR" dirty="0" smtClean="0"/>
              <a:t>     4000rpm 40 sec. spin</a:t>
            </a:r>
          </a:p>
          <a:p>
            <a:r>
              <a:rPr lang="tr-TR" dirty="0"/>
              <a:t> </a:t>
            </a:r>
            <a:r>
              <a:rPr lang="tr-TR" dirty="0" smtClean="0"/>
              <a:t>    120 </a:t>
            </a:r>
            <a:r>
              <a:rPr lang="tr-TR" dirty="0"/>
              <a:t>°C 5</a:t>
            </a:r>
            <a:r>
              <a:rPr lang="tr-TR" dirty="0" smtClean="0"/>
              <a:t> </a:t>
            </a:r>
            <a:r>
              <a:rPr lang="tr-TR" dirty="0"/>
              <a:t>min</a:t>
            </a:r>
            <a:r>
              <a:rPr lang="tr-TR" dirty="0" smtClean="0"/>
              <a:t>. annealing</a:t>
            </a:r>
            <a:endParaRPr lang="tr-TR" dirty="0"/>
          </a:p>
          <a:p>
            <a:pPr marL="285750" indent="-285750">
              <a:buFont typeface="Wingdings" panose="05000000000000000000" pitchFamily="2" charset="2"/>
              <a:buChar char="ü"/>
            </a:pPr>
            <a:r>
              <a:rPr lang="tr-TR" dirty="0" smtClean="0"/>
              <a:t>Solvent coating</a:t>
            </a:r>
            <a:endParaRPr lang="tr-TR" dirty="0"/>
          </a:p>
          <a:p>
            <a:r>
              <a:rPr lang="tr-TR" b="1" dirty="0" smtClean="0"/>
              <a:t>      </a:t>
            </a:r>
            <a:r>
              <a:rPr lang="tr-TR" dirty="0" smtClean="0"/>
              <a:t>2500 rpm 90 sec. </a:t>
            </a:r>
            <a:r>
              <a:rPr lang="tr-TR" dirty="0"/>
              <a:t>s</a:t>
            </a:r>
            <a:r>
              <a:rPr lang="tr-TR" dirty="0" smtClean="0"/>
              <a:t>pin</a:t>
            </a:r>
          </a:p>
          <a:p>
            <a:r>
              <a:rPr lang="tr-TR" b="1" dirty="0" smtClean="0"/>
              <a:t>      </a:t>
            </a:r>
            <a:r>
              <a:rPr lang="tr-TR" dirty="0" smtClean="0"/>
              <a:t>100 </a:t>
            </a:r>
            <a:r>
              <a:rPr lang="tr-TR" dirty="0"/>
              <a:t>°C </a:t>
            </a:r>
            <a:r>
              <a:rPr lang="tr-TR" dirty="0" smtClean="0"/>
              <a:t>30 </a:t>
            </a:r>
            <a:r>
              <a:rPr lang="tr-TR" dirty="0"/>
              <a:t>min. annealing</a:t>
            </a:r>
            <a:endParaRPr lang="tr-TR" b="1" dirty="0" smtClean="0"/>
          </a:p>
          <a:p>
            <a:endParaRPr lang="tr-TR" sz="1400" dirty="0" smtClean="0"/>
          </a:p>
          <a:p>
            <a:endParaRPr lang="tr-TR" sz="1400" dirty="0" smtClean="0"/>
          </a:p>
          <a:p>
            <a:endParaRPr lang="en-US" sz="1600"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460" y="3260364"/>
            <a:ext cx="2744354" cy="274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288940542"/>
              </p:ext>
            </p:extLst>
          </p:nvPr>
        </p:nvGraphicFramePr>
        <p:xfrm>
          <a:off x="107504" y="1811166"/>
          <a:ext cx="2997539" cy="2289355"/>
        </p:xfrm>
        <a:graphic>
          <a:graphicData uri="http://schemas.openxmlformats.org/drawingml/2006/table">
            <a:tbl>
              <a:tblPr firstRow="1" bandRow="1">
                <a:tableStyleId>{5C22544A-7EE6-4342-B048-85BDC9FD1C3A}</a:tableStyleId>
              </a:tblPr>
              <a:tblGrid>
                <a:gridCol w="763585">
                  <a:extLst>
                    <a:ext uri="{9D8B030D-6E8A-4147-A177-3AD203B41FA5}">
                      <a16:colId xmlns:a16="http://schemas.microsoft.com/office/drawing/2014/main" val="2880287575"/>
                    </a:ext>
                  </a:extLst>
                </a:gridCol>
                <a:gridCol w="781884">
                  <a:extLst>
                    <a:ext uri="{9D8B030D-6E8A-4147-A177-3AD203B41FA5}">
                      <a16:colId xmlns:a16="http://schemas.microsoft.com/office/drawing/2014/main" val="1353470040"/>
                    </a:ext>
                  </a:extLst>
                </a:gridCol>
                <a:gridCol w="726035">
                  <a:extLst>
                    <a:ext uri="{9D8B030D-6E8A-4147-A177-3AD203B41FA5}">
                      <a16:colId xmlns:a16="http://schemas.microsoft.com/office/drawing/2014/main" val="3672462058"/>
                    </a:ext>
                  </a:extLst>
                </a:gridCol>
                <a:gridCol w="726035">
                  <a:extLst>
                    <a:ext uri="{9D8B030D-6E8A-4147-A177-3AD203B41FA5}">
                      <a16:colId xmlns:a16="http://schemas.microsoft.com/office/drawing/2014/main" val="3091781189"/>
                    </a:ext>
                  </a:extLst>
                </a:gridCol>
              </a:tblGrid>
              <a:tr h="442798">
                <a:tc>
                  <a:txBody>
                    <a:bodyPr/>
                    <a:lstStyle/>
                    <a:p>
                      <a:pPr algn="ctr"/>
                      <a:r>
                        <a:rPr lang="tr-TR" sz="1400" dirty="0" smtClean="0">
                          <a:solidFill>
                            <a:schemeClr val="bg1"/>
                          </a:solidFill>
                        </a:rPr>
                        <a:t>Sample Code</a:t>
                      </a:r>
                      <a:endParaRPr lang="tr-TR" sz="1400"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400" dirty="0" smtClean="0">
                          <a:solidFill>
                            <a:schemeClr val="bg1"/>
                          </a:solidFill>
                        </a:rPr>
                        <a:t>P3HT</a:t>
                      </a:r>
                      <a:endParaRPr lang="tr-TR" sz="1400"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400" dirty="0" smtClean="0">
                          <a:solidFill>
                            <a:schemeClr val="bg1"/>
                          </a:solidFill>
                        </a:rPr>
                        <a:t>WO</a:t>
                      </a:r>
                      <a:r>
                        <a:rPr lang="tr-TR" sz="1400" baseline="-25000" dirty="0" smtClean="0">
                          <a:solidFill>
                            <a:schemeClr val="bg1"/>
                          </a:solidFill>
                        </a:rPr>
                        <a:t>3</a:t>
                      </a:r>
                      <a:endParaRPr lang="tr-TR" sz="1400" baseline="-25000"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400" dirty="0" smtClean="0">
                          <a:solidFill>
                            <a:schemeClr val="bg1"/>
                          </a:solidFill>
                        </a:rPr>
                        <a:t>DCB</a:t>
                      </a:r>
                      <a:endParaRPr lang="tr-TR" sz="1400"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377705"/>
                  </a:ext>
                </a:extLst>
              </a:tr>
              <a:tr h="354239">
                <a:tc>
                  <a:txBody>
                    <a:bodyPr/>
                    <a:lstStyle/>
                    <a:p>
                      <a:pPr algn="ctr"/>
                      <a:r>
                        <a:rPr lang="tr-TR" sz="1200" dirty="0" smtClean="0"/>
                        <a:t>PWO</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5 mg</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1 ml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26230"/>
                  </a:ext>
                </a:extLst>
              </a:tr>
              <a:tr h="354239">
                <a:tc>
                  <a:txBody>
                    <a:bodyPr/>
                    <a:lstStyle/>
                    <a:p>
                      <a:pPr algn="ctr"/>
                      <a:r>
                        <a:rPr lang="tr-TR" sz="1200" dirty="0" smtClean="0"/>
                        <a:t>PW10</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5 mg</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0.6</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1 ml</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341419"/>
                  </a:ext>
                </a:extLst>
              </a:tr>
              <a:tr h="354239">
                <a:tc>
                  <a:txBody>
                    <a:bodyPr/>
                    <a:lstStyle/>
                    <a:p>
                      <a:pPr algn="ctr"/>
                      <a:r>
                        <a:rPr lang="tr-TR" sz="1200" dirty="0" smtClean="0"/>
                        <a:t>PW30</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5 mg</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2.2</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1 ml</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742202"/>
                  </a:ext>
                </a:extLst>
              </a:tr>
              <a:tr h="354239">
                <a:tc>
                  <a:txBody>
                    <a:bodyPr/>
                    <a:lstStyle/>
                    <a:p>
                      <a:pPr algn="ctr"/>
                      <a:r>
                        <a:rPr lang="tr-TR" sz="1200" dirty="0" smtClean="0"/>
                        <a:t>PW40</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5 mg</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3.3</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1 ml</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945132"/>
                  </a:ext>
                </a:extLst>
              </a:tr>
              <a:tr h="354239">
                <a:tc>
                  <a:txBody>
                    <a:bodyPr/>
                    <a:lstStyle/>
                    <a:p>
                      <a:pPr algn="ctr"/>
                      <a:r>
                        <a:rPr lang="tr-TR" sz="1200" dirty="0" smtClean="0"/>
                        <a:t>PW50</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5 mg</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5</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tr-TR" sz="1200" dirty="0" smtClean="0"/>
                        <a:t>1 ml</a:t>
                      </a:r>
                      <a:endParaRPr lang="tr-TR"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630164"/>
                  </a:ext>
                </a:extLst>
              </a:tr>
            </a:tbl>
          </a:graphicData>
        </a:graphic>
      </p:graphicFrame>
      <p:pic>
        <p:nvPicPr>
          <p:cNvPr id="3074" name="Picture 2" descr="spin coating instrument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4100521"/>
            <a:ext cx="1934183" cy="1904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980" y="4284627"/>
            <a:ext cx="2844585" cy="923330"/>
          </a:xfrm>
          <a:prstGeom prst="rect">
            <a:avLst/>
          </a:prstGeom>
          <a:noFill/>
        </p:spPr>
        <p:txBody>
          <a:bodyPr wrap="square" rtlCol="0">
            <a:spAutoFit/>
          </a:bodyPr>
          <a:lstStyle/>
          <a:p>
            <a:pPr marL="285750" indent="-285750">
              <a:buFont typeface="Wingdings" panose="05000000000000000000" pitchFamily="2" charset="2"/>
              <a:buChar char="ü"/>
            </a:pPr>
            <a:r>
              <a:rPr lang="tr-TR" dirty="0" smtClean="0"/>
              <a:t>Stirring under magnetic stirrer at </a:t>
            </a:r>
            <a:r>
              <a:rPr lang="tr-TR" dirty="0"/>
              <a:t>70°C </a:t>
            </a:r>
            <a:r>
              <a:rPr lang="tr-TR" dirty="0" smtClean="0"/>
              <a:t>overnight in glovebox ambient. </a:t>
            </a:r>
            <a:endParaRPr lang="tr-TR" dirty="0"/>
          </a:p>
        </p:txBody>
      </p:sp>
    </p:spTree>
    <p:extLst>
      <p:ext uri="{BB962C8B-B14F-4D97-AF65-F5344CB8AC3E}">
        <p14:creationId xmlns:p14="http://schemas.microsoft.com/office/powerpoint/2010/main" val="353477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271942"/>
            <a:ext cx="7883805" cy="523220"/>
          </a:xfrm>
          <a:prstGeom prst="rect">
            <a:avLst/>
          </a:prstGeom>
          <a:noFill/>
        </p:spPr>
        <p:txBody>
          <a:bodyPr wrap="square" rtlCol="0">
            <a:spAutoFit/>
          </a:bodyPr>
          <a:lstStyle/>
          <a:p>
            <a:r>
              <a:rPr lang="tr-TR" sz="2800" noProof="1" smtClean="0">
                <a:solidFill>
                  <a:schemeClr val="tx2">
                    <a:lumMod val="60000"/>
                    <a:lumOff val="40000"/>
                  </a:schemeClr>
                </a:solidFill>
                <a:latin typeface="Arial Black" panose="020B0A04020102020204" pitchFamily="34" charset="0"/>
                <a:ea typeface="+mj-ea"/>
                <a:cs typeface="+mj-cs"/>
              </a:rPr>
              <a:t>Surface Characterization (SEM-EDS)</a:t>
            </a:r>
            <a:endParaRPr lang="tr-TR" sz="1600" noProof="1"/>
          </a:p>
        </p:txBody>
      </p:sp>
      <p:cxnSp>
        <p:nvCxnSpPr>
          <p:cNvPr id="6" name="Straight Connector 5"/>
          <p:cNvCxnSpPr/>
          <p:nvPr/>
        </p:nvCxnSpPr>
        <p:spPr>
          <a:xfrm>
            <a:off x="-72571" y="119675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microscope vector colorful ile ilgili gÃ¶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0132" y="45159"/>
            <a:ext cx="805371" cy="1043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Lst>
          </a:blip>
          <a:stretch>
            <a:fillRect/>
          </a:stretch>
        </p:blipFill>
        <p:spPr>
          <a:xfrm>
            <a:off x="249127" y="1304765"/>
            <a:ext cx="2700000" cy="1980000"/>
          </a:xfrm>
          <a:prstGeom prst="rect">
            <a:avLst/>
          </a:prstGeom>
        </p:spPr>
      </p:pic>
      <p:pic>
        <p:nvPicPr>
          <p:cNvPr id="8" name="Picture 7"/>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a14:imgEffect>
                  </a14:imgLayer>
                </a14:imgProps>
              </a:ext>
            </a:extLst>
          </a:blip>
          <a:stretch>
            <a:fillRect/>
          </a:stretch>
        </p:blipFill>
        <p:spPr>
          <a:xfrm>
            <a:off x="3169476" y="1304765"/>
            <a:ext cx="2700000" cy="1980000"/>
          </a:xfrm>
          <a:prstGeom prst="rect">
            <a:avLst/>
          </a:prstGeom>
        </p:spPr>
      </p:pic>
      <p:pic>
        <p:nvPicPr>
          <p:cNvPr id="9" name="Picture 8"/>
          <p:cNvPicPr/>
          <p:nvPr/>
        </p:nvPicPr>
        <p:blipFill>
          <a:blip r:embed="rId8" cstate="print">
            <a:extLst>
              <a:ext uri="{BEBA8EAE-BF5A-486C-A8C5-ECC9F3942E4B}">
                <a14:imgProps xmlns:a14="http://schemas.microsoft.com/office/drawing/2010/main">
                  <a14:imgLayer r:embed="rId9">
                    <a14:imgEffect>
                      <a14:sharpenSoften amount="50000"/>
                    </a14:imgEffect>
                    <a14:imgEffect>
                      <a14:brightnessContrast bright="-20000" contrast="-20000"/>
                    </a14:imgEffect>
                  </a14:imgLayer>
                </a14:imgProps>
              </a:ext>
            </a:extLst>
          </a:blip>
          <a:stretch>
            <a:fillRect/>
          </a:stretch>
        </p:blipFill>
        <p:spPr>
          <a:xfrm>
            <a:off x="6062626" y="1290935"/>
            <a:ext cx="2700000" cy="1980000"/>
          </a:xfrm>
          <a:prstGeom prst="rect">
            <a:avLst/>
          </a:prstGeom>
        </p:spPr>
      </p:pic>
      <p:sp>
        <p:nvSpPr>
          <p:cNvPr id="2" name="TextBox 1"/>
          <p:cNvSpPr txBox="1"/>
          <p:nvPr/>
        </p:nvSpPr>
        <p:spPr>
          <a:xfrm>
            <a:off x="222598" y="1253790"/>
            <a:ext cx="1362590" cy="369332"/>
          </a:xfrm>
          <a:prstGeom prst="rect">
            <a:avLst/>
          </a:prstGeom>
          <a:noFill/>
        </p:spPr>
        <p:txBody>
          <a:bodyPr wrap="square" rtlCol="0">
            <a:spAutoFit/>
          </a:bodyPr>
          <a:lstStyle/>
          <a:p>
            <a:r>
              <a:rPr lang="tr-TR" b="1" dirty="0" smtClean="0">
                <a:solidFill>
                  <a:schemeClr val="bg1"/>
                </a:solidFill>
              </a:rPr>
              <a:t>P3HT (PW0)</a:t>
            </a:r>
            <a:endParaRPr lang="tr-TR" b="1" dirty="0">
              <a:solidFill>
                <a:schemeClr val="bg1"/>
              </a:solidFill>
            </a:endParaRPr>
          </a:p>
        </p:txBody>
      </p:sp>
      <p:sp>
        <p:nvSpPr>
          <p:cNvPr id="10" name="TextBox 9"/>
          <p:cNvSpPr txBox="1"/>
          <p:nvPr/>
        </p:nvSpPr>
        <p:spPr>
          <a:xfrm>
            <a:off x="3098758" y="1276112"/>
            <a:ext cx="991508" cy="369332"/>
          </a:xfrm>
          <a:prstGeom prst="rect">
            <a:avLst/>
          </a:prstGeom>
          <a:noFill/>
        </p:spPr>
        <p:txBody>
          <a:bodyPr wrap="square" rtlCol="0">
            <a:spAutoFit/>
          </a:bodyPr>
          <a:lstStyle/>
          <a:p>
            <a:r>
              <a:rPr lang="tr-TR" b="1" dirty="0" smtClean="0">
                <a:solidFill>
                  <a:schemeClr val="bg1"/>
                </a:solidFill>
              </a:rPr>
              <a:t>PW10</a:t>
            </a:r>
            <a:endParaRPr lang="tr-TR" b="1" dirty="0">
              <a:solidFill>
                <a:schemeClr val="bg1"/>
              </a:solidFill>
            </a:endParaRPr>
          </a:p>
        </p:txBody>
      </p:sp>
      <p:sp>
        <p:nvSpPr>
          <p:cNvPr id="11" name="TextBox 10"/>
          <p:cNvSpPr txBox="1"/>
          <p:nvPr/>
        </p:nvSpPr>
        <p:spPr>
          <a:xfrm>
            <a:off x="6042916" y="1272540"/>
            <a:ext cx="991508" cy="369332"/>
          </a:xfrm>
          <a:prstGeom prst="rect">
            <a:avLst/>
          </a:prstGeom>
          <a:noFill/>
        </p:spPr>
        <p:txBody>
          <a:bodyPr wrap="square" rtlCol="0">
            <a:spAutoFit/>
          </a:bodyPr>
          <a:lstStyle/>
          <a:p>
            <a:r>
              <a:rPr lang="tr-TR" b="1" dirty="0" smtClean="0">
                <a:solidFill>
                  <a:schemeClr val="bg1"/>
                </a:solidFill>
              </a:rPr>
              <a:t>PW30</a:t>
            </a:r>
            <a:endParaRPr lang="tr-TR" b="1" dirty="0">
              <a:solidFill>
                <a:schemeClr val="bg1"/>
              </a:solidFill>
            </a:endParaRPr>
          </a:p>
        </p:txBody>
      </p:sp>
      <p:pic>
        <p:nvPicPr>
          <p:cNvPr id="14" name="Picture 13"/>
          <p:cNvPicPr/>
          <p:nvPr/>
        </p:nvPicPr>
        <p:blipFill>
          <a:blip r:embed="rId10" cstate="print">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Lst>
          </a:blip>
          <a:stretch>
            <a:fillRect/>
          </a:stretch>
        </p:blipFill>
        <p:spPr>
          <a:xfrm>
            <a:off x="3159854" y="3897052"/>
            <a:ext cx="2700000" cy="1980000"/>
          </a:xfrm>
          <a:prstGeom prst="rect">
            <a:avLst/>
          </a:prstGeom>
        </p:spPr>
      </p:pic>
      <p:sp>
        <p:nvSpPr>
          <p:cNvPr id="15" name="TextBox 14"/>
          <p:cNvSpPr txBox="1"/>
          <p:nvPr/>
        </p:nvSpPr>
        <p:spPr>
          <a:xfrm>
            <a:off x="3115389" y="3878765"/>
            <a:ext cx="991508" cy="369332"/>
          </a:xfrm>
          <a:prstGeom prst="rect">
            <a:avLst/>
          </a:prstGeom>
          <a:noFill/>
        </p:spPr>
        <p:txBody>
          <a:bodyPr wrap="square" rtlCol="0">
            <a:spAutoFit/>
          </a:bodyPr>
          <a:lstStyle/>
          <a:p>
            <a:r>
              <a:rPr lang="tr-TR" b="1" dirty="0" smtClean="0">
                <a:solidFill>
                  <a:schemeClr val="bg1"/>
                </a:solidFill>
              </a:rPr>
              <a:t>PW50</a:t>
            </a:r>
            <a:endParaRPr lang="tr-TR" b="1" dirty="0">
              <a:solidFill>
                <a:schemeClr val="bg1"/>
              </a:solidFill>
            </a:endParaRPr>
          </a:p>
        </p:txBody>
      </p:sp>
      <p:pic>
        <p:nvPicPr>
          <p:cNvPr id="16" name="Picture 15"/>
          <p:cNvPicPr/>
          <p:nvPr/>
        </p:nvPicPr>
        <p:blipFill>
          <a:blip r:embed="rId12" cstate="print"/>
          <a:stretch>
            <a:fillRect/>
          </a:stretch>
        </p:blipFill>
        <p:spPr>
          <a:xfrm>
            <a:off x="6057005" y="3897052"/>
            <a:ext cx="2700000" cy="1980000"/>
          </a:xfrm>
          <a:prstGeom prst="rect">
            <a:avLst/>
          </a:prstGeom>
        </p:spPr>
      </p:pic>
      <p:cxnSp>
        <p:nvCxnSpPr>
          <p:cNvPr id="4" name="Straight Arrow Connector 3"/>
          <p:cNvCxnSpPr/>
          <p:nvPr/>
        </p:nvCxnSpPr>
        <p:spPr>
          <a:xfrm>
            <a:off x="5508104" y="5301208"/>
            <a:ext cx="792088" cy="0"/>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6042916" y="3878765"/>
            <a:ext cx="991508" cy="369332"/>
          </a:xfrm>
          <a:prstGeom prst="rect">
            <a:avLst/>
          </a:prstGeom>
          <a:noFill/>
        </p:spPr>
        <p:txBody>
          <a:bodyPr wrap="square" rtlCol="0">
            <a:spAutoFit/>
          </a:bodyPr>
          <a:lstStyle/>
          <a:p>
            <a:r>
              <a:rPr lang="tr-TR" b="1" dirty="0" smtClean="0">
                <a:solidFill>
                  <a:schemeClr val="bg1"/>
                </a:solidFill>
              </a:rPr>
              <a:t>PW50</a:t>
            </a:r>
            <a:endParaRPr lang="tr-TR" b="1" dirty="0">
              <a:solidFill>
                <a:schemeClr val="bg1"/>
              </a:solidFill>
            </a:endParaRPr>
          </a:p>
        </p:txBody>
      </p:sp>
      <p:grpSp>
        <p:nvGrpSpPr>
          <p:cNvPr id="17" name="Group 16"/>
          <p:cNvGrpSpPr/>
          <p:nvPr/>
        </p:nvGrpSpPr>
        <p:grpSpPr>
          <a:xfrm>
            <a:off x="283595" y="3786984"/>
            <a:ext cx="2700000" cy="1980000"/>
            <a:chOff x="249127" y="3913718"/>
            <a:chExt cx="2700000" cy="2467334"/>
          </a:xfrm>
        </p:grpSpPr>
        <p:pic>
          <p:nvPicPr>
            <p:cNvPr id="3" name="Picture 2"/>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b="9658"/>
            <a:stretch/>
          </p:blipFill>
          <p:spPr>
            <a:xfrm>
              <a:off x="249127" y="3913718"/>
              <a:ext cx="2700000" cy="2467334"/>
            </a:xfrm>
            <a:prstGeom prst="rect">
              <a:avLst/>
            </a:prstGeom>
          </p:spPr>
        </p:pic>
        <p:sp>
          <p:nvSpPr>
            <p:cNvPr id="13" name="TextBox 12"/>
            <p:cNvSpPr txBox="1"/>
            <p:nvPr/>
          </p:nvSpPr>
          <p:spPr>
            <a:xfrm>
              <a:off x="249127" y="3913718"/>
              <a:ext cx="991508" cy="369332"/>
            </a:xfrm>
            <a:prstGeom prst="rect">
              <a:avLst/>
            </a:prstGeom>
            <a:noFill/>
          </p:spPr>
          <p:txBody>
            <a:bodyPr wrap="square" rtlCol="0">
              <a:spAutoFit/>
            </a:bodyPr>
            <a:lstStyle/>
            <a:p>
              <a:r>
                <a:rPr lang="tr-TR" b="1" dirty="0" smtClean="0">
                  <a:solidFill>
                    <a:schemeClr val="bg1"/>
                  </a:solidFill>
                </a:rPr>
                <a:t>PW40</a:t>
              </a:r>
              <a:endParaRPr lang="tr-TR" b="1" dirty="0">
                <a:solidFill>
                  <a:schemeClr val="bg1"/>
                </a:solidFill>
              </a:endParaRPr>
            </a:p>
          </p:txBody>
        </p:sp>
        <p:pic>
          <p:nvPicPr>
            <p:cNvPr id="1026" name="Picture 2"/>
            <p:cNvPicPr>
              <a:picLocks noChangeAspect="1" noChangeArrowheads="1"/>
            </p:cNvPicPr>
            <p:nvPr/>
          </p:nvPicPr>
          <p:blipFill>
            <a:blip r:embed="rId15">
              <a:extLst>
                <a:ext uri="{BEBA8EAE-BF5A-486C-A8C5-ECC9F3942E4B}">
                  <a14:imgProps xmlns:a14="http://schemas.microsoft.com/office/drawing/2010/main">
                    <a14:imgLayer r:embed="rId1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9127" y="6246226"/>
              <a:ext cx="36195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7">
              <a:extLst>
                <a:ext uri="{BEBA8EAE-BF5A-486C-A8C5-ECC9F3942E4B}">
                  <a14:imgProps xmlns:a14="http://schemas.microsoft.com/office/drawing/2010/main">
                    <a14:imgLayer r:embed="rId1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16358" y="6246226"/>
              <a:ext cx="323850"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323847" y="6223125"/>
              <a:ext cx="62528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8" name="Table 17"/>
          <p:cNvGraphicFramePr>
            <a:graphicFrameLocks noGrp="1"/>
          </p:cNvGraphicFramePr>
          <p:nvPr>
            <p:extLst>
              <p:ext uri="{D42A27DB-BD31-4B8C-83A1-F6EECF244321}">
                <p14:modId xmlns:p14="http://schemas.microsoft.com/office/powerpoint/2010/main" val="308036074"/>
              </p:ext>
            </p:extLst>
          </p:nvPr>
        </p:nvGraphicFramePr>
        <p:xfrm>
          <a:off x="249126" y="3284765"/>
          <a:ext cx="2700001" cy="398655"/>
        </p:xfrm>
        <a:graphic>
          <a:graphicData uri="http://schemas.openxmlformats.org/drawingml/2006/table">
            <a:tbl>
              <a:tblPr>
                <a:tableStyleId>{D7AC3CCA-C797-4891-BE02-D94E43425B78}</a:tableStyleId>
              </a:tblPr>
              <a:tblGrid>
                <a:gridCol w="958794">
                  <a:extLst>
                    <a:ext uri="{9D8B030D-6E8A-4147-A177-3AD203B41FA5}">
                      <a16:colId xmlns:a16="http://schemas.microsoft.com/office/drawing/2014/main" val="20000"/>
                    </a:ext>
                  </a:extLst>
                </a:gridCol>
                <a:gridCol w="524624">
                  <a:extLst>
                    <a:ext uri="{9D8B030D-6E8A-4147-A177-3AD203B41FA5}">
                      <a16:colId xmlns:a16="http://schemas.microsoft.com/office/drawing/2014/main" val="20001"/>
                    </a:ext>
                  </a:extLst>
                </a:gridCol>
                <a:gridCol w="452261">
                  <a:extLst>
                    <a:ext uri="{9D8B030D-6E8A-4147-A177-3AD203B41FA5}">
                      <a16:colId xmlns:a16="http://schemas.microsoft.com/office/drawing/2014/main" val="20002"/>
                    </a:ext>
                  </a:extLst>
                </a:gridCol>
                <a:gridCol w="366331">
                  <a:extLst>
                    <a:ext uri="{9D8B030D-6E8A-4147-A177-3AD203B41FA5}">
                      <a16:colId xmlns:a16="http://schemas.microsoft.com/office/drawing/2014/main" val="20003"/>
                    </a:ext>
                  </a:extLst>
                </a:gridCol>
                <a:gridCol w="397991">
                  <a:extLst>
                    <a:ext uri="{9D8B030D-6E8A-4147-A177-3AD203B41FA5}">
                      <a16:colId xmlns:a16="http://schemas.microsoft.com/office/drawing/2014/main" val="20004"/>
                    </a:ext>
                  </a:extLst>
                </a:gridCol>
              </a:tblGrid>
              <a:tr h="221490">
                <a:tc>
                  <a:txBody>
                    <a:bodyPr/>
                    <a:lstStyle/>
                    <a:p>
                      <a:pPr algn="ctr" fontAlgn="ctr"/>
                      <a:r>
                        <a:rPr lang="tr-TR" sz="1100" u="none" strike="noStrike" dirty="0">
                          <a:effectLst/>
                        </a:rPr>
                        <a:t>Spectrum Label</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O</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Si</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W</a:t>
                      </a:r>
                      <a:endParaRPr lang="tr-TR"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43712">
                <a:tc>
                  <a:txBody>
                    <a:bodyPr/>
                    <a:lstStyle/>
                    <a:p>
                      <a:pPr algn="ctr" fontAlgn="ctr"/>
                      <a:r>
                        <a:rPr lang="tr-TR" sz="1100" u="none" strike="noStrike" dirty="0">
                          <a:effectLst/>
                        </a:rPr>
                        <a:t>P3HT</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smtClean="0">
                          <a:effectLst/>
                        </a:rPr>
                        <a:t>55.72</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smtClean="0">
                          <a:effectLst/>
                        </a:rPr>
                        <a:t>44.04</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smtClean="0">
                          <a:effectLst/>
                        </a:rPr>
                        <a:t>0.25</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solidFill>
                            <a:srgbClr val="FF0000"/>
                          </a:solidFill>
                          <a:effectLst/>
                        </a:rPr>
                        <a:t>0</a:t>
                      </a:r>
                      <a:endParaRPr lang="tr-TR"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729757049"/>
              </p:ext>
            </p:extLst>
          </p:nvPr>
        </p:nvGraphicFramePr>
        <p:xfrm>
          <a:off x="3191557" y="3284765"/>
          <a:ext cx="2668298" cy="398655"/>
        </p:xfrm>
        <a:graphic>
          <a:graphicData uri="http://schemas.openxmlformats.org/drawingml/2006/table">
            <a:tbl>
              <a:tblPr>
                <a:tableStyleId>{D7AC3CCA-C797-4891-BE02-D94E43425B78}</a:tableStyleId>
              </a:tblPr>
              <a:tblGrid>
                <a:gridCol w="947536">
                  <a:extLst>
                    <a:ext uri="{9D8B030D-6E8A-4147-A177-3AD203B41FA5}">
                      <a16:colId xmlns:a16="http://schemas.microsoft.com/office/drawing/2014/main" val="20000"/>
                    </a:ext>
                  </a:extLst>
                </a:gridCol>
                <a:gridCol w="518464">
                  <a:extLst>
                    <a:ext uri="{9D8B030D-6E8A-4147-A177-3AD203B41FA5}">
                      <a16:colId xmlns:a16="http://schemas.microsoft.com/office/drawing/2014/main" val="20001"/>
                    </a:ext>
                  </a:extLst>
                </a:gridCol>
                <a:gridCol w="446951">
                  <a:extLst>
                    <a:ext uri="{9D8B030D-6E8A-4147-A177-3AD203B41FA5}">
                      <a16:colId xmlns:a16="http://schemas.microsoft.com/office/drawing/2014/main" val="20002"/>
                    </a:ext>
                  </a:extLst>
                </a:gridCol>
                <a:gridCol w="362029">
                  <a:extLst>
                    <a:ext uri="{9D8B030D-6E8A-4147-A177-3AD203B41FA5}">
                      <a16:colId xmlns:a16="http://schemas.microsoft.com/office/drawing/2014/main" val="20003"/>
                    </a:ext>
                  </a:extLst>
                </a:gridCol>
                <a:gridCol w="393318">
                  <a:extLst>
                    <a:ext uri="{9D8B030D-6E8A-4147-A177-3AD203B41FA5}">
                      <a16:colId xmlns:a16="http://schemas.microsoft.com/office/drawing/2014/main" val="20004"/>
                    </a:ext>
                  </a:extLst>
                </a:gridCol>
              </a:tblGrid>
              <a:tr h="221490">
                <a:tc>
                  <a:txBody>
                    <a:bodyPr/>
                    <a:lstStyle/>
                    <a:p>
                      <a:pPr algn="ctr" fontAlgn="ctr"/>
                      <a:r>
                        <a:rPr lang="tr-TR" sz="1100" u="none" strike="noStrike" dirty="0">
                          <a:effectLst/>
                        </a:rPr>
                        <a:t>Spectrum Label</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O</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Si</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W</a:t>
                      </a:r>
                      <a:endParaRPr lang="tr-TR"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43712">
                <a:tc>
                  <a:txBody>
                    <a:bodyPr/>
                    <a:lstStyle/>
                    <a:p>
                      <a:pPr algn="ctr" fontAlgn="ctr"/>
                      <a:r>
                        <a:rPr lang="tr-TR" sz="1100" u="none" strike="noStrike" dirty="0" smtClean="0">
                          <a:effectLst/>
                        </a:rPr>
                        <a:t>PW10</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smtClean="0">
                          <a:effectLst/>
                        </a:rPr>
                        <a:t>47.92</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46.35</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0.69</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rgbClr val="FF0000"/>
                          </a:solidFill>
                          <a:effectLst/>
                          <a:latin typeface="+mn-lt"/>
                        </a:rPr>
                        <a:t>5.04</a:t>
                      </a:r>
                      <a:endParaRPr lang="tr-TR"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395533670"/>
              </p:ext>
            </p:extLst>
          </p:nvPr>
        </p:nvGraphicFramePr>
        <p:xfrm>
          <a:off x="6062626" y="3270935"/>
          <a:ext cx="2694379" cy="398655"/>
        </p:xfrm>
        <a:graphic>
          <a:graphicData uri="http://schemas.openxmlformats.org/drawingml/2006/table">
            <a:tbl>
              <a:tblPr>
                <a:tableStyleId>{D7AC3CCA-C797-4891-BE02-D94E43425B78}</a:tableStyleId>
              </a:tblPr>
              <a:tblGrid>
                <a:gridCol w="956798">
                  <a:extLst>
                    <a:ext uri="{9D8B030D-6E8A-4147-A177-3AD203B41FA5}">
                      <a16:colId xmlns:a16="http://schemas.microsoft.com/office/drawing/2014/main" val="20000"/>
                    </a:ext>
                  </a:extLst>
                </a:gridCol>
                <a:gridCol w="523531">
                  <a:extLst>
                    <a:ext uri="{9D8B030D-6E8A-4147-A177-3AD203B41FA5}">
                      <a16:colId xmlns:a16="http://schemas.microsoft.com/office/drawing/2014/main" val="20001"/>
                    </a:ext>
                  </a:extLst>
                </a:gridCol>
                <a:gridCol w="451320">
                  <a:extLst>
                    <a:ext uri="{9D8B030D-6E8A-4147-A177-3AD203B41FA5}">
                      <a16:colId xmlns:a16="http://schemas.microsoft.com/office/drawing/2014/main" val="20002"/>
                    </a:ext>
                  </a:extLst>
                </a:gridCol>
                <a:gridCol w="365568">
                  <a:extLst>
                    <a:ext uri="{9D8B030D-6E8A-4147-A177-3AD203B41FA5}">
                      <a16:colId xmlns:a16="http://schemas.microsoft.com/office/drawing/2014/main" val="20003"/>
                    </a:ext>
                  </a:extLst>
                </a:gridCol>
                <a:gridCol w="397162">
                  <a:extLst>
                    <a:ext uri="{9D8B030D-6E8A-4147-A177-3AD203B41FA5}">
                      <a16:colId xmlns:a16="http://schemas.microsoft.com/office/drawing/2014/main" val="20004"/>
                    </a:ext>
                  </a:extLst>
                </a:gridCol>
              </a:tblGrid>
              <a:tr h="221490">
                <a:tc>
                  <a:txBody>
                    <a:bodyPr/>
                    <a:lstStyle/>
                    <a:p>
                      <a:pPr algn="ctr" fontAlgn="ctr"/>
                      <a:r>
                        <a:rPr lang="tr-TR" sz="1100" u="none" strike="noStrike" dirty="0">
                          <a:effectLst/>
                        </a:rPr>
                        <a:t>Spectrum Label</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O</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Si</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W</a:t>
                      </a:r>
                      <a:endParaRPr lang="tr-TR"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43712">
                <a:tc>
                  <a:txBody>
                    <a:bodyPr/>
                    <a:lstStyle/>
                    <a:p>
                      <a:pPr algn="ctr" fontAlgn="ctr"/>
                      <a:r>
                        <a:rPr lang="tr-TR" sz="1100" u="none" strike="noStrike" dirty="0" smtClean="0">
                          <a:effectLst/>
                        </a:rPr>
                        <a:t>PW30</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47.92</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smtClean="0">
                          <a:effectLst/>
                        </a:rPr>
                        <a:t>42.60</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2.33</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rgbClr val="FF0000"/>
                          </a:solidFill>
                          <a:effectLst/>
                          <a:latin typeface="+mn-lt"/>
                        </a:rPr>
                        <a:t>7.14</a:t>
                      </a:r>
                      <a:endParaRPr lang="tr-TR"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301480653"/>
              </p:ext>
            </p:extLst>
          </p:nvPr>
        </p:nvGraphicFramePr>
        <p:xfrm>
          <a:off x="237998" y="5907532"/>
          <a:ext cx="2694379" cy="398655"/>
        </p:xfrm>
        <a:graphic>
          <a:graphicData uri="http://schemas.openxmlformats.org/drawingml/2006/table">
            <a:tbl>
              <a:tblPr>
                <a:tableStyleId>{D7AC3CCA-C797-4891-BE02-D94E43425B78}</a:tableStyleId>
              </a:tblPr>
              <a:tblGrid>
                <a:gridCol w="956798">
                  <a:extLst>
                    <a:ext uri="{9D8B030D-6E8A-4147-A177-3AD203B41FA5}">
                      <a16:colId xmlns:a16="http://schemas.microsoft.com/office/drawing/2014/main" val="20000"/>
                    </a:ext>
                  </a:extLst>
                </a:gridCol>
                <a:gridCol w="523531">
                  <a:extLst>
                    <a:ext uri="{9D8B030D-6E8A-4147-A177-3AD203B41FA5}">
                      <a16:colId xmlns:a16="http://schemas.microsoft.com/office/drawing/2014/main" val="20001"/>
                    </a:ext>
                  </a:extLst>
                </a:gridCol>
                <a:gridCol w="451320">
                  <a:extLst>
                    <a:ext uri="{9D8B030D-6E8A-4147-A177-3AD203B41FA5}">
                      <a16:colId xmlns:a16="http://schemas.microsoft.com/office/drawing/2014/main" val="20002"/>
                    </a:ext>
                  </a:extLst>
                </a:gridCol>
                <a:gridCol w="365568">
                  <a:extLst>
                    <a:ext uri="{9D8B030D-6E8A-4147-A177-3AD203B41FA5}">
                      <a16:colId xmlns:a16="http://schemas.microsoft.com/office/drawing/2014/main" val="20003"/>
                    </a:ext>
                  </a:extLst>
                </a:gridCol>
                <a:gridCol w="397162">
                  <a:extLst>
                    <a:ext uri="{9D8B030D-6E8A-4147-A177-3AD203B41FA5}">
                      <a16:colId xmlns:a16="http://schemas.microsoft.com/office/drawing/2014/main" val="20004"/>
                    </a:ext>
                  </a:extLst>
                </a:gridCol>
              </a:tblGrid>
              <a:tr h="221490">
                <a:tc>
                  <a:txBody>
                    <a:bodyPr/>
                    <a:lstStyle/>
                    <a:p>
                      <a:pPr algn="ctr" fontAlgn="ctr"/>
                      <a:r>
                        <a:rPr lang="tr-TR" sz="1100" u="none" strike="noStrike" dirty="0">
                          <a:effectLst/>
                        </a:rPr>
                        <a:t>Spectrum Label</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O</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Si</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W</a:t>
                      </a:r>
                      <a:endParaRPr lang="tr-TR"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43712">
                <a:tc>
                  <a:txBody>
                    <a:bodyPr/>
                    <a:lstStyle/>
                    <a:p>
                      <a:pPr algn="ctr" fontAlgn="ctr"/>
                      <a:r>
                        <a:rPr lang="tr-TR" sz="1100" u="none" strike="noStrike" dirty="0" smtClean="0">
                          <a:effectLst/>
                        </a:rPr>
                        <a:t>PW40</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smtClean="0">
                          <a:effectLst/>
                        </a:rPr>
                        <a:t>50.19</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39.48</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smtClean="0">
                          <a:effectLst/>
                        </a:rPr>
                        <a:t>2.38</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rgbClr val="FF0000"/>
                          </a:solidFill>
                          <a:effectLst/>
                          <a:latin typeface="+mn-lt"/>
                        </a:rPr>
                        <a:t>7.94</a:t>
                      </a:r>
                      <a:endParaRPr lang="tr-TR"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169735976"/>
              </p:ext>
            </p:extLst>
          </p:nvPr>
        </p:nvGraphicFramePr>
        <p:xfrm>
          <a:off x="3175097" y="5893718"/>
          <a:ext cx="2694379" cy="398655"/>
        </p:xfrm>
        <a:graphic>
          <a:graphicData uri="http://schemas.openxmlformats.org/drawingml/2006/table">
            <a:tbl>
              <a:tblPr>
                <a:tableStyleId>{D7AC3CCA-C797-4891-BE02-D94E43425B78}</a:tableStyleId>
              </a:tblPr>
              <a:tblGrid>
                <a:gridCol w="956798">
                  <a:extLst>
                    <a:ext uri="{9D8B030D-6E8A-4147-A177-3AD203B41FA5}">
                      <a16:colId xmlns:a16="http://schemas.microsoft.com/office/drawing/2014/main" val="20000"/>
                    </a:ext>
                  </a:extLst>
                </a:gridCol>
                <a:gridCol w="523531">
                  <a:extLst>
                    <a:ext uri="{9D8B030D-6E8A-4147-A177-3AD203B41FA5}">
                      <a16:colId xmlns:a16="http://schemas.microsoft.com/office/drawing/2014/main" val="20001"/>
                    </a:ext>
                  </a:extLst>
                </a:gridCol>
                <a:gridCol w="451320">
                  <a:extLst>
                    <a:ext uri="{9D8B030D-6E8A-4147-A177-3AD203B41FA5}">
                      <a16:colId xmlns:a16="http://schemas.microsoft.com/office/drawing/2014/main" val="20002"/>
                    </a:ext>
                  </a:extLst>
                </a:gridCol>
                <a:gridCol w="365568">
                  <a:extLst>
                    <a:ext uri="{9D8B030D-6E8A-4147-A177-3AD203B41FA5}">
                      <a16:colId xmlns:a16="http://schemas.microsoft.com/office/drawing/2014/main" val="20003"/>
                    </a:ext>
                  </a:extLst>
                </a:gridCol>
                <a:gridCol w="397162">
                  <a:extLst>
                    <a:ext uri="{9D8B030D-6E8A-4147-A177-3AD203B41FA5}">
                      <a16:colId xmlns:a16="http://schemas.microsoft.com/office/drawing/2014/main" val="20004"/>
                    </a:ext>
                  </a:extLst>
                </a:gridCol>
              </a:tblGrid>
              <a:tr h="221490">
                <a:tc>
                  <a:txBody>
                    <a:bodyPr/>
                    <a:lstStyle/>
                    <a:p>
                      <a:pPr algn="ctr" fontAlgn="ctr"/>
                      <a:r>
                        <a:rPr lang="tr-TR" sz="1100" u="none" strike="noStrike" dirty="0">
                          <a:effectLst/>
                        </a:rPr>
                        <a:t>Spectrum Label</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O</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Si</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S</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u="none" strike="noStrike" dirty="0">
                          <a:effectLst/>
                        </a:rPr>
                        <a:t>W</a:t>
                      </a:r>
                      <a:endParaRPr lang="tr-TR"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43712">
                <a:tc>
                  <a:txBody>
                    <a:bodyPr/>
                    <a:lstStyle/>
                    <a:p>
                      <a:pPr algn="ctr" fontAlgn="ctr"/>
                      <a:r>
                        <a:rPr lang="tr-TR" sz="1100" u="none" strike="noStrike" dirty="0" smtClean="0">
                          <a:effectLst/>
                        </a:rPr>
                        <a:t>PW50</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42.29</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36.67</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chemeClr val="dk1"/>
                          </a:solidFill>
                          <a:effectLst/>
                          <a:latin typeface="+mn-lt"/>
                        </a:rPr>
                        <a:t>2.90</a:t>
                      </a:r>
                      <a:endParaRPr lang="tr-TR" sz="1100" b="0" i="0" u="none" strike="noStrike" dirty="0">
                        <a:solidFill>
                          <a:srgbClr val="000000"/>
                        </a:solidFill>
                        <a:effectLst/>
                        <a:latin typeface="Calibri"/>
                      </a:endParaRPr>
                    </a:p>
                  </a:txBody>
                  <a:tcPr marL="9525" marR="9525" marT="9525" marB="0" anchor="ctr"/>
                </a:tc>
                <a:tc>
                  <a:txBody>
                    <a:bodyPr/>
                    <a:lstStyle/>
                    <a:p>
                      <a:pPr algn="ctr" fontAlgn="ctr"/>
                      <a:r>
                        <a:rPr lang="tr-TR" sz="1100" b="0" i="0" u="none" strike="noStrike" dirty="0" smtClean="0">
                          <a:solidFill>
                            <a:srgbClr val="FF0000"/>
                          </a:solidFill>
                          <a:effectLst/>
                          <a:latin typeface="+mn-lt"/>
                        </a:rPr>
                        <a:t>18.14</a:t>
                      </a:r>
                      <a:endParaRPr lang="tr-TR"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sp>
        <p:nvSpPr>
          <p:cNvPr id="12" name="TextBox 11"/>
          <p:cNvSpPr txBox="1"/>
          <p:nvPr/>
        </p:nvSpPr>
        <p:spPr>
          <a:xfrm>
            <a:off x="6907493" y="5847911"/>
            <a:ext cx="1880749" cy="461665"/>
          </a:xfrm>
          <a:prstGeom prst="rect">
            <a:avLst/>
          </a:prstGeom>
          <a:noFill/>
        </p:spPr>
        <p:txBody>
          <a:bodyPr wrap="square" rtlCol="0">
            <a:spAutoFit/>
          </a:bodyPr>
          <a:lstStyle/>
          <a:p>
            <a:r>
              <a:rPr lang="tr-TR" sz="1200" i="1" u="sng" dirty="0" smtClean="0"/>
              <a:t>Agglomerated nanoparticles</a:t>
            </a:r>
            <a:endParaRPr lang="tr-TR" sz="1200" i="1" u="sng" dirty="0"/>
          </a:p>
        </p:txBody>
      </p:sp>
    </p:spTree>
    <p:extLst>
      <p:ext uri="{BB962C8B-B14F-4D97-AF65-F5344CB8AC3E}">
        <p14:creationId xmlns:p14="http://schemas.microsoft.com/office/powerpoint/2010/main" val="1070060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271942"/>
            <a:ext cx="7883805" cy="523220"/>
          </a:xfrm>
          <a:prstGeom prst="rect">
            <a:avLst/>
          </a:prstGeom>
          <a:noFill/>
        </p:spPr>
        <p:txBody>
          <a:bodyPr wrap="square" rtlCol="0">
            <a:spAutoFit/>
          </a:bodyPr>
          <a:lstStyle/>
          <a:p>
            <a:r>
              <a:rPr lang="tr-TR" sz="2800" noProof="1" smtClean="0">
                <a:solidFill>
                  <a:schemeClr val="tx2">
                    <a:lumMod val="60000"/>
                    <a:lumOff val="40000"/>
                  </a:schemeClr>
                </a:solidFill>
                <a:latin typeface="Arial Black" panose="020B0A04020102020204" pitchFamily="34" charset="0"/>
                <a:ea typeface="+mj-ea"/>
                <a:cs typeface="+mj-cs"/>
              </a:rPr>
              <a:t>Electronic Characterization of Chips </a:t>
            </a:r>
            <a:endParaRPr lang="tr-TR" sz="1600" noProof="1"/>
          </a:p>
        </p:txBody>
      </p:sp>
      <p:cxnSp>
        <p:nvCxnSpPr>
          <p:cNvPr id="6" name="Straight Connector 5"/>
          <p:cNvCxnSpPr/>
          <p:nvPr/>
        </p:nvCxnSpPr>
        <p:spPr>
          <a:xfrm>
            <a:off x="-72571" y="965791"/>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microscope vector colorful ile ilgili gÃ¶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0133" y="45160"/>
            <a:ext cx="703476" cy="911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2598" y="1253790"/>
            <a:ext cx="1362590" cy="369332"/>
          </a:xfrm>
          <a:prstGeom prst="rect">
            <a:avLst/>
          </a:prstGeom>
          <a:noFill/>
        </p:spPr>
        <p:txBody>
          <a:bodyPr wrap="square" rtlCol="0">
            <a:spAutoFit/>
          </a:bodyPr>
          <a:lstStyle/>
          <a:p>
            <a:r>
              <a:rPr lang="tr-TR" b="1" dirty="0" smtClean="0">
                <a:solidFill>
                  <a:schemeClr val="bg1"/>
                </a:solidFill>
              </a:rPr>
              <a:t>P3HT (PW0)</a:t>
            </a:r>
            <a:endParaRPr lang="tr-TR" b="1" dirty="0">
              <a:solidFill>
                <a:schemeClr val="bg1"/>
              </a:solidFill>
            </a:endParaRPr>
          </a:p>
        </p:txBody>
      </p:sp>
      <p:sp>
        <p:nvSpPr>
          <p:cNvPr id="10" name="TextBox 9"/>
          <p:cNvSpPr txBox="1"/>
          <p:nvPr/>
        </p:nvSpPr>
        <p:spPr>
          <a:xfrm>
            <a:off x="3098758" y="1276112"/>
            <a:ext cx="991508" cy="369332"/>
          </a:xfrm>
          <a:prstGeom prst="rect">
            <a:avLst/>
          </a:prstGeom>
          <a:noFill/>
        </p:spPr>
        <p:txBody>
          <a:bodyPr wrap="square" rtlCol="0">
            <a:spAutoFit/>
          </a:bodyPr>
          <a:lstStyle/>
          <a:p>
            <a:r>
              <a:rPr lang="tr-TR" b="1" dirty="0" smtClean="0">
                <a:solidFill>
                  <a:schemeClr val="bg1"/>
                </a:solidFill>
              </a:rPr>
              <a:t>PW10</a:t>
            </a:r>
            <a:endParaRPr lang="tr-TR" b="1" dirty="0">
              <a:solidFill>
                <a:schemeClr val="bg1"/>
              </a:solidFill>
            </a:endParaRPr>
          </a:p>
        </p:txBody>
      </p:sp>
      <p:sp>
        <p:nvSpPr>
          <p:cNvPr id="11" name="TextBox 10"/>
          <p:cNvSpPr txBox="1"/>
          <p:nvPr/>
        </p:nvSpPr>
        <p:spPr>
          <a:xfrm>
            <a:off x="6042916" y="1272540"/>
            <a:ext cx="991508" cy="369332"/>
          </a:xfrm>
          <a:prstGeom prst="rect">
            <a:avLst/>
          </a:prstGeom>
          <a:noFill/>
        </p:spPr>
        <p:txBody>
          <a:bodyPr wrap="square" rtlCol="0">
            <a:spAutoFit/>
          </a:bodyPr>
          <a:lstStyle/>
          <a:p>
            <a:r>
              <a:rPr lang="tr-TR" b="1" dirty="0" smtClean="0">
                <a:solidFill>
                  <a:schemeClr val="bg1"/>
                </a:solidFill>
              </a:rPr>
              <a:t>PW30</a:t>
            </a:r>
            <a:endParaRPr lang="tr-TR" b="1" dirty="0">
              <a:solidFill>
                <a:schemeClr val="bg1"/>
              </a:solidFill>
            </a:endParaRPr>
          </a:p>
        </p:txBody>
      </p:sp>
      <p:sp>
        <p:nvSpPr>
          <p:cNvPr id="13" name="TextBox 12"/>
          <p:cNvSpPr txBox="1"/>
          <p:nvPr/>
        </p:nvSpPr>
        <p:spPr>
          <a:xfrm>
            <a:off x="236232" y="3897052"/>
            <a:ext cx="991508" cy="369332"/>
          </a:xfrm>
          <a:prstGeom prst="rect">
            <a:avLst/>
          </a:prstGeom>
          <a:noFill/>
        </p:spPr>
        <p:txBody>
          <a:bodyPr wrap="square" rtlCol="0">
            <a:spAutoFit/>
          </a:bodyPr>
          <a:lstStyle/>
          <a:p>
            <a:r>
              <a:rPr lang="tr-TR" b="1" dirty="0" smtClean="0">
                <a:solidFill>
                  <a:schemeClr val="bg1"/>
                </a:solidFill>
              </a:rPr>
              <a:t>PW40</a:t>
            </a:r>
            <a:endParaRPr lang="tr-TR" b="1" dirty="0">
              <a:solidFill>
                <a:schemeClr val="bg1"/>
              </a:solidFill>
            </a:endParaRPr>
          </a:p>
        </p:txBody>
      </p:sp>
      <p:sp>
        <p:nvSpPr>
          <p:cNvPr id="15" name="TextBox 14"/>
          <p:cNvSpPr txBox="1"/>
          <p:nvPr/>
        </p:nvSpPr>
        <p:spPr>
          <a:xfrm>
            <a:off x="3115389" y="3878765"/>
            <a:ext cx="991508" cy="369332"/>
          </a:xfrm>
          <a:prstGeom prst="rect">
            <a:avLst/>
          </a:prstGeom>
          <a:noFill/>
        </p:spPr>
        <p:txBody>
          <a:bodyPr wrap="square" rtlCol="0">
            <a:spAutoFit/>
          </a:bodyPr>
          <a:lstStyle/>
          <a:p>
            <a:r>
              <a:rPr lang="tr-TR" b="1" dirty="0" smtClean="0">
                <a:solidFill>
                  <a:schemeClr val="bg1"/>
                </a:solidFill>
              </a:rPr>
              <a:t>PW50</a:t>
            </a:r>
            <a:endParaRPr lang="tr-TR" b="1" dirty="0">
              <a:solidFill>
                <a:schemeClr val="bg1"/>
              </a:solidFill>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844" t="29540" r="34885" b="19516"/>
          <a:stretch/>
        </p:blipFill>
        <p:spPr bwMode="auto">
          <a:xfrm>
            <a:off x="3058643" y="1031446"/>
            <a:ext cx="2881571"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5017" t="23094" r="25865" b="20224"/>
          <a:stretch/>
        </p:blipFill>
        <p:spPr bwMode="auto">
          <a:xfrm>
            <a:off x="-11545" y="1031507"/>
            <a:ext cx="2872288"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188" y="3729680"/>
            <a:ext cx="3083294"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8482" y="3645024"/>
            <a:ext cx="3159263" cy="248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2916" y="1031507"/>
            <a:ext cx="2893090"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107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271942"/>
            <a:ext cx="7883805" cy="523220"/>
          </a:xfrm>
          <a:prstGeom prst="rect">
            <a:avLst/>
          </a:prstGeom>
          <a:noFill/>
        </p:spPr>
        <p:txBody>
          <a:bodyPr wrap="square" rtlCol="0">
            <a:spAutoFit/>
          </a:bodyPr>
          <a:lstStyle/>
          <a:p>
            <a:r>
              <a:rPr lang="tr-TR" sz="2800" noProof="1" smtClean="0">
                <a:solidFill>
                  <a:schemeClr val="tx2">
                    <a:lumMod val="60000"/>
                    <a:lumOff val="40000"/>
                  </a:schemeClr>
                </a:solidFill>
                <a:latin typeface="Arial Black" panose="020B0A04020102020204" pitchFamily="34" charset="0"/>
                <a:ea typeface="+mj-ea"/>
                <a:cs typeface="+mj-cs"/>
              </a:rPr>
              <a:t>Electronic Characterization </a:t>
            </a:r>
            <a:endParaRPr lang="tr-TR" sz="1600" noProof="1"/>
          </a:p>
        </p:txBody>
      </p:sp>
      <p:cxnSp>
        <p:nvCxnSpPr>
          <p:cNvPr id="6" name="Straight Connector 5"/>
          <p:cNvCxnSpPr/>
          <p:nvPr/>
        </p:nvCxnSpPr>
        <p:spPr>
          <a:xfrm>
            <a:off x="-72571" y="1196752"/>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microscope vector colorful ile ilgili gÃ¶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0132" y="45159"/>
            <a:ext cx="805371" cy="1043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2598" y="1253790"/>
            <a:ext cx="1362590" cy="369332"/>
          </a:xfrm>
          <a:prstGeom prst="rect">
            <a:avLst/>
          </a:prstGeom>
          <a:noFill/>
        </p:spPr>
        <p:txBody>
          <a:bodyPr wrap="square" rtlCol="0">
            <a:spAutoFit/>
          </a:bodyPr>
          <a:lstStyle/>
          <a:p>
            <a:r>
              <a:rPr lang="tr-TR" b="1" dirty="0" smtClean="0">
                <a:solidFill>
                  <a:schemeClr val="bg1"/>
                </a:solidFill>
              </a:rPr>
              <a:t>P3HT (PW0)</a:t>
            </a:r>
            <a:endParaRPr lang="tr-TR" b="1" dirty="0">
              <a:solidFill>
                <a:schemeClr val="bg1"/>
              </a:solidFill>
            </a:endParaRPr>
          </a:p>
        </p:txBody>
      </p:sp>
      <p:sp>
        <p:nvSpPr>
          <p:cNvPr id="10" name="TextBox 9"/>
          <p:cNvSpPr txBox="1"/>
          <p:nvPr/>
        </p:nvSpPr>
        <p:spPr>
          <a:xfrm>
            <a:off x="3098758" y="1276112"/>
            <a:ext cx="991508" cy="369332"/>
          </a:xfrm>
          <a:prstGeom prst="rect">
            <a:avLst/>
          </a:prstGeom>
          <a:noFill/>
        </p:spPr>
        <p:txBody>
          <a:bodyPr wrap="square" rtlCol="0">
            <a:spAutoFit/>
          </a:bodyPr>
          <a:lstStyle/>
          <a:p>
            <a:r>
              <a:rPr lang="tr-TR" b="1" dirty="0" smtClean="0">
                <a:solidFill>
                  <a:schemeClr val="bg1"/>
                </a:solidFill>
              </a:rPr>
              <a:t>PW10</a:t>
            </a:r>
            <a:endParaRPr lang="tr-TR" b="1" dirty="0">
              <a:solidFill>
                <a:schemeClr val="bg1"/>
              </a:solidFill>
            </a:endParaRPr>
          </a:p>
        </p:txBody>
      </p:sp>
      <p:sp>
        <p:nvSpPr>
          <p:cNvPr id="11" name="TextBox 10"/>
          <p:cNvSpPr txBox="1"/>
          <p:nvPr/>
        </p:nvSpPr>
        <p:spPr>
          <a:xfrm>
            <a:off x="6042916" y="1272540"/>
            <a:ext cx="991508" cy="369332"/>
          </a:xfrm>
          <a:prstGeom prst="rect">
            <a:avLst/>
          </a:prstGeom>
          <a:noFill/>
        </p:spPr>
        <p:txBody>
          <a:bodyPr wrap="square" rtlCol="0">
            <a:spAutoFit/>
          </a:bodyPr>
          <a:lstStyle/>
          <a:p>
            <a:r>
              <a:rPr lang="tr-TR" b="1" dirty="0" smtClean="0">
                <a:solidFill>
                  <a:schemeClr val="bg1"/>
                </a:solidFill>
              </a:rPr>
              <a:t>PW30</a:t>
            </a:r>
            <a:endParaRPr lang="tr-TR" b="1" dirty="0">
              <a:solidFill>
                <a:schemeClr val="bg1"/>
              </a:solidFill>
            </a:endParaRPr>
          </a:p>
        </p:txBody>
      </p:sp>
      <p:sp>
        <p:nvSpPr>
          <p:cNvPr id="13" name="TextBox 12"/>
          <p:cNvSpPr txBox="1"/>
          <p:nvPr/>
        </p:nvSpPr>
        <p:spPr>
          <a:xfrm>
            <a:off x="236232" y="3897052"/>
            <a:ext cx="991508" cy="369332"/>
          </a:xfrm>
          <a:prstGeom prst="rect">
            <a:avLst/>
          </a:prstGeom>
          <a:noFill/>
        </p:spPr>
        <p:txBody>
          <a:bodyPr wrap="square" rtlCol="0">
            <a:spAutoFit/>
          </a:bodyPr>
          <a:lstStyle/>
          <a:p>
            <a:r>
              <a:rPr lang="tr-TR" b="1" dirty="0" smtClean="0">
                <a:solidFill>
                  <a:schemeClr val="bg1"/>
                </a:solidFill>
              </a:rPr>
              <a:t>PW40</a:t>
            </a:r>
            <a:endParaRPr lang="tr-TR" b="1" dirty="0">
              <a:solidFill>
                <a:schemeClr val="bg1"/>
              </a:solidFill>
            </a:endParaRPr>
          </a:p>
        </p:txBody>
      </p:sp>
      <p:sp>
        <p:nvSpPr>
          <p:cNvPr id="15" name="TextBox 14"/>
          <p:cNvSpPr txBox="1"/>
          <p:nvPr/>
        </p:nvSpPr>
        <p:spPr>
          <a:xfrm>
            <a:off x="3115389" y="3878765"/>
            <a:ext cx="991508" cy="369332"/>
          </a:xfrm>
          <a:prstGeom prst="rect">
            <a:avLst/>
          </a:prstGeom>
          <a:noFill/>
        </p:spPr>
        <p:txBody>
          <a:bodyPr wrap="square" rtlCol="0">
            <a:spAutoFit/>
          </a:bodyPr>
          <a:lstStyle/>
          <a:p>
            <a:r>
              <a:rPr lang="tr-TR" b="1" dirty="0" smtClean="0">
                <a:solidFill>
                  <a:schemeClr val="bg1"/>
                </a:solidFill>
              </a:rPr>
              <a:t>PW50</a:t>
            </a:r>
            <a:endParaRPr lang="tr-TR"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37843279"/>
              </p:ext>
            </p:extLst>
          </p:nvPr>
        </p:nvGraphicFramePr>
        <p:xfrm>
          <a:off x="426817" y="1388044"/>
          <a:ext cx="3714588" cy="2093924"/>
        </p:xfrm>
        <a:graphic>
          <a:graphicData uri="http://schemas.openxmlformats.org/drawingml/2006/table">
            <a:tbl>
              <a:tblPr firstRow="1" bandRow="1">
                <a:tableStyleId>{6E25E649-3F16-4E02-A733-19D2CDBF48F0}</a:tableStyleId>
              </a:tblPr>
              <a:tblGrid>
                <a:gridCol w="946027">
                  <a:extLst>
                    <a:ext uri="{9D8B030D-6E8A-4147-A177-3AD203B41FA5}">
                      <a16:colId xmlns:a16="http://schemas.microsoft.com/office/drawing/2014/main" val="20000"/>
                    </a:ext>
                  </a:extLst>
                </a:gridCol>
                <a:gridCol w="1038916">
                  <a:extLst>
                    <a:ext uri="{9D8B030D-6E8A-4147-A177-3AD203B41FA5}">
                      <a16:colId xmlns:a16="http://schemas.microsoft.com/office/drawing/2014/main" val="20001"/>
                    </a:ext>
                  </a:extLst>
                </a:gridCol>
                <a:gridCol w="806791">
                  <a:extLst>
                    <a:ext uri="{9D8B030D-6E8A-4147-A177-3AD203B41FA5}">
                      <a16:colId xmlns:a16="http://schemas.microsoft.com/office/drawing/2014/main" val="20002"/>
                    </a:ext>
                  </a:extLst>
                </a:gridCol>
                <a:gridCol w="922854">
                  <a:extLst>
                    <a:ext uri="{9D8B030D-6E8A-4147-A177-3AD203B41FA5}">
                      <a16:colId xmlns:a16="http://schemas.microsoft.com/office/drawing/2014/main" val="20003"/>
                    </a:ext>
                  </a:extLst>
                </a:gridCol>
              </a:tblGrid>
              <a:tr h="459288">
                <a:tc>
                  <a:txBody>
                    <a:bodyPr/>
                    <a:lstStyle/>
                    <a:p>
                      <a:pPr algn="ctr"/>
                      <a:r>
                        <a:rPr lang="tr-TR" sz="1400" dirty="0" smtClean="0"/>
                        <a:t>Sample Code</a:t>
                      </a:r>
                      <a:endParaRPr lang="tr-TR" sz="1400" dirty="0"/>
                    </a:p>
                  </a:txBody>
                  <a:tcPr anchor="ctr"/>
                </a:tc>
                <a:tc>
                  <a:txBody>
                    <a:bodyPr/>
                    <a:lstStyle/>
                    <a:p>
                      <a:pPr algn="ctr"/>
                      <a:r>
                        <a:rPr lang="tr-TR" sz="1400" dirty="0" smtClean="0"/>
                        <a:t>Mobility (cm</a:t>
                      </a:r>
                      <a:r>
                        <a:rPr lang="tr-TR" sz="1400" baseline="30000" dirty="0" smtClean="0"/>
                        <a:t>2</a:t>
                      </a:r>
                      <a:r>
                        <a:rPr lang="tr-TR" sz="1400" baseline="0" dirty="0" smtClean="0"/>
                        <a:t>.</a:t>
                      </a:r>
                      <a:r>
                        <a:rPr lang="tr-TR" sz="1400" dirty="0" smtClean="0"/>
                        <a:t>V</a:t>
                      </a:r>
                      <a:r>
                        <a:rPr lang="tr-TR" sz="1400" baseline="30000" dirty="0" smtClean="0"/>
                        <a:t>-1</a:t>
                      </a:r>
                      <a:r>
                        <a:rPr lang="tr-TR" sz="1400" dirty="0" smtClean="0"/>
                        <a:t>.s</a:t>
                      </a:r>
                      <a:r>
                        <a:rPr lang="tr-TR" sz="1400" baseline="30000" dirty="0" smtClean="0"/>
                        <a:t>-1</a:t>
                      </a:r>
                      <a:r>
                        <a:rPr lang="tr-TR" sz="1400" dirty="0" smtClean="0"/>
                        <a:t>)</a:t>
                      </a:r>
                      <a:endParaRPr lang="tr-TR" sz="1400" dirty="0"/>
                    </a:p>
                  </a:txBody>
                  <a:tcPr anchor="ctr"/>
                </a:tc>
                <a:tc>
                  <a:txBody>
                    <a:bodyPr/>
                    <a:lstStyle/>
                    <a:p>
                      <a:pPr algn="ctr"/>
                      <a:r>
                        <a:rPr lang="tr-TR" sz="1400" b="1" dirty="0" smtClean="0"/>
                        <a:t>I</a:t>
                      </a:r>
                      <a:r>
                        <a:rPr lang="tr-TR" sz="1400" b="1" baseline="-25000" dirty="0" smtClean="0"/>
                        <a:t>D</a:t>
                      </a:r>
                      <a:r>
                        <a:rPr lang="tr-TR" sz="1400" b="1" baseline="-50000" dirty="0" smtClean="0"/>
                        <a:t>on</a:t>
                      </a:r>
                      <a:r>
                        <a:rPr lang="tr-TR" sz="1400" b="1" dirty="0" smtClean="0"/>
                        <a:t>/I</a:t>
                      </a:r>
                      <a:r>
                        <a:rPr lang="tr-TR" sz="1400" b="1" baseline="-25000" dirty="0" smtClean="0"/>
                        <a:t>D</a:t>
                      </a:r>
                      <a:r>
                        <a:rPr lang="tr-TR" sz="1400" b="1" baseline="-50000" dirty="0" smtClean="0"/>
                        <a:t>off</a:t>
                      </a:r>
                      <a:endParaRPr lang="tr-TR" sz="1400" baseline="-25000" dirty="0"/>
                    </a:p>
                  </a:txBody>
                  <a:tcPr anchor="ctr"/>
                </a:tc>
                <a:tc>
                  <a:txBody>
                    <a:bodyPr/>
                    <a:lstStyle/>
                    <a:p>
                      <a:pPr algn="ctr"/>
                      <a:r>
                        <a:rPr lang="tr-TR" sz="1400" dirty="0" smtClean="0"/>
                        <a:t>V</a:t>
                      </a:r>
                      <a:r>
                        <a:rPr lang="tr-TR" sz="1400" baseline="-25000" dirty="0" smtClean="0"/>
                        <a:t>TH</a:t>
                      </a:r>
                      <a:r>
                        <a:rPr lang="tr-TR" sz="1400" baseline="0" dirty="0" smtClean="0"/>
                        <a:t> (V)</a:t>
                      </a:r>
                      <a:endParaRPr lang="tr-TR" sz="1400" baseline="-25000" dirty="0"/>
                    </a:p>
                  </a:txBody>
                  <a:tcPr anchor="ctr"/>
                </a:tc>
                <a:extLst>
                  <a:ext uri="{0D108BD9-81ED-4DB2-BD59-A6C34878D82A}">
                    <a16:rowId xmlns:a16="http://schemas.microsoft.com/office/drawing/2014/main" val="10000"/>
                  </a:ext>
                </a:extLst>
              </a:tr>
              <a:tr h="262450">
                <a:tc>
                  <a:txBody>
                    <a:bodyPr/>
                    <a:lstStyle/>
                    <a:p>
                      <a:r>
                        <a:rPr lang="tr-TR" sz="1400" dirty="0" smtClean="0"/>
                        <a:t>P3HT</a:t>
                      </a:r>
                    </a:p>
                  </a:txBody>
                  <a:tcPr/>
                </a:tc>
                <a:tc>
                  <a:txBody>
                    <a:bodyPr/>
                    <a:lstStyle/>
                    <a:p>
                      <a:pPr algn="ctr"/>
                      <a:r>
                        <a:rPr lang="tr-TR" sz="1400" dirty="0" smtClean="0"/>
                        <a:t>5.3x10</a:t>
                      </a:r>
                      <a:r>
                        <a:rPr lang="tr-TR" sz="1400" baseline="30000" dirty="0" smtClean="0"/>
                        <a:t>-5</a:t>
                      </a:r>
                      <a:endParaRPr lang="tr-TR" sz="1400" dirty="0"/>
                    </a:p>
                  </a:txBody>
                  <a:tcPr anchor="ctr"/>
                </a:tc>
                <a:tc>
                  <a:txBody>
                    <a:bodyPr/>
                    <a:lstStyle/>
                    <a:p>
                      <a:pPr algn="ctr"/>
                      <a:r>
                        <a:rPr lang="tr-TR" sz="1400" dirty="0" smtClean="0"/>
                        <a:t>2.5x10</a:t>
                      </a:r>
                      <a:r>
                        <a:rPr lang="tr-TR" sz="1400" baseline="30000" dirty="0" smtClean="0"/>
                        <a:t>2</a:t>
                      </a:r>
                      <a:endParaRPr lang="tr-TR" sz="1400" baseline="30000" dirty="0"/>
                    </a:p>
                  </a:txBody>
                  <a:tcPr anchor="ctr"/>
                </a:tc>
                <a:tc>
                  <a:txBody>
                    <a:bodyPr/>
                    <a:lstStyle/>
                    <a:p>
                      <a:pPr algn="ctr"/>
                      <a:r>
                        <a:rPr lang="tr-TR" sz="1400" smtClean="0"/>
                        <a:t>40.1</a:t>
                      </a:r>
                      <a:endParaRPr lang="tr-TR" sz="1400" dirty="0"/>
                    </a:p>
                  </a:txBody>
                  <a:tcPr anchor="ctr"/>
                </a:tc>
                <a:extLst>
                  <a:ext uri="{0D108BD9-81ED-4DB2-BD59-A6C34878D82A}">
                    <a16:rowId xmlns:a16="http://schemas.microsoft.com/office/drawing/2014/main" val="10001"/>
                  </a:ext>
                </a:extLst>
              </a:tr>
              <a:tr h="356564">
                <a:tc>
                  <a:txBody>
                    <a:bodyPr/>
                    <a:lstStyle/>
                    <a:p>
                      <a:r>
                        <a:rPr lang="tr-TR" sz="1400" dirty="0" smtClean="0"/>
                        <a:t>PW10</a:t>
                      </a:r>
                      <a:endParaRPr lang="tr-TR" sz="1400" dirty="0"/>
                    </a:p>
                  </a:txBody>
                  <a:tcPr/>
                </a:tc>
                <a:tc>
                  <a:txBody>
                    <a:bodyPr/>
                    <a:lstStyle/>
                    <a:p>
                      <a:pPr algn="ctr"/>
                      <a:r>
                        <a:rPr lang="tr-TR" sz="1400" baseline="0" dirty="0" smtClean="0"/>
                        <a:t>2.8x10</a:t>
                      </a:r>
                      <a:r>
                        <a:rPr lang="tr-TR" sz="1400" baseline="30000" dirty="0" smtClean="0"/>
                        <a:t>-4</a:t>
                      </a:r>
                      <a:endParaRPr lang="tr-TR" sz="1400" dirty="0"/>
                    </a:p>
                  </a:txBody>
                  <a:tcPr anchor="ctr"/>
                </a:tc>
                <a:tc>
                  <a:txBody>
                    <a:bodyPr/>
                    <a:lstStyle/>
                    <a:p>
                      <a:pPr algn="ctr"/>
                      <a:r>
                        <a:rPr lang="tr-TR" sz="1400" dirty="0" smtClean="0"/>
                        <a:t>5.0x10</a:t>
                      </a:r>
                      <a:r>
                        <a:rPr lang="tr-TR" sz="1400" baseline="30000" dirty="0" smtClean="0"/>
                        <a:t>2</a:t>
                      </a:r>
                      <a:endParaRPr lang="tr-TR" sz="1400" baseline="30000" dirty="0"/>
                    </a:p>
                  </a:txBody>
                  <a:tcPr anchor="ctr"/>
                </a:tc>
                <a:tc>
                  <a:txBody>
                    <a:bodyPr/>
                    <a:lstStyle/>
                    <a:p>
                      <a:pPr algn="ctr"/>
                      <a:r>
                        <a:rPr lang="tr-TR" sz="1400" dirty="0" smtClean="0"/>
                        <a:t>37.2</a:t>
                      </a:r>
                      <a:endParaRPr lang="tr-TR" sz="1400" dirty="0"/>
                    </a:p>
                  </a:txBody>
                  <a:tcPr anchor="ctr"/>
                </a:tc>
                <a:extLst>
                  <a:ext uri="{0D108BD9-81ED-4DB2-BD59-A6C34878D82A}">
                    <a16:rowId xmlns:a16="http://schemas.microsoft.com/office/drawing/2014/main" val="10002"/>
                  </a:ext>
                </a:extLst>
              </a:tr>
              <a:tr h="262450">
                <a:tc>
                  <a:txBody>
                    <a:bodyPr/>
                    <a:lstStyle/>
                    <a:p>
                      <a:r>
                        <a:rPr lang="tr-TR" sz="1400" dirty="0" smtClean="0"/>
                        <a:t>PW30</a:t>
                      </a:r>
                      <a:endParaRPr lang="tr-TR" sz="1400" dirty="0"/>
                    </a:p>
                  </a:txBody>
                  <a:tcPr/>
                </a:tc>
                <a:tc>
                  <a:txBody>
                    <a:bodyPr/>
                    <a:lstStyle/>
                    <a:p>
                      <a:pPr algn="ctr"/>
                      <a:r>
                        <a:rPr lang="tr-TR" sz="1400" dirty="0" smtClean="0"/>
                        <a:t>5.6x10</a:t>
                      </a:r>
                      <a:r>
                        <a:rPr lang="tr-TR" sz="1400" baseline="30000" dirty="0" smtClean="0"/>
                        <a:t>-3</a:t>
                      </a:r>
                      <a:endParaRPr lang="tr-TR" sz="1400" baseline="30000" dirty="0"/>
                    </a:p>
                  </a:txBody>
                  <a:tcPr anchor="ctr"/>
                </a:tc>
                <a:tc>
                  <a:txBody>
                    <a:bodyPr/>
                    <a:lstStyle/>
                    <a:p>
                      <a:pPr algn="ctr"/>
                      <a:r>
                        <a:rPr lang="tr-TR" sz="1400" dirty="0" smtClean="0"/>
                        <a:t>2.3x10</a:t>
                      </a:r>
                      <a:r>
                        <a:rPr lang="tr-TR" sz="1400" baseline="30000" dirty="0" smtClean="0"/>
                        <a:t>3</a:t>
                      </a:r>
                      <a:endParaRPr lang="tr-TR" sz="1400" baseline="30000" dirty="0"/>
                    </a:p>
                  </a:txBody>
                  <a:tcPr anchor="ctr"/>
                </a:tc>
                <a:tc>
                  <a:txBody>
                    <a:bodyPr/>
                    <a:lstStyle/>
                    <a:p>
                      <a:pPr algn="ctr"/>
                      <a:r>
                        <a:rPr lang="tr-TR" sz="1400" dirty="0" smtClean="0"/>
                        <a:t>17.7</a:t>
                      </a:r>
                      <a:endParaRPr lang="tr-TR" sz="1400" dirty="0"/>
                    </a:p>
                  </a:txBody>
                  <a:tcPr anchor="ctr"/>
                </a:tc>
                <a:extLst>
                  <a:ext uri="{0D108BD9-81ED-4DB2-BD59-A6C34878D82A}">
                    <a16:rowId xmlns:a16="http://schemas.microsoft.com/office/drawing/2014/main" val="10003"/>
                  </a:ext>
                </a:extLst>
              </a:tr>
              <a:tr h="262450">
                <a:tc>
                  <a:txBody>
                    <a:bodyPr/>
                    <a:lstStyle/>
                    <a:p>
                      <a:r>
                        <a:rPr lang="tr-TR" sz="1400" dirty="0" smtClean="0"/>
                        <a:t>PW40</a:t>
                      </a:r>
                      <a:endParaRPr lang="tr-TR" sz="1400" dirty="0"/>
                    </a:p>
                  </a:txBody>
                  <a:tcPr/>
                </a:tc>
                <a:tc>
                  <a:txBody>
                    <a:bodyPr/>
                    <a:lstStyle/>
                    <a:p>
                      <a:pPr algn="ctr"/>
                      <a:r>
                        <a:rPr lang="tr-TR" sz="1400" dirty="0" smtClean="0"/>
                        <a:t>1.1x10</a:t>
                      </a:r>
                      <a:r>
                        <a:rPr lang="tr-TR" sz="1400" baseline="30000" dirty="0" smtClean="0"/>
                        <a:t>-3</a:t>
                      </a:r>
                      <a:endParaRPr lang="tr-TR" sz="1400" baseline="30000" dirty="0"/>
                    </a:p>
                  </a:txBody>
                  <a:tcPr anchor="ctr"/>
                </a:tc>
                <a:tc>
                  <a:txBody>
                    <a:bodyPr/>
                    <a:lstStyle/>
                    <a:p>
                      <a:pPr algn="ctr"/>
                      <a:r>
                        <a:rPr lang="tr-TR" sz="1400" dirty="0" smtClean="0"/>
                        <a:t>1.0x10</a:t>
                      </a:r>
                      <a:r>
                        <a:rPr lang="tr-TR" sz="1400" baseline="30000" dirty="0" smtClean="0"/>
                        <a:t>3</a:t>
                      </a:r>
                      <a:endParaRPr lang="tr-TR" sz="1400" dirty="0"/>
                    </a:p>
                  </a:txBody>
                  <a:tcPr anchor="ctr"/>
                </a:tc>
                <a:tc>
                  <a:txBody>
                    <a:bodyPr/>
                    <a:lstStyle/>
                    <a:p>
                      <a:pPr algn="ctr"/>
                      <a:r>
                        <a:rPr lang="tr-TR" sz="1400" dirty="0" smtClean="0"/>
                        <a:t>32.7</a:t>
                      </a:r>
                      <a:endParaRPr lang="tr-TR" sz="1400" dirty="0"/>
                    </a:p>
                  </a:txBody>
                  <a:tcPr anchor="ctr"/>
                </a:tc>
                <a:extLst>
                  <a:ext uri="{0D108BD9-81ED-4DB2-BD59-A6C34878D82A}">
                    <a16:rowId xmlns:a16="http://schemas.microsoft.com/office/drawing/2014/main" val="10004"/>
                  </a:ext>
                </a:extLst>
              </a:tr>
              <a:tr h="262450">
                <a:tc>
                  <a:txBody>
                    <a:bodyPr/>
                    <a:lstStyle/>
                    <a:p>
                      <a:r>
                        <a:rPr lang="tr-TR" sz="1400" dirty="0" smtClean="0"/>
                        <a:t>PW50</a:t>
                      </a:r>
                      <a:endParaRPr lang="tr-TR" sz="1400" dirty="0"/>
                    </a:p>
                  </a:txBody>
                  <a:tcPr/>
                </a:tc>
                <a:tc>
                  <a:txBody>
                    <a:bodyPr/>
                    <a:lstStyle/>
                    <a:p>
                      <a:pPr algn="ctr"/>
                      <a:r>
                        <a:rPr lang="tr-TR" sz="1400" dirty="0" smtClean="0"/>
                        <a:t>9.0x10</a:t>
                      </a:r>
                      <a:r>
                        <a:rPr lang="tr-TR" sz="1400" baseline="30000" dirty="0" smtClean="0"/>
                        <a:t>-4</a:t>
                      </a:r>
                      <a:endParaRPr lang="tr-TR" sz="1400" baseline="30000" dirty="0"/>
                    </a:p>
                  </a:txBody>
                  <a:tcPr anchor="ctr"/>
                </a:tc>
                <a:tc>
                  <a:txBody>
                    <a:bodyPr/>
                    <a:lstStyle/>
                    <a:p>
                      <a:pPr algn="ctr"/>
                      <a:r>
                        <a:rPr lang="tr-TR" sz="1400" dirty="0" smtClean="0"/>
                        <a:t>5.0x10</a:t>
                      </a:r>
                      <a:r>
                        <a:rPr lang="tr-TR" sz="1400" baseline="30000" dirty="0" smtClean="0"/>
                        <a:t>1</a:t>
                      </a:r>
                      <a:endParaRPr lang="tr-TR" sz="1400" dirty="0"/>
                    </a:p>
                  </a:txBody>
                  <a:tcPr anchor="ctr"/>
                </a:tc>
                <a:tc>
                  <a:txBody>
                    <a:bodyPr/>
                    <a:lstStyle/>
                    <a:p>
                      <a:pPr algn="ctr"/>
                      <a:r>
                        <a:rPr lang="tr-TR" sz="1400" dirty="0" smtClean="0"/>
                        <a:t>45.1</a:t>
                      </a:r>
                      <a:endParaRPr lang="tr-TR" sz="1400" dirty="0"/>
                    </a:p>
                  </a:txBody>
                  <a:tcPr anchor="ctr"/>
                </a:tc>
                <a:extLst>
                  <a:ext uri="{0D108BD9-81ED-4DB2-BD59-A6C34878D82A}">
                    <a16:rowId xmlns:a16="http://schemas.microsoft.com/office/drawing/2014/main" val="10005"/>
                  </a:ext>
                </a:extLst>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272" y="1311768"/>
            <a:ext cx="3181009" cy="24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916" y="3756948"/>
            <a:ext cx="34147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packard bell\Desktop\Vth.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23" t="7649" r="11156"/>
          <a:stretch/>
        </p:blipFill>
        <p:spPr bwMode="auto">
          <a:xfrm>
            <a:off x="726782" y="3903365"/>
            <a:ext cx="3105221" cy="238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8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rgbClr val="FF0000"/>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11517</TotalTime>
  <Words>1542</Words>
  <Application>Microsoft Office PowerPoint</Application>
  <PresentationFormat>On-screen Show (4:3)</PresentationFormat>
  <Paragraphs>296</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packard bell</dc:creator>
  <cp:lastModifiedBy>BEYZA YEDIKARDES</cp:lastModifiedBy>
  <cp:revision>485</cp:revision>
  <cp:lastPrinted>2019-07-09T11:54:27Z</cp:lastPrinted>
  <dcterms:created xsi:type="dcterms:W3CDTF">2017-09-12T13:30:26Z</dcterms:created>
  <dcterms:modified xsi:type="dcterms:W3CDTF">2019-09-06T05:05:55Z</dcterms:modified>
</cp:coreProperties>
</file>