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49"/>
  </p:notesMasterIdLst>
  <p:sldIdLst>
    <p:sldId id="256" r:id="rId2"/>
    <p:sldId id="284" r:id="rId3"/>
    <p:sldId id="424" r:id="rId4"/>
    <p:sldId id="425" r:id="rId5"/>
    <p:sldId id="426" r:id="rId6"/>
    <p:sldId id="367" r:id="rId7"/>
    <p:sldId id="369" r:id="rId8"/>
    <p:sldId id="370" r:id="rId9"/>
    <p:sldId id="406" r:id="rId10"/>
    <p:sldId id="371" r:id="rId11"/>
    <p:sldId id="373" r:id="rId12"/>
    <p:sldId id="419" r:id="rId13"/>
    <p:sldId id="420" r:id="rId14"/>
    <p:sldId id="374" r:id="rId15"/>
    <p:sldId id="363" r:id="rId16"/>
    <p:sldId id="380" r:id="rId17"/>
    <p:sldId id="381" r:id="rId18"/>
    <p:sldId id="416" r:id="rId19"/>
    <p:sldId id="417" r:id="rId20"/>
    <p:sldId id="418" r:id="rId21"/>
    <p:sldId id="382" r:id="rId22"/>
    <p:sldId id="384" r:id="rId23"/>
    <p:sldId id="385" r:id="rId24"/>
    <p:sldId id="386" r:id="rId25"/>
    <p:sldId id="364" r:id="rId26"/>
    <p:sldId id="365" r:id="rId27"/>
    <p:sldId id="387" r:id="rId28"/>
    <p:sldId id="404" r:id="rId29"/>
    <p:sldId id="392" r:id="rId30"/>
    <p:sldId id="393" r:id="rId31"/>
    <p:sldId id="394" r:id="rId32"/>
    <p:sldId id="395" r:id="rId33"/>
    <p:sldId id="396" r:id="rId34"/>
    <p:sldId id="397" r:id="rId35"/>
    <p:sldId id="398" r:id="rId36"/>
    <p:sldId id="405" r:id="rId37"/>
    <p:sldId id="400" r:id="rId38"/>
    <p:sldId id="410" r:id="rId39"/>
    <p:sldId id="411" r:id="rId40"/>
    <p:sldId id="412" r:id="rId41"/>
    <p:sldId id="413" r:id="rId42"/>
    <p:sldId id="415" r:id="rId43"/>
    <p:sldId id="414" r:id="rId44"/>
    <p:sldId id="421" r:id="rId45"/>
    <p:sldId id="422" r:id="rId46"/>
    <p:sldId id="423" r:id="rId47"/>
    <p:sldId id="35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6600"/>
    <a:srgbClr val="0000CC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4" autoAdjust="0"/>
    <p:restoredTop sz="94669" autoAdjust="0"/>
  </p:normalViewPr>
  <p:slideViewPr>
    <p:cSldViewPr>
      <p:cViewPr varScale="1">
        <p:scale>
          <a:sx n="105" d="100"/>
          <a:sy n="105" d="100"/>
        </p:scale>
        <p:origin x="160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12" Type="http://schemas.openxmlformats.org/officeDocument/2006/relationships/image" Target="../media/image55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6" Type="http://schemas.openxmlformats.org/officeDocument/2006/relationships/image" Target="../media/image49.emf"/><Relationship Id="rId11" Type="http://schemas.openxmlformats.org/officeDocument/2006/relationships/image" Target="../media/image54.emf"/><Relationship Id="rId5" Type="http://schemas.openxmlformats.org/officeDocument/2006/relationships/image" Target="../media/image48.emf"/><Relationship Id="rId10" Type="http://schemas.openxmlformats.org/officeDocument/2006/relationships/image" Target="../media/image53.emf"/><Relationship Id="rId4" Type="http://schemas.openxmlformats.org/officeDocument/2006/relationships/image" Target="../media/image47.emf"/><Relationship Id="rId9" Type="http://schemas.openxmlformats.org/officeDocument/2006/relationships/image" Target="../media/image5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6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Relationship Id="rId4" Type="http://schemas.openxmlformats.org/officeDocument/2006/relationships/image" Target="../media/image55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Relationship Id="rId4" Type="http://schemas.openxmlformats.org/officeDocument/2006/relationships/image" Target="../media/image63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image" Target="../media/image71.emf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image" Target="../media/image83.emf"/><Relationship Id="rId4" Type="http://schemas.openxmlformats.org/officeDocument/2006/relationships/image" Target="../media/image8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F3B6E-5635-4A35-AB26-A110975437BC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E4443-619F-44CB-B29F-76484BA79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33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5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85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4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2EB0A3-975F-471D-BB20-28BEC089D7DE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D5057-7664-4237-9C74-5B41788AE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4038600" cy="2074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56063"/>
            <a:ext cx="4038600" cy="2074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11481-5DB7-482E-9EDA-AAB8DF258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2EB0A3-975F-471D-BB20-28BEC089D7DE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  <p:sldLayoutId id="2147484344" r:id="rId12"/>
    <p:sldLayoutId id="2147484345" r:id="rId13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cc.itu.edu.t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6.jpeg"/><Relationship Id="rId4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0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1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oleObject" Target="../embeddings/oleObject26.bin"/><Relationship Id="rId18" Type="http://schemas.openxmlformats.org/officeDocument/2006/relationships/oleObject" Target="../embeddings/oleObject29.bin"/><Relationship Id="rId26" Type="http://schemas.openxmlformats.org/officeDocument/2006/relationships/oleObject" Target="../embeddings/oleObject33.bin"/><Relationship Id="rId3" Type="http://schemas.openxmlformats.org/officeDocument/2006/relationships/oleObject" Target="../embeddings/oleObject20.bin"/><Relationship Id="rId21" Type="http://schemas.openxmlformats.org/officeDocument/2006/relationships/image" Target="../media/image51.emf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49.emf"/><Relationship Id="rId25" Type="http://schemas.openxmlformats.org/officeDocument/2006/relationships/image" Target="../media/image53.e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29" Type="http://schemas.openxmlformats.org/officeDocument/2006/relationships/image" Target="../media/image55.e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5.emf"/><Relationship Id="rId11" Type="http://schemas.openxmlformats.org/officeDocument/2006/relationships/oleObject" Target="../embeddings/oleObject24.bin"/><Relationship Id="rId24" Type="http://schemas.openxmlformats.org/officeDocument/2006/relationships/oleObject" Target="../embeddings/oleObject32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7.bin"/><Relationship Id="rId23" Type="http://schemas.openxmlformats.org/officeDocument/2006/relationships/image" Target="../media/image52.emf"/><Relationship Id="rId28" Type="http://schemas.openxmlformats.org/officeDocument/2006/relationships/oleObject" Target="../embeddings/oleObject34.bin"/><Relationship Id="rId10" Type="http://schemas.openxmlformats.org/officeDocument/2006/relationships/image" Target="../media/image47.emf"/><Relationship Id="rId19" Type="http://schemas.openxmlformats.org/officeDocument/2006/relationships/image" Target="../media/image50.emf"/><Relationship Id="rId4" Type="http://schemas.openxmlformats.org/officeDocument/2006/relationships/image" Target="../media/image44.e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48.emf"/><Relationship Id="rId22" Type="http://schemas.openxmlformats.org/officeDocument/2006/relationships/oleObject" Target="../embeddings/oleObject31.bin"/><Relationship Id="rId27" Type="http://schemas.openxmlformats.org/officeDocument/2006/relationships/image" Target="../media/image5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56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55.emf"/><Relationship Id="rId4" Type="http://schemas.openxmlformats.org/officeDocument/2006/relationships/image" Target="../media/image57.emf"/><Relationship Id="rId9" Type="http://schemas.openxmlformats.org/officeDocument/2006/relationships/oleObject" Target="../embeddings/oleObject40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63.emf"/><Relationship Id="rId4" Type="http://schemas.openxmlformats.org/officeDocument/2006/relationships/image" Target="../media/image60.emf"/><Relationship Id="rId9" Type="http://schemas.openxmlformats.org/officeDocument/2006/relationships/oleObject" Target="../embeddings/oleObject44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5.e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6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2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6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6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64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9.wmf"/><Relationship Id="rId5" Type="http://schemas.openxmlformats.org/officeDocument/2006/relationships/image" Target="../media/image67.emf"/><Relationship Id="rId4" Type="http://schemas.openxmlformats.org/officeDocument/2006/relationships/oleObject" Target="../embeddings/oleObject53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7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2.e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74.emf"/><Relationship Id="rId4" Type="http://schemas.openxmlformats.org/officeDocument/2006/relationships/image" Target="../media/image71.emf"/><Relationship Id="rId9" Type="http://schemas.openxmlformats.org/officeDocument/2006/relationships/oleObject" Target="../embeddings/oleObject5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7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9.emf"/><Relationship Id="rId5" Type="http://schemas.openxmlformats.org/officeDocument/2006/relationships/image" Target="../media/image77.emf"/><Relationship Id="rId4" Type="http://schemas.openxmlformats.org/officeDocument/2006/relationships/oleObject" Target="../embeddings/oleObject6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2.emf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4.emf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86.emf"/><Relationship Id="rId4" Type="http://schemas.openxmlformats.org/officeDocument/2006/relationships/image" Target="../media/image83.emf"/><Relationship Id="rId9" Type="http://schemas.openxmlformats.org/officeDocument/2006/relationships/oleObject" Target="../embeddings/oleObject65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tiff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IEhi_sAkU8" TargetMode="External"/><Relationship Id="rId2" Type="http://schemas.openxmlformats.org/officeDocument/2006/relationships/hyperlink" Target="http://www.youtube.com/watch?v=GL0im9b6Gg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84" y="1142999"/>
            <a:ext cx="8915400" cy="1981201"/>
          </a:xfrm>
        </p:spPr>
        <p:txBody>
          <a:bodyPr>
            <a:noAutofit/>
          </a:bodyPr>
          <a:lstStyle/>
          <a:p>
            <a:pPr algn="ctr"/>
            <a:br>
              <a:rPr lang="tr-T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tr-T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tr-T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tr-T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 523E </a:t>
            </a:r>
            <a:r>
              <a:rPr lang="tr-TR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tr-TR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COMPUTATIONAL</a:t>
            </a:r>
            <a:r>
              <a:rPr lang="tr-TR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NANOELECTRONICS</a:t>
            </a:r>
            <a:br>
              <a:rPr lang="tr-T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81800" cy="685800"/>
          </a:xfrm>
        </p:spPr>
        <p:txBody>
          <a:bodyPr>
            <a:normAutofit/>
          </a:bodyPr>
          <a:lstStyle/>
          <a:p>
            <a:r>
              <a:rPr lang="en-US" sz="2400" dirty="0"/>
              <a:t>W</a:t>
            </a:r>
            <a:r>
              <a:rPr lang="tr-TR" sz="2400" dirty="0"/>
              <a:t>5</a:t>
            </a:r>
            <a:r>
              <a:rPr lang="en-US" sz="2400" dirty="0"/>
              <a:t>: Computing with Nano Arrays,  </a:t>
            </a:r>
            <a:r>
              <a:rPr lang="tr-TR" sz="2400" dirty="0"/>
              <a:t>1</a:t>
            </a:r>
            <a:r>
              <a:rPr lang="en-US" sz="2400" dirty="0"/>
              <a:t>/1</a:t>
            </a:r>
            <a:r>
              <a:rPr lang="tr-TR" sz="2400" dirty="0"/>
              <a:t>1</a:t>
            </a:r>
            <a:r>
              <a:rPr lang="en-US" sz="2400" dirty="0"/>
              <a:t>/20</a:t>
            </a:r>
            <a:r>
              <a:rPr lang="tr-TR" sz="2400" dirty="0"/>
              <a:t>21</a:t>
            </a: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6096000"/>
            <a:ext cx="1752600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FALL 20</a:t>
            </a:r>
            <a:r>
              <a:rPr kumimoji="0" lang="tr-T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0" y="2971800"/>
            <a:ext cx="6324600" cy="2286000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tr-TR" sz="36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Mustafa</a:t>
            </a:r>
            <a:r>
              <a:rPr kumimoji="0" lang="tr-TR" sz="360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3600" i="0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Altun</a:t>
            </a:r>
            <a:endParaRPr kumimoji="0" lang="tr-TR" sz="3600" i="0" u="none" strike="noStrike" kern="1200" cap="none" spc="0" normalizeH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Electronics &amp; Communication Engineering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Istanbul Technical University</a:t>
            </a:r>
            <a:endParaRPr kumimoji="0" lang="tr-TR" sz="2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tr-TR" sz="2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dirty="0">
                <a:latin typeface="Arial" pitchFamily="34" charset="0"/>
                <a:cs typeface="Arial" pitchFamily="34" charset="0"/>
                <a:hlinkClick r:id="rId2"/>
              </a:rPr>
              <a:t>Web: </a:t>
            </a:r>
            <a:r>
              <a:rPr lang="en-US" dirty="0">
                <a:latin typeface="Arial" pitchFamily="34" charset="0"/>
                <a:cs typeface="Arial" pitchFamily="34" charset="0"/>
                <a:hlinkClick r:id="rId2"/>
              </a:rPr>
              <a:t>http://www.ecc.itu.edu.tr/</a:t>
            </a:r>
            <a:endParaRPr kumimoji="0" lang="en-US" i="0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9" descr="http://www.iieom.org/ITU_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67075"/>
            <a:ext cx="1419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http://www.iieom.org/ITU_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276600"/>
            <a:ext cx="1419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Arrays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3616" y="2209800"/>
            <a:ext cx="2367956" cy="10772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SELF</a:t>
            </a:r>
          </a:p>
          <a:p>
            <a:pPr algn="ctr"/>
            <a:r>
              <a:rPr lang="tr-TR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ASSEMBLY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0816" y="1981200"/>
            <a:ext cx="2169184" cy="15696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REGULAR</a:t>
            </a:r>
          </a:p>
          <a:p>
            <a:pPr algn="ctr"/>
            <a:r>
              <a:rPr lang="tr-TR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NANO</a:t>
            </a:r>
          </a:p>
          <a:p>
            <a:pPr algn="ctr"/>
            <a:r>
              <a:rPr lang="tr-TR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ARRAYS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9" descr="http://t1.gstatic.com/images?q=tbn:ANd9GcRHmO4Ta-UnDywpSgc6Qz6yMAJeT_XJ3_4dfXQQzSdLTKFDZ5alk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114800"/>
            <a:ext cx="2438400" cy="184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3850616" y="2590800"/>
            <a:ext cx="1371600" cy="350519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2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42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4265" name="Object 9"/>
          <p:cNvGraphicFramePr>
            <a:graphicFrameLocks noChangeAspect="1"/>
          </p:cNvGraphicFramePr>
          <p:nvPr/>
        </p:nvGraphicFramePr>
        <p:xfrm>
          <a:off x="5181600" y="3886200"/>
          <a:ext cx="2590800" cy="2724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34" name="Visio" r:id="rId5" imgW="1105138" imgH="1165303" progId="Visio.Drawing.11">
                  <p:embed/>
                </p:oleObj>
              </mc:Choice>
              <mc:Fallback>
                <p:oleObj name="Visio" r:id="rId5" imgW="1105138" imgH="1165303" progId="Visio.Drawing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886200"/>
                        <a:ext cx="2590800" cy="27248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>
            <a:off x="3847563" y="4754881"/>
            <a:ext cx="1371600" cy="350519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4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1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Modelling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Arrays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42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42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4265" name="Object 9"/>
          <p:cNvGraphicFramePr>
            <a:graphicFrameLocks noChangeAspect="1"/>
          </p:cNvGraphicFramePr>
          <p:nvPr/>
        </p:nvGraphicFramePr>
        <p:xfrm>
          <a:off x="609600" y="2514599"/>
          <a:ext cx="3276600" cy="3446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22" name="Visio" r:id="rId4" imgW="1105138" imgH="1165303" progId="Visio.Drawing.11">
                  <p:embed/>
                </p:oleObj>
              </mc:Choice>
              <mc:Fallback>
                <p:oleObj name="Visio" r:id="rId4" imgW="1105138" imgH="1165303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14599"/>
                        <a:ext cx="3276600" cy="34460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6313" name="Object 9"/>
          <p:cNvGraphicFramePr>
            <a:graphicFrameLocks noChangeAspect="1"/>
          </p:cNvGraphicFramePr>
          <p:nvPr/>
        </p:nvGraphicFramePr>
        <p:xfrm>
          <a:off x="5105400" y="4190999"/>
          <a:ext cx="3048000" cy="2207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23" name="Visio" r:id="rId6" imgW="1761364" imgH="1275706" progId="Visio.Drawing.11">
                  <p:embed/>
                </p:oleObj>
              </mc:Choice>
              <mc:Fallback>
                <p:oleObj name="Visio" r:id="rId6" imgW="1761364" imgH="1275706" progId="Visio.Drawing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190999"/>
                        <a:ext cx="3048000" cy="22077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6319" name="Object 15"/>
          <p:cNvGraphicFramePr>
            <a:graphicFrameLocks noChangeAspect="1"/>
          </p:cNvGraphicFramePr>
          <p:nvPr/>
        </p:nvGraphicFramePr>
        <p:xfrm>
          <a:off x="5105400" y="1828800"/>
          <a:ext cx="3048000" cy="1762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24" name="Visio" r:id="rId8" imgW="1761364" imgH="1021969" progId="Visio.Drawing.11">
                  <p:embed/>
                </p:oleObj>
              </mc:Choice>
              <mc:Fallback>
                <p:oleObj name="Visio" r:id="rId8" imgW="1761364" imgH="1021969" progId="Visio.Drawing.11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28800"/>
                        <a:ext cx="3048000" cy="17628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>
          <a:xfrm rot="19088602">
            <a:off x="3675740" y="3079890"/>
            <a:ext cx="1371600" cy="350519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2450694">
            <a:off x="3681418" y="4349037"/>
            <a:ext cx="1371600" cy="350519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4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Modelling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Arrays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42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42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50883" b="51955"/>
          <a:stretch/>
        </p:blipFill>
        <p:spPr>
          <a:xfrm>
            <a:off x="126704" y="3196452"/>
            <a:ext cx="2311696" cy="15318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2133600"/>
            <a:ext cx="6502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45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Modelling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Arrays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42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42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51191" t="51904" r="1"/>
          <a:stretch/>
        </p:blipFill>
        <p:spPr>
          <a:xfrm>
            <a:off x="251189" y="3194535"/>
            <a:ext cx="2294833" cy="15326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r="13763"/>
          <a:stretch/>
        </p:blipFill>
        <p:spPr>
          <a:xfrm>
            <a:off x="2974848" y="2133600"/>
            <a:ext cx="5791200" cy="377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76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78952" cy="990600"/>
          </a:xfrm>
        </p:spPr>
        <p:txBody>
          <a:bodyPr>
            <a:normAutofit fontScale="90000"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Diode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334406" y="1905000"/>
          <a:ext cx="8060699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47" name="Visio" r:id="rId3" imgW="3300027" imgH="1491653" progId="Visio.Drawing.11">
                  <p:embed/>
                </p:oleObj>
              </mc:Choice>
              <mc:Fallback>
                <p:oleObj name="Visio" r:id="rId3" imgW="3300027" imgH="1491653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06" y="1905000"/>
                        <a:ext cx="8060699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Diode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72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9050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Implement the Boolean function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 = A+B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diode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based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nanoarrays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0882" name="Object 2"/>
          <p:cNvGraphicFramePr>
            <a:graphicFrameLocks noChangeAspect="1"/>
          </p:cNvGraphicFramePr>
          <p:nvPr/>
        </p:nvGraphicFramePr>
        <p:xfrm>
          <a:off x="1066800" y="2765323"/>
          <a:ext cx="2971800" cy="3393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22" name="Visio" r:id="rId3" imgW="1471448" imgH="1685465" progId="Visio.Drawing.11">
                  <p:embed/>
                </p:oleObj>
              </mc:Choice>
              <mc:Fallback>
                <p:oleObj name="Visio" r:id="rId3" imgW="1471448" imgH="1685465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765323"/>
                        <a:ext cx="2971800" cy="33936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114800" y="4191000"/>
            <a:ext cx="990600" cy="350519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295400" y="6172200"/>
            <a:ext cx="251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Diode-resistor logic</a:t>
            </a:r>
          </a:p>
        </p:txBody>
      </p:sp>
      <p:graphicFrame>
        <p:nvGraphicFramePr>
          <p:cNvPr id="250886" name="Object 6"/>
          <p:cNvGraphicFramePr>
            <a:graphicFrameLocks noChangeAspect="1"/>
          </p:cNvGraphicFramePr>
          <p:nvPr/>
        </p:nvGraphicFramePr>
        <p:xfrm>
          <a:off x="5167313" y="2819400"/>
          <a:ext cx="2986087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23" name="Visio" r:id="rId5" imgW="1474957" imgH="1653613" progId="Visio.Drawing.11">
                  <p:embed/>
                </p:oleObj>
              </mc:Choice>
              <mc:Fallback>
                <p:oleObj name="Visio" r:id="rId5" imgW="1474957" imgH="1653613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3" y="2819400"/>
                        <a:ext cx="2986087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3" grpId="0" animBg="1"/>
      <p:bldP spid="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Diode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72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9050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Implement the Boolean function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 = A</a:t>
            </a:r>
            <a:r>
              <a:rPr lang="en-US" sz="1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diode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based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nanoarrays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114800" y="4038600"/>
            <a:ext cx="990600" cy="350519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9556" name="Object 4"/>
          <p:cNvGraphicFramePr>
            <a:graphicFrameLocks noChangeAspect="1"/>
          </p:cNvGraphicFramePr>
          <p:nvPr/>
        </p:nvGraphicFramePr>
        <p:xfrm>
          <a:off x="914400" y="2743200"/>
          <a:ext cx="3124200" cy="3604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94" name="Visio" r:id="rId3" imgW="1484135" imgH="1711649" progId="Visio.Drawing.11">
                  <p:embed/>
                </p:oleObj>
              </mc:Choice>
              <mc:Fallback>
                <p:oleObj name="Visio" r:id="rId3" imgW="1484135" imgH="1711649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43200"/>
                        <a:ext cx="3124200" cy="36048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9558" name="Object 6"/>
          <p:cNvGraphicFramePr>
            <a:graphicFrameLocks noChangeAspect="1"/>
          </p:cNvGraphicFramePr>
          <p:nvPr/>
        </p:nvGraphicFramePr>
        <p:xfrm>
          <a:off x="5105400" y="2743200"/>
          <a:ext cx="3505200" cy="3445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95" name="Visio" r:id="rId5" imgW="1673094" imgH="1647135" progId="Visio.Drawing.11">
                  <p:embed/>
                </p:oleObj>
              </mc:Choice>
              <mc:Fallback>
                <p:oleObj name="Visio" r:id="rId5" imgW="1673094" imgH="1647135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743200"/>
                        <a:ext cx="3505200" cy="34454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219200" y="6172200"/>
            <a:ext cx="251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Diode-resistor logic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3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Diode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72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9050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Implement the Boolean function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 = A</a:t>
            </a:r>
            <a:r>
              <a:rPr lang="en-US" sz="1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diode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based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nanoarrays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1605" name="Object 5"/>
          <p:cNvGraphicFramePr>
            <a:graphicFrameLocks noChangeAspect="1"/>
          </p:cNvGraphicFramePr>
          <p:nvPr/>
        </p:nvGraphicFramePr>
        <p:xfrm>
          <a:off x="2209800" y="2743200"/>
          <a:ext cx="5181600" cy="3696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74" name="Visio" r:id="rId3" imgW="2787949" imgH="1989950" progId="Visio.Drawing.11">
                  <p:embed/>
                </p:oleObj>
              </mc:Choice>
              <mc:Fallback>
                <p:oleObj name="Visio" r:id="rId3" imgW="2787949" imgH="1989950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743200"/>
                        <a:ext cx="5181600" cy="36960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988552" cy="990600"/>
          </a:xfrm>
        </p:spPr>
        <p:txBody>
          <a:bodyPr>
            <a:normAutofit fontScale="90000"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Memristor-based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72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2232325"/>
            <a:ext cx="3467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How a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memristor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works?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1"/>
          <a:stretch/>
        </p:blipFill>
        <p:spPr>
          <a:xfrm>
            <a:off x="1333500" y="3076730"/>
            <a:ext cx="6477000" cy="257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67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988552" cy="990600"/>
          </a:xfrm>
        </p:spPr>
        <p:txBody>
          <a:bodyPr>
            <a:normAutofit fontScale="90000"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Memristor-based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72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1931313"/>
            <a:ext cx="716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Analyze the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memristor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based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nanoarrays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given below 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2" b="42047"/>
          <a:stretch/>
        </p:blipFill>
        <p:spPr>
          <a:xfrm>
            <a:off x="1432184" y="2388513"/>
            <a:ext cx="6400800" cy="3741821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029177"/>
              </p:ext>
            </p:extLst>
          </p:nvPr>
        </p:nvGraphicFramePr>
        <p:xfrm>
          <a:off x="2516286" y="5988236"/>
          <a:ext cx="4111427" cy="50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34" r:id="rId4" imgW="1320227" imgH="165028" progId="Equation.DSMT4">
                  <p:embed/>
                </p:oleObj>
              </mc:Choice>
              <mc:Fallback>
                <p:oleObj r:id="rId4" imgW="1320227" imgH="165028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6286" y="5988236"/>
                        <a:ext cx="4111427" cy="5034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7200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charset="0"/>
              </a:rPr>
              <a:t>Computing with </a:t>
            </a:r>
            <a:r>
              <a:rPr lang="en-US" sz="2800" dirty="0" err="1">
                <a:latin typeface="Arial" charset="0"/>
              </a:rPr>
              <a:t>nano</a:t>
            </a:r>
            <a:r>
              <a:rPr lang="en-US" sz="2800" dirty="0">
                <a:latin typeface="Arial" charset="0"/>
              </a:rPr>
              <a:t> arrays</a:t>
            </a:r>
          </a:p>
          <a:p>
            <a:pPr lvl="1"/>
            <a:r>
              <a:rPr lang="tr-TR" sz="2500" dirty="0" err="1">
                <a:latin typeface="Arial" charset="0"/>
              </a:rPr>
              <a:t>Motivation</a:t>
            </a:r>
            <a:r>
              <a:rPr lang="tr-TR" sz="2500" dirty="0">
                <a:latin typeface="Arial" charset="0"/>
              </a:rPr>
              <a:t>: CMOS </a:t>
            </a:r>
            <a:r>
              <a:rPr lang="tr-TR" sz="2500" dirty="0" err="1">
                <a:latin typeface="Arial" charset="0"/>
              </a:rPr>
              <a:t>gets</a:t>
            </a:r>
            <a:r>
              <a:rPr lang="tr-TR" sz="2500" dirty="0">
                <a:latin typeface="Arial" charset="0"/>
              </a:rPr>
              <a:t> </a:t>
            </a:r>
            <a:r>
              <a:rPr lang="tr-TR" sz="2500" dirty="0" err="1">
                <a:latin typeface="Arial" charset="0"/>
              </a:rPr>
              <a:t>regular</a:t>
            </a:r>
            <a:endParaRPr lang="tr-TR" sz="2500" dirty="0">
              <a:latin typeface="Arial" charset="0"/>
            </a:endParaRPr>
          </a:p>
          <a:p>
            <a:pPr lvl="1"/>
            <a:r>
              <a:rPr lang="tr-TR" sz="2500" dirty="0" err="1">
                <a:latin typeface="Arial" charset="0"/>
              </a:rPr>
              <a:t>Motivation</a:t>
            </a:r>
            <a:r>
              <a:rPr lang="tr-TR" sz="2500" dirty="0">
                <a:latin typeface="Arial" charset="0"/>
              </a:rPr>
              <a:t>: </a:t>
            </a:r>
            <a:r>
              <a:rPr lang="en-US" sz="2500" dirty="0">
                <a:latin typeface="Arial" charset="0"/>
              </a:rPr>
              <a:t>Self-assembly</a:t>
            </a:r>
          </a:p>
          <a:p>
            <a:pPr lvl="1"/>
            <a:r>
              <a:rPr lang="en-US" sz="2500" dirty="0">
                <a:latin typeface="Arial" charset="0"/>
              </a:rPr>
              <a:t>Two-terminal vs. four-terminal</a:t>
            </a:r>
          </a:p>
          <a:p>
            <a:r>
              <a:rPr lang="en-US" sz="2800" dirty="0">
                <a:latin typeface="Arial" charset="0"/>
              </a:rPr>
              <a:t>Arrays of two-terminal devices</a:t>
            </a:r>
          </a:p>
          <a:p>
            <a:pPr lvl="1"/>
            <a:r>
              <a:rPr lang="en-US" sz="2500" dirty="0">
                <a:latin typeface="Arial" charset="0"/>
              </a:rPr>
              <a:t>Diode based</a:t>
            </a:r>
          </a:p>
          <a:p>
            <a:pPr lvl="1"/>
            <a:r>
              <a:rPr lang="en-US" sz="2500" dirty="0">
                <a:latin typeface="Arial" charset="0"/>
              </a:rPr>
              <a:t>Transistor based</a:t>
            </a:r>
          </a:p>
          <a:p>
            <a:r>
              <a:rPr lang="en-US" sz="2800" dirty="0">
                <a:latin typeface="Arial" charset="0"/>
              </a:rPr>
              <a:t>Arrays of four-terminal devices</a:t>
            </a:r>
          </a:p>
          <a:p>
            <a:pPr lvl="1"/>
            <a:endParaRPr lang="en-US" sz="2500" dirty="0">
              <a:latin typeface="Arial" charset="0"/>
            </a:endParaRPr>
          </a:p>
          <a:p>
            <a:endParaRPr lang="en-US" sz="2800" dirty="0">
              <a:latin typeface="Arial" charset="0"/>
            </a:endParaRPr>
          </a:p>
          <a:p>
            <a:endParaRPr lang="en-US" sz="28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988552" cy="990600"/>
          </a:xfrm>
        </p:spPr>
        <p:txBody>
          <a:bodyPr>
            <a:normAutofit fontScale="90000"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Memristor-based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72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9050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Implement the Boolean function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 = </a:t>
            </a:r>
            <a:r>
              <a:rPr lang="en-US" sz="2400" dirty="0">
                <a:solidFill>
                  <a:srgbClr val="FF0000"/>
                </a:solidFill>
                <a:latin typeface="TimesNewRoman"/>
              </a:rPr>
              <a:t>XOR</a:t>
            </a:r>
            <a:r>
              <a:rPr lang="en-US" sz="2400" baseline="-25000" dirty="0">
                <a:solidFill>
                  <a:srgbClr val="FF0000"/>
                </a:solidFill>
                <a:latin typeface="TimesNewRoman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TimesNewRoman"/>
              </a:rPr>
              <a:t> = </a:t>
            </a:r>
            <a:r>
              <a:rPr lang="en-US" sz="2400" i="1" dirty="0">
                <a:solidFill>
                  <a:srgbClr val="FF0000"/>
                </a:solidFill>
                <a:latin typeface="TimesNewRoman,Italic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TimesNewRoman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CambriaMath"/>
              </a:rPr>
              <a:t>⊕ </a:t>
            </a:r>
            <a:r>
              <a:rPr lang="en-US" sz="2400" i="1" dirty="0">
                <a:solidFill>
                  <a:srgbClr val="FF0000"/>
                </a:solidFill>
                <a:latin typeface="TimesNewRoman,Italic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TimesNewRoman"/>
              </a:rPr>
              <a:t>2</a:t>
            </a:r>
            <a:endParaRPr lang="en-US" sz="6000" dirty="0">
              <a:solidFill>
                <a:srgbClr val="FF0000"/>
              </a:solidFill>
            </a:endParaRP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memristor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based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nanoarrays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1" b="59978"/>
          <a:stretch/>
        </p:blipFill>
        <p:spPr>
          <a:xfrm>
            <a:off x="2176456" y="2861306"/>
            <a:ext cx="4791087" cy="35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82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FET-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2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762" y="1600200"/>
            <a:ext cx="6167438" cy="4639363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Rectangle 14"/>
          <p:cNvSpPr/>
          <p:nvPr/>
        </p:nvSpPr>
        <p:spPr>
          <a:xfrm>
            <a:off x="1066800" y="6324600"/>
            <a:ext cx="7162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b="1" dirty="0" err="1">
                <a:latin typeface="Arial" pitchFamily="34" charset="0"/>
                <a:cs typeface="Arial" pitchFamily="34" charset="0"/>
              </a:rPr>
              <a:t>From</a:t>
            </a:r>
            <a:r>
              <a:rPr lang="tr-TR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Snider, G., </a:t>
            </a:r>
            <a:r>
              <a:rPr lang="tr-TR" sz="1200" dirty="0">
                <a:latin typeface="Arial" pitchFamily="34" charset="0"/>
                <a:cs typeface="Arial" pitchFamily="34" charset="0"/>
              </a:rPr>
              <a:t>et al.,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(2004). CMOS-like logic in defective,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nanoscale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crossbars. 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Nanotechnology</a:t>
            </a:r>
            <a:r>
              <a:rPr lang="tr-TR" sz="1200" dirty="0">
                <a:latin typeface="Arial" pitchFamily="34" charset="0"/>
                <a:cs typeface="Arial" pitchFamily="34" charset="0"/>
              </a:rPr>
              <a:t>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FET-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72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9050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Implement the Boolean function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 = A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with 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CMOS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based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nanoarrays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3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760269"/>
            <a:ext cx="7543800" cy="343997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FET-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72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9050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Implement the Boolean function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 = </a:t>
            </a:r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with 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CMOS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based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nanoarrays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4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777685"/>
            <a:ext cx="7467600" cy="36993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vs. Four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121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4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Shannon’s work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4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en-US" sz="2600" b="0" i="1" u="none" strike="noStrike" kern="1200" cap="none" spc="0" normalizeH="0" baseline="0" noProof="0">
                <a:ln>
                  <a:noFill/>
                </a:ln>
                <a:solidFill>
                  <a:srgbClr val="004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Symbolic Analysis of Relay and Switching Circuits(1938)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004C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5" name="Object 2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524000" y="2462213"/>
          <a:ext cx="59436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1" name="Visio" r:id="rId3" imgW="2459355" imgH="606933" progId="Visio.Drawing.11">
                  <p:embed/>
                </p:oleObj>
              </mc:Choice>
              <mc:Fallback>
                <p:oleObj name="Visio" r:id="rId3" imgW="2459355" imgH="606933" progId="Visio.Drawing.11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462213"/>
                        <a:ext cx="5943600" cy="146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3" descr="intel-westmere-2c-6c-gulftown,L-Z-237959-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038600"/>
            <a:ext cx="44958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vs. Four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1181637" y="1413488"/>
          <a:ext cx="6096000" cy="254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9" name="Visio" r:id="rId3" imgW="3257376" imgH="1360195" progId="Visio.Drawing.11">
                  <p:embed/>
                </p:oleObj>
              </mc:Choice>
              <mc:Fallback>
                <p:oleObj name="Visio" r:id="rId3" imgW="3257376" imgH="1360195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637" y="1413488"/>
                        <a:ext cx="6096000" cy="2548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1447800" y="3581400"/>
          <a:ext cx="5867400" cy="3355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0" name="Visio" r:id="rId5" imgW="3119437" imgH="1783721" progId="Visio.Drawing.11">
                  <p:embed/>
                </p:oleObj>
              </mc:Choice>
              <mc:Fallback>
                <p:oleObj name="Visio" r:id="rId5" imgW="3119437" imgH="1783721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581400"/>
                        <a:ext cx="5867400" cy="33553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vs. Four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606194" y="1752600"/>
          <a:ext cx="7928206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75" name="Visio" r:id="rId3" imgW="3692251" imgH="1698152" progId="Visio.Drawing.11">
                  <p:embed/>
                </p:oleObj>
              </mc:Choice>
              <mc:Fallback>
                <p:oleObj name="Visio" r:id="rId3" imgW="3692251" imgH="1698152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94" y="1752600"/>
                        <a:ext cx="7928206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295400" y="5334000"/>
            <a:ext cx="647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are the Boolean functions implemented in (a) ad (b)?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Arial" charset="0"/>
              </a:rPr>
              <a:t>A Lattice of Four-terminal Switches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219200" y="58674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3 × 3 2D switching network and its lattice form</a:t>
            </a: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990600" y="1981200"/>
          <a:ext cx="7315200" cy="355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56" name="Visio" r:id="rId3" imgW="2763774" imgH="1343787" progId="Visio.Drawing.11">
                  <p:embed/>
                </p:oleObj>
              </mc:Choice>
              <mc:Fallback>
                <p:oleObj name="Visio" r:id="rId3" imgW="2763774" imgH="1343787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81200"/>
                        <a:ext cx="7315200" cy="355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Four-terminal Switch-based Model 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533400" y="1524000"/>
            <a:ext cx="8382000" cy="1524000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Switches are controlled by Boolean literals.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7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2700" b="1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evaluates to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iff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there exists a top-to-bottom path.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7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0" lang="en-US" sz="2700" b="1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evaluates to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iff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there exists a left-to-right path.</a:t>
            </a:r>
          </a:p>
        </p:txBody>
      </p:sp>
      <p:graphicFrame>
        <p:nvGraphicFramePr>
          <p:cNvPr id="5" name="Object 9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81000" y="2895600"/>
          <a:ext cx="3581400" cy="356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51" name="Visio" r:id="rId3" imgW="1726311" imgH="1714881" progId="Visio.Drawing.11">
                  <p:embed/>
                </p:oleObj>
              </mc:Choice>
              <mc:Fallback>
                <p:oleObj name="Visio" r:id="rId3" imgW="1726311" imgH="1714881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95600"/>
                        <a:ext cx="3581400" cy="356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191000" y="2909888"/>
          <a:ext cx="3568700" cy="354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52" name="Visio" r:id="rId5" imgW="1726311" imgH="1714881" progId="Visio.Drawing.11">
                  <p:embed/>
                </p:oleObj>
              </mc:Choice>
              <mc:Fallback>
                <p:oleObj name="Visio" r:id="rId5" imgW="1726311" imgH="1714881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909888"/>
                        <a:ext cx="3568700" cy="354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/>
          <p:cNvGraphicFramePr>
            <a:graphicFrameLocks noChangeAspect="1"/>
          </p:cNvGraphicFramePr>
          <p:nvPr/>
        </p:nvGraphicFramePr>
        <p:xfrm>
          <a:off x="7924800" y="4267200"/>
          <a:ext cx="9731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53" name="Visio" r:id="rId7" imgW="325374" imgH="357378" progId="Visio.Drawing.11">
                  <p:embed/>
                </p:oleObj>
              </mc:Choice>
              <mc:Fallback>
                <p:oleObj name="Visio" r:id="rId7" imgW="325374" imgH="357378" progId="Visio.Drawing.11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267200"/>
                        <a:ext cx="97313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15"/>
          <p:cNvSpPr>
            <a:spLocks/>
          </p:cNvSpPr>
          <p:nvPr/>
        </p:nvSpPr>
        <p:spPr bwMode="auto">
          <a:xfrm rot="5400000" flipH="1">
            <a:off x="4419600" y="4432300"/>
            <a:ext cx="3200400" cy="914400"/>
          </a:xfrm>
          <a:custGeom>
            <a:avLst/>
            <a:gdLst>
              <a:gd name="T0" fmla="*/ 0 w 2256"/>
              <a:gd name="T1" fmla="*/ 2147483647 h 520"/>
              <a:gd name="T2" fmla="*/ 2147483647 w 2256"/>
              <a:gd name="T3" fmla="*/ 2147483647 h 520"/>
              <a:gd name="T4" fmla="*/ 2147483647 w 2256"/>
              <a:gd name="T5" fmla="*/ 2147483647 h 520"/>
              <a:gd name="T6" fmla="*/ 2147483647 w 2256"/>
              <a:gd name="T7" fmla="*/ 2147483647 h 52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520"/>
              <a:gd name="T14" fmla="*/ 2256 w 2256"/>
              <a:gd name="T15" fmla="*/ 520 h 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520">
                <a:moveTo>
                  <a:pt x="0" y="24"/>
                </a:moveTo>
                <a:cubicBezTo>
                  <a:pt x="392" y="12"/>
                  <a:pt x="784" y="0"/>
                  <a:pt x="960" y="72"/>
                </a:cubicBezTo>
                <a:cubicBezTo>
                  <a:pt x="1136" y="144"/>
                  <a:pt x="840" y="392"/>
                  <a:pt x="1056" y="456"/>
                </a:cubicBezTo>
                <a:cubicBezTo>
                  <a:pt x="1272" y="520"/>
                  <a:pt x="2056" y="456"/>
                  <a:pt x="2256" y="456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" charset="0"/>
              </a:rPr>
              <a:t>Logic Synthesis Problem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1600200"/>
            <a:ext cx="8382000" cy="914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>
                <a:solidFill>
                  <a:srgbClr val="CC0000"/>
                </a:solidFill>
                <a:latin typeface="Arial" charset="0"/>
              </a:rPr>
              <a:t>How can we implement a given target Boolean function </a:t>
            </a:r>
            <a:r>
              <a:rPr lang="en-US" sz="2800" b="1" i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i="1" baseline="-25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>
                <a:solidFill>
                  <a:srgbClr val="CC0000"/>
                </a:solidFill>
              </a:rPr>
              <a:t> </a:t>
            </a:r>
            <a:r>
              <a:rPr lang="en-US" sz="2600" dirty="0">
                <a:solidFill>
                  <a:srgbClr val="CC0000"/>
                </a:solidFill>
                <a:latin typeface="Arial" charset="0"/>
              </a:rPr>
              <a:t>with a lattice of four-terminal switches?</a:t>
            </a:r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152400" y="2438400"/>
            <a:ext cx="8839200" cy="40386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charset="0"/>
            </a:endParaRP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165100" y="24685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006600"/>
                </a:solidFill>
                <a:latin typeface="Times New Roman" charset="0"/>
              </a:rPr>
              <a:t>Example:</a:t>
            </a:r>
            <a:r>
              <a:rPr lang="en-US" sz="2200" b="1">
                <a:latin typeface="Times New Roman" charset="0"/>
              </a:rPr>
              <a:t>  </a:t>
            </a:r>
            <a:r>
              <a:rPr lang="en-US" sz="2200" b="1" i="1">
                <a:latin typeface="Times New Roman" charset="0"/>
              </a:rPr>
              <a:t>f</a:t>
            </a:r>
            <a:r>
              <a:rPr lang="en-US" sz="2200" b="1" i="1" baseline="-25000">
                <a:latin typeface="Times New Roman" charset="0"/>
              </a:rPr>
              <a:t>T</a:t>
            </a:r>
            <a:r>
              <a:rPr lang="en-US" sz="2200" b="1" i="1">
                <a:latin typeface="Times New Roman" charset="0"/>
              </a:rPr>
              <a:t> </a:t>
            </a:r>
            <a:r>
              <a:rPr lang="en-US" sz="2200" b="1">
                <a:latin typeface="Times New Roman" charset="0"/>
              </a:rPr>
              <a:t>= </a:t>
            </a:r>
            <a:r>
              <a:rPr lang="en-US" sz="2200" b="1" i="1">
                <a:latin typeface="Times New Roman" charset="0"/>
              </a:rPr>
              <a:t>x</a:t>
            </a:r>
            <a:r>
              <a:rPr lang="en-US" sz="2200" b="1" baseline="-25000">
                <a:latin typeface="Times New Roman" charset="0"/>
              </a:rPr>
              <a:t>1</a:t>
            </a:r>
            <a:r>
              <a:rPr lang="en-US" sz="2200" b="1" i="1">
                <a:latin typeface="Times New Roman" charset="0"/>
              </a:rPr>
              <a:t>x</a:t>
            </a:r>
            <a:r>
              <a:rPr lang="en-US" sz="2200" b="1" baseline="-25000">
                <a:latin typeface="Times New Roman" charset="0"/>
              </a:rPr>
              <a:t>2</a:t>
            </a:r>
            <a:r>
              <a:rPr lang="en-US" sz="2200" b="1" i="1">
                <a:latin typeface="Times New Roman" charset="0"/>
              </a:rPr>
              <a:t>x</a:t>
            </a:r>
            <a:r>
              <a:rPr lang="en-US" sz="2200" b="1" baseline="-25000">
                <a:latin typeface="Times New Roman" charset="0"/>
              </a:rPr>
              <a:t>3</a:t>
            </a:r>
            <a:r>
              <a:rPr lang="en-US" sz="2200" b="1">
                <a:latin typeface="Times New Roman" charset="0"/>
              </a:rPr>
              <a:t>+</a:t>
            </a:r>
            <a:r>
              <a:rPr lang="en-US" sz="2200" b="1" i="1">
                <a:latin typeface="Times New Roman" charset="0"/>
              </a:rPr>
              <a:t>x</a:t>
            </a:r>
            <a:r>
              <a:rPr lang="en-US" sz="2200" b="1" baseline="-25000">
                <a:latin typeface="Times New Roman" charset="0"/>
              </a:rPr>
              <a:t>1</a:t>
            </a:r>
            <a:r>
              <a:rPr lang="en-US" sz="2200" b="1" i="1">
                <a:latin typeface="Times New Roman" charset="0"/>
              </a:rPr>
              <a:t>x</a:t>
            </a:r>
            <a:r>
              <a:rPr lang="en-US" sz="2200" b="1" baseline="-25000">
                <a:latin typeface="Times New Roman" charset="0"/>
              </a:rPr>
              <a:t>4</a:t>
            </a:r>
          </a:p>
        </p:txBody>
      </p:sp>
      <p:graphicFrame>
        <p:nvGraphicFramePr>
          <p:cNvPr id="88104" name="Object 40"/>
          <p:cNvGraphicFramePr>
            <a:graphicFrameLocks noChangeAspect="1"/>
          </p:cNvGraphicFramePr>
          <p:nvPr/>
        </p:nvGraphicFramePr>
        <p:xfrm>
          <a:off x="850900" y="5557838"/>
          <a:ext cx="7159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79" name="Visio" r:id="rId3" imgW="350901" imgH="222504" progId="Visio.Drawing.11">
                  <p:embed/>
                </p:oleObj>
              </mc:Choice>
              <mc:Fallback>
                <p:oleObj name="Visio" r:id="rId3" imgW="350901" imgH="222504" progId="Visio.Drawing.11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5557838"/>
                        <a:ext cx="715963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07" name="Object 43"/>
          <p:cNvGraphicFramePr>
            <a:graphicFrameLocks noChangeAspect="1"/>
          </p:cNvGraphicFramePr>
          <p:nvPr/>
        </p:nvGraphicFramePr>
        <p:xfrm>
          <a:off x="1554163" y="5559425"/>
          <a:ext cx="762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04" name="Visio" r:id="rId5" imgW="372618" imgH="222504" progId="Visio.Drawing.11">
                  <p:embed/>
                </p:oleObj>
              </mc:Choice>
              <mc:Fallback>
                <p:oleObj name="Visio" r:id="rId5" imgW="372618" imgH="222504" progId="Visio.Drawing.11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163" y="5559425"/>
                        <a:ext cx="762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08" name="Object 44"/>
          <p:cNvGraphicFramePr>
            <a:graphicFrameLocks noChangeAspect="1"/>
          </p:cNvGraphicFramePr>
          <p:nvPr/>
        </p:nvGraphicFramePr>
        <p:xfrm>
          <a:off x="2328863" y="5557838"/>
          <a:ext cx="762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05" name="Visio" r:id="rId7" imgW="372618" imgH="222504" progId="Visio.Drawing.11">
                  <p:embed/>
                </p:oleObj>
              </mc:Choice>
              <mc:Fallback>
                <p:oleObj name="Visio" r:id="rId7" imgW="372618" imgH="222504" progId="Visio.Drawing.11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863" y="5557838"/>
                        <a:ext cx="762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09" name="Object 45"/>
          <p:cNvGraphicFramePr>
            <a:graphicFrameLocks noChangeAspect="1"/>
          </p:cNvGraphicFramePr>
          <p:nvPr/>
        </p:nvGraphicFramePr>
        <p:xfrm>
          <a:off x="3090863" y="5557838"/>
          <a:ext cx="11969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06" name="Visio" r:id="rId9" imgW="587502" imgH="222504" progId="Visio.Drawing.11">
                  <p:embed/>
                </p:oleObj>
              </mc:Choice>
              <mc:Fallback>
                <p:oleObj name="Visio" r:id="rId9" imgW="587502" imgH="222504" progId="Visio.Drawing.11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863" y="5557838"/>
                        <a:ext cx="11969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0" name="Object 46"/>
          <p:cNvGraphicFramePr>
            <a:graphicFrameLocks noChangeAspect="1"/>
          </p:cNvGraphicFramePr>
          <p:nvPr/>
        </p:nvGraphicFramePr>
        <p:xfrm>
          <a:off x="5218113" y="5588000"/>
          <a:ext cx="7159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07" name="Visio" r:id="rId11" imgW="350901" imgH="222504" progId="Visio.Drawing.11">
                  <p:embed/>
                </p:oleObj>
              </mc:Choice>
              <mc:Fallback>
                <p:oleObj name="Visio" r:id="rId11" imgW="350901" imgH="222504" progId="Visio.Drawing.11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113" y="5588000"/>
                        <a:ext cx="71596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1" name="Object 47"/>
          <p:cNvGraphicFramePr>
            <a:graphicFrameLocks noChangeAspect="1"/>
          </p:cNvGraphicFramePr>
          <p:nvPr/>
        </p:nvGraphicFramePr>
        <p:xfrm>
          <a:off x="5922963" y="5588000"/>
          <a:ext cx="762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08" name="Visio" r:id="rId12" imgW="372618" imgH="222504" progId="Visio.Drawing.11">
                  <p:embed/>
                </p:oleObj>
              </mc:Choice>
              <mc:Fallback>
                <p:oleObj name="Visio" r:id="rId12" imgW="372618" imgH="222504" progId="Visio.Drawing.11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2963" y="5588000"/>
                        <a:ext cx="762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2" name="Object 48"/>
          <p:cNvGraphicFramePr>
            <a:graphicFrameLocks noChangeAspect="1"/>
          </p:cNvGraphicFramePr>
          <p:nvPr/>
        </p:nvGraphicFramePr>
        <p:xfrm>
          <a:off x="6718300" y="5588000"/>
          <a:ext cx="9826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09" name="Visio" r:id="rId13" imgW="480060" imgH="222504" progId="Visio.Drawing.11">
                  <p:embed/>
                </p:oleObj>
              </mc:Choice>
              <mc:Fallback>
                <p:oleObj name="Visio" r:id="rId13" imgW="480060" imgH="222504" progId="Visio.Drawing.11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5588000"/>
                        <a:ext cx="982663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3" name="Object 49"/>
          <p:cNvGraphicFramePr>
            <a:graphicFrameLocks noChangeAspect="1"/>
          </p:cNvGraphicFramePr>
          <p:nvPr/>
        </p:nvGraphicFramePr>
        <p:xfrm>
          <a:off x="7696200" y="5588000"/>
          <a:ext cx="11985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10" name="Visio" r:id="rId15" imgW="587502" imgH="222504" progId="Visio.Drawing.11">
                  <p:embed/>
                </p:oleObj>
              </mc:Choice>
              <mc:Fallback>
                <p:oleObj name="Visio" r:id="rId15" imgW="587502" imgH="222504" progId="Visio.Drawing.11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588000"/>
                        <a:ext cx="1198563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6" name="Object 5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1300" y="5546725"/>
          <a:ext cx="609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11" name="Visio" r:id="rId16" imgW="303276" imgH="240030" progId="Visio.Drawing.11">
                  <p:embed/>
                </p:oleObj>
              </mc:Choice>
              <mc:Fallback>
                <p:oleObj name="Visio" r:id="rId16" imgW="303276" imgH="240030" progId="Visio.Drawing.11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5546725"/>
                        <a:ext cx="6096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7" name="Object 53"/>
          <p:cNvGraphicFramePr>
            <a:graphicFrameLocks noChangeAspect="1"/>
          </p:cNvGraphicFramePr>
          <p:nvPr/>
        </p:nvGraphicFramePr>
        <p:xfrm>
          <a:off x="4586288" y="5562600"/>
          <a:ext cx="6080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12" name="Visio" r:id="rId18" imgW="303276" imgH="240030" progId="Visio.Drawing.11">
                  <p:embed/>
                </p:oleObj>
              </mc:Choice>
              <mc:Fallback>
                <p:oleObj name="Visio" r:id="rId18" imgW="303276" imgH="240030" progId="Visio.Drawing.11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8" y="5562600"/>
                        <a:ext cx="60801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8" name="Object 54"/>
          <p:cNvGraphicFramePr>
            <a:graphicFrameLocks noChangeAspect="1"/>
          </p:cNvGraphicFramePr>
          <p:nvPr/>
        </p:nvGraphicFramePr>
        <p:xfrm>
          <a:off x="4584700" y="5943600"/>
          <a:ext cx="20986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13" name="Visio" r:id="rId20" imgW="1000887" imgH="222504" progId="Visio.Drawing.11">
                  <p:embed/>
                </p:oleObj>
              </mc:Choice>
              <mc:Fallback>
                <p:oleObj name="Visio" r:id="rId20" imgW="1000887" imgH="222504" progId="Visio.Drawing.11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5943600"/>
                        <a:ext cx="209867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9" name="Object 55"/>
          <p:cNvGraphicFramePr>
            <a:graphicFrameLocks noChangeAspect="1"/>
          </p:cNvGraphicFramePr>
          <p:nvPr/>
        </p:nvGraphicFramePr>
        <p:xfrm>
          <a:off x="241300" y="5943600"/>
          <a:ext cx="18605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14" name="Visio" r:id="rId22" imgW="893445" imgH="222504" progId="Visio.Drawing.11">
                  <p:embed/>
                </p:oleObj>
              </mc:Choice>
              <mc:Fallback>
                <p:oleObj name="Visio" r:id="rId22" imgW="893445" imgH="222504" progId="Visio.Drawing.11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5943600"/>
                        <a:ext cx="186055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22" name="Object 5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93700" y="3019425"/>
          <a:ext cx="6172200" cy="250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15" name="Visio" r:id="rId24" imgW="3688461" imgH="1498092" progId="Visio.Drawing.11">
                  <p:embed/>
                </p:oleObj>
              </mc:Choice>
              <mc:Fallback>
                <p:oleObj name="Visio" r:id="rId24" imgW="3688461" imgH="1498092" progId="Visio.Drawing.11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019425"/>
                        <a:ext cx="6172200" cy="250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123" name="Line 59"/>
          <p:cNvSpPr>
            <a:spLocks noChangeShapeType="1"/>
          </p:cNvSpPr>
          <p:nvPr/>
        </p:nvSpPr>
        <p:spPr bwMode="auto">
          <a:xfrm>
            <a:off x="1193800" y="2971800"/>
            <a:ext cx="0" cy="2590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4" name="Line 60"/>
          <p:cNvSpPr>
            <a:spLocks noChangeShapeType="1"/>
          </p:cNvSpPr>
          <p:nvPr/>
        </p:nvSpPr>
        <p:spPr bwMode="auto">
          <a:xfrm>
            <a:off x="1803400" y="2971800"/>
            <a:ext cx="0" cy="2590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5" name="Freeform 61"/>
          <p:cNvSpPr>
            <a:spLocks/>
          </p:cNvSpPr>
          <p:nvPr/>
        </p:nvSpPr>
        <p:spPr bwMode="auto">
          <a:xfrm rot="5400000" flipH="1">
            <a:off x="111125" y="3940175"/>
            <a:ext cx="2667000" cy="730250"/>
          </a:xfrm>
          <a:custGeom>
            <a:avLst/>
            <a:gdLst>
              <a:gd name="T0" fmla="*/ 0 w 2256"/>
              <a:gd name="T1" fmla="*/ 2147483647 h 520"/>
              <a:gd name="T2" fmla="*/ 2147483647 w 2256"/>
              <a:gd name="T3" fmla="*/ 2147483647 h 520"/>
              <a:gd name="T4" fmla="*/ 2147483647 w 2256"/>
              <a:gd name="T5" fmla="*/ 2147483647 h 520"/>
              <a:gd name="T6" fmla="*/ 2147483647 w 2256"/>
              <a:gd name="T7" fmla="*/ 2147483647 h 52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520"/>
              <a:gd name="T14" fmla="*/ 2256 w 2256"/>
              <a:gd name="T15" fmla="*/ 520 h 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520">
                <a:moveTo>
                  <a:pt x="0" y="24"/>
                </a:moveTo>
                <a:cubicBezTo>
                  <a:pt x="392" y="12"/>
                  <a:pt x="784" y="0"/>
                  <a:pt x="960" y="72"/>
                </a:cubicBezTo>
                <a:cubicBezTo>
                  <a:pt x="1136" y="144"/>
                  <a:pt x="840" y="392"/>
                  <a:pt x="1056" y="456"/>
                </a:cubicBezTo>
                <a:cubicBezTo>
                  <a:pt x="1272" y="520"/>
                  <a:pt x="2056" y="456"/>
                  <a:pt x="2256" y="456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6" name="Freeform 62"/>
          <p:cNvSpPr>
            <a:spLocks/>
          </p:cNvSpPr>
          <p:nvPr/>
        </p:nvSpPr>
        <p:spPr bwMode="auto">
          <a:xfrm rot="-5400000">
            <a:off x="174625" y="3883025"/>
            <a:ext cx="2667000" cy="793750"/>
          </a:xfrm>
          <a:custGeom>
            <a:avLst/>
            <a:gdLst>
              <a:gd name="T0" fmla="*/ 0 w 2256"/>
              <a:gd name="T1" fmla="*/ 2147483647 h 520"/>
              <a:gd name="T2" fmla="*/ 2147483647 w 2256"/>
              <a:gd name="T3" fmla="*/ 2147483647 h 520"/>
              <a:gd name="T4" fmla="*/ 2147483647 w 2256"/>
              <a:gd name="T5" fmla="*/ 2147483647 h 520"/>
              <a:gd name="T6" fmla="*/ 2147483647 w 2256"/>
              <a:gd name="T7" fmla="*/ 2147483647 h 52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520"/>
              <a:gd name="T14" fmla="*/ 2256 w 2256"/>
              <a:gd name="T15" fmla="*/ 520 h 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520">
                <a:moveTo>
                  <a:pt x="0" y="24"/>
                </a:moveTo>
                <a:cubicBezTo>
                  <a:pt x="392" y="12"/>
                  <a:pt x="784" y="0"/>
                  <a:pt x="960" y="72"/>
                </a:cubicBezTo>
                <a:cubicBezTo>
                  <a:pt x="1136" y="144"/>
                  <a:pt x="840" y="392"/>
                  <a:pt x="1056" y="456"/>
                </a:cubicBezTo>
                <a:cubicBezTo>
                  <a:pt x="1272" y="520"/>
                  <a:pt x="2056" y="456"/>
                  <a:pt x="2256" y="456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7" name="Line 63"/>
          <p:cNvSpPr>
            <a:spLocks noChangeShapeType="1"/>
          </p:cNvSpPr>
          <p:nvPr/>
        </p:nvSpPr>
        <p:spPr bwMode="auto">
          <a:xfrm>
            <a:off x="5505450" y="2971800"/>
            <a:ext cx="0" cy="2590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8" name="Line 64"/>
          <p:cNvSpPr>
            <a:spLocks noChangeShapeType="1"/>
          </p:cNvSpPr>
          <p:nvPr/>
        </p:nvSpPr>
        <p:spPr bwMode="auto">
          <a:xfrm>
            <a:off x="6115050" y="2971800"/>
            <a:ext cx="0" cy="2590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9" name="Freeform 65"/>
          <p:cNvSpPr>
            <a:spLocks/>
          </p:cNvSpPr>
          <p:nvPr/>
        </p:nvSpPr>
        <p:spPr bwMode="auto">
          <a:xfrm rot="5400000" flipH="1">
            <a:off x="4454525" y="3940175"/>
            <a:ext cx="2667000" cy="730250"/>
          </a:xfrm>
          <a:custGeom>
            <a:avLst/>
            <a:gdLst>
              <a:gd name="T0" fmla="*/ 0 w 2256"/>
              <a:gd name="T1" fmla="*/ 2147483647 h 520"/>
              <a:gd name="T2" fmla="*/ 2147483647 w 2256"/>
              <a:gd name="T3" fmla="*/ 2147483647 h 520"/>
              <a:gd name="T4" fmla="*/ 2147483647 w 2256"/>
              <a:gd name="T5" fmla="*/ 2147483647 h 520"/>
              <a:gd name="T6" fmla="*/ 2147483647 w 2256"/>
              <a:gd name="T7" fmla="*/ 2147483647 h 52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520"/>
              <a:gd name="T14" fmla="*/ 2256 w 2256"/>
              <a:gd name="T15" fmla="*/ 520 h 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520">
                <a:moveTo>
                  <a:pt x="0" y="24"/>
                </a:moveTo>
                <a:cubicBezTo>
                  <a:pt x="392" y="12"/>
                  <a:pt x="784" y="0"/>
                  <a:pt x="960" y="72"/>
                </a:cubicBezTo>
                <a:cubicBezTo>
                  <a:pt x="1136" y="144"/>
                  <a:pt x="840" y="392"/>
                  <a:pt x="1056" y="456"/>
                </a:cubicBezTo>
                <a:cubicBezTo>
                  <a:pt x="1272" y="520"/>
                  <a:pt x="2056" y="456"/>
                  <a:pt x="2256" y="456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30" name="Freeform 66"/>
          <p:cNvSpPr>
            <a:spLocks/>
          </p:cNvSpPr>
          <p:nvPr/>
        </p:nvSpPr>
        <p:spPr bwMode="auto">
          <a:xfrm rot="-5400000">
            <a:off x="4467225" y="3870325"/>
            <a:ext cx="2667000" cy="793750"/>
          </a:xfrm>
          <a:custGeom>
            <a:avLst/>
            <a:gdLst>
              <a:gd name="T0" fmla="*/ 0 w 2256"/>
              <a:gd name="T1" fmla="*/ 2147483647 h 520"/>
              <a:gd name="T2" fmla="*/ 2147483647 w 2256"/>
              <a:gd name="T3" fmla="*/ 2147483647 h 520"/>
              <a:gd name="T4" fmla="*/ 2147483647 w 2256"/>
              <a:gd name="T5" fmla="*/ 2147483647 h 520"/>
              <a:gd name="T6" fmla="*/ 2147483647 w 2256"/>
              <a:gd name="T7" fmla="*/ 2147483647 h 52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520"/>
              <a:gd name="T14" fmla="*/ 2256 w 2256"/>
              <a:gd name="T15" fmla="*/ 520 h 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520">
                <a:moveTo>
                  <a:pt x="0" y="24"/>
                </a:moveTo>
                <a:cubicBezTo>
                  <a:pt x="392" y="12"/>
                  <a:pt x="784" y="0"/>
                  <a:pt x="960" y="72"/>
                </a:cubicBezTo>
                <a:cubicBezTo>
                  <a:pt x="1136" y="144"/>
                  <a:pt x="840" y="392"/>
                  <a:pt x="1056" y="456"/>
                </a:cubicBezTo>
                <a:cubicBezTo>
                  <a:pt x="1272" y="520"/>
                  <a:pt x="2056" y="456"/>
                  <a:pt x="2256" y="456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8135" name="Object 71"/>
          <p:cNvGraphicFramePr>
            <a:graphicFrameLocks noChangeAspect="1"/>
          </p:cNvGraphicFramePr>
          <p:nvPr/>
        </p:nvGraphicFramePr>
        <p:xfrm>
          <a:off x="901700" y="3822700"/>
          <a:ext cx="990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16" name="Visio" r:id="rId26" imgW="1099185" imgH="1099185" progId="Visio.Drawing.11">
                  <p:embed/>
                </p:oleObj>
              </mc:Choice>
              <mc:Fallback>
                <p:oleObj name="Visio" r:id="rId26" imgW="1099185" imgH="1099185" progId="Visio.Drawing.11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3822700"/>
                        <a:ext cx="990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36" name="Object 72"/>
          <p:cNvGraphicFramePr>
            <a:graphicFrameLocks noChangeAspect="1"/>
          </p:cNvGraphicFramePr>
          <p:nvPr/>
        </p:nvGraphicFramePr>
        <p:xfrm>
          <a:off x="5162550" y="3702050"/>
          <a:ext cx="109855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17" name="Visio" r:id="rId28" imgW="1099185" imgH="1099185" progId="Visio.Drawing.11">
                  <p:embed/>
                </p:oleObj>
              </mc:Choice>
              <mc:Fallback>
                <p:oleObj name="Visio" r:id="rId28" imgW="1099185" imgH="1099185" progId="Visio.Drawing.11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550" y="3702050"/>
                        <a:ext cx="109855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140" name="Line 76"/>
          <p:cNvSpPr>
            <a:spLocks noChangeShapeType="1"/>
          </p:cNvSpPr>
          <p:nvPr/>
        </p:nvSpPr>
        <p:spPr bwMode="auto">
          <a:xfrm>
            <a:off x="1828800" y="2971800"/>
            <a:ext cx="0" cy="2590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44" name="Freeform 80"/>
          <p:cNvSpPr>
            <a:spLocks/>
          </p:cNvSpPr>
          <p:nvPr/>
        </p:nvSpPr>
        <p:spPr bwMode="auto">
          <a:xfrm>
            <a:off x="863600" y="2870200"/>
            <a:ext cx="1016000" cy="2667000"/>
          </a:xfrm>
          <a:custGeom>
            <a:avLst/>
            <a:gdLst>
              <a:gd name="T0" fmla="*/ 2147483647 w 400"/>
              <a:gd name="T1" fmla="*/ 0 h 1872"/>
              <a:gd name="T2" fmla="*/ 2147483647 w 400"/>
              <a:gd name="T3" fmla="*/ 2147483647 h 1872"/>
              <a:gd name="T4" fmla="*/ 2147483647 w 400"/>
              <a:gd name="T5" fmla="*/ 2147483647 h 1872"/>
              <a:gd name="T6" fmla="*/ 2147483647 w 400"/>
              <a:gd name="T7" fmla="*/ 2147483647 h 1872"/>
              <a:gd name="T8" fmla="*/ 0 60000 65536"/>
              <a:gd name="T9" fmla="*/ 0 60000 65536"/>
              <a:gd name="T10" fmla="*/ 0 60000 65536"/>
              <a:gd name="T11" fmla="*/ 0 60000 65536"/>
              <a:gd name="T12" fmla="*/ 0 w 400"/>
              <a:gd name="T13" fmla="*/ 0 h 1872"/>
              <a:gd name="T14" fmla="*/ 400 w 400"/>
              <a:gd name="T15" fmla="*/ 1872 h 18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0" h="1872">
                <a:moveTo>
                  <a:pt x="8" y="0"/>
                </a:moveTo>
                <a:cubicBezTo>
                  <a:pt x="4" y="168"/>
                  <a:pt x="0" y="336"/>
                  <a:pt x="56" y="432"/>
                </a:cubicBezTo>
                <a:cubicBezTo>
                  <a:pt x="112" y="528"/>
                  <a:pt x="288" y="336"/>
                  <a:pt x="344" y="576"/>
                </a:cubicBezTo>
                <a:cubicBezTo>
                  <a:pt x="400" y="816"/>
                  <a:pt x="384" y="1656"/>
                  <a:pt x="392" y="1872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8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8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8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8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8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8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8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8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8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88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8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8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8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8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8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88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88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8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8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8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8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8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8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  <p:bldP spid="88077" grpId="0" animBg="1"/>
      <p:bldP spid="88078" grpId="0"/>
      <p:bldP spid="88123" grpId="0" animBg="1"/>
      <p:bldP spid="88123" grpId="1" animBg="1"/>
      <p:bldP spid="88124" grpId="0" animBg="1"/>
      <p:bldP spid="88124" grpId="1" animBg="1"/>
      <p:bldP spid="88125" grpId="0" animBg="1"/>
      <p:bldP spid="88125" grpId="1" animBg="1"/>
      <p:bldP spid="88126" grpId="0" animBg="1"/>
      <p:bldP spid="88126" grpId="1" animBg="1"/>
      <p:bldP spid="88127" grpId="0" animBg="1"/>
      <p:bldP spid="88127" grpId="1" animBg="1"/>
      <p:bldP spid="88128" grpId="0" animBg="1"/>
      <p:bldP spid="88128" grpId="1" animBg="1"/>
      <p:bldP spid="88129" grpId="0" animBg="1"/>
      <p:bldP spid="88129" grpId="1" animBg="1"/>
      <p:bldP spid="88130" grpId="0" animBg="1"/>
      <p:bldP spid="88130" grpId="1" animBg="1"/>
      <p:bldP spid="88140" grpId="0" animBg="1"/>
      <p:bldP spid="88140" grpId="1" animBg="1"/>
      <p:bldP spid="88144" grpId="0" animBg="1"/>
      <p:bldP spid="8814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Motivation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CMOS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Gets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Regular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7F8C9F4-6C92-4765-9AD5-509AB5F8D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73" y="1904999"/>
            <a:ext cx="4711827" cy="3892379"/>
          </a:xfrm>
          <a:prstGeom prst="rect">
            <a:avLst/>
          </a:prstGeom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4E3B8FDB-2A21-4F87-AB49-C2E030A2DA8E}"/>
              </a:ext>
            </a:extLst>
          </p:cNvPr>
          <p:cNvSpPr txBox="1"/>
          <p:nvPr/>
        </p:nvSpPr>
        <p:spPr>
          <a:xfrm>
            <a:off x="6057484" y="3312579"/>
            <a:ext cx="2743200" cy="10772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200" dirty="0" err="1">
                <a:latin typeface="Arial" pitchFamily="34" charset="0"/>
                <a:cs typeface="Arial" pitchFamily="34" charset="0"/>
              </a:rPr>
              <a:t>Moore's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>
                <a:latin typeface="Arial" pitchFamily="34" charset="0"/>
                <a:cs typeface="Arial" pitchFamily="34" charset="0"/>
              </a:rPr>
              <a:t>Law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 is </a:t>
            </a:r>
            <a:r>
              <a:rPr lang="tr-TR" sz="3200" dirty="0" err="1">
                <a:latin typeface="Arial" pitchFamily="34" charset="0"/>
                <a:cs typeface="Arial" pitchFamily="34" charset="0"/>
              </a:rPr>
              <a:t>dead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97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" charset="0"/>
              </a:rPr>
              <a:t>Logic Synthesis Problem</a:t>
            </a:r>
          </a:p>
        </p:txBody>
      </p:sp>
      <p:graphicFrame>
        <p:nvGraphicFramePr>
          <p:cNvPr id="174091" name="Object 11"/>
          <p:cNvGraphicFramePr>
            <a:graphicFrameLocks noGrp="1" noChangeAspect="1"/>
          </p:cNvGraphicFramePr>
          <p:nvPr>
            <p:ph sz="half" idx="1"/>
          </p:nvPr>
        </p:nvGraphicFramePr>
        <p:xfrm>
          <a:off x="2414588" y="2438400"/>
          <a:ext cx="3605212" cy="359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19" name="Visio" r:id="rId3" imgW="1495425" imgH="1492758" progId="Visio.Drawing.11">
                  <p:embed/>
                </p:oleObj>
              </mc:Choice>
              <mc:Fallback>
                <p:oleObj name="Visio" r:id="rId3" imgW="1495425" imgH="1492758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588" y="2438400"/>
                        <a:ext cx="3605212" cy="359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698500" y="1676400"/>
            <a:ext cx="7759700" cy="48768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charset="0"/>
            </a:endParaRP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762000" y="17526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6600"/>
                </a:solidFill>
                <a:latin typeface="Times New Roman" charset="0"/>
              </a:rPr>
              <a:t>Example:</a:t>
            </a:r>
            <a:r>
              <a:rPr lang="en-US" sz="2400" b="1">
                <a:latin typeface="Times New Roman" charset="0"/>
              </a:rPr>
              <a:t>  </a:t>
            </a:r>
            <a:r>
              <a:rPr lang="en-US" sz="2400" b="1" i="1">
                <a:latin typeface="Times New Roman" charset="0"/>
              </a:rPr>
              <a:t>f</a:t>
            </a:r>
            <a:r>
              <a:rPr lang="en-US" sz="2400" b="1" i="1" baseline="-25000">
                <a:latin typeface="Times New Roman" charset="0"/>
              </a:rPr>
              <a:t>T</a:t>
            </a:r>
            <a:r>
              <a:rPr lang="en-US" sz="2400" b="1" i="1">
                <a:latin typeface="Times New Roman" charset="0"/>
              </a:rPr>
              <a:t> </a:t>
            </a:r>
            <a:r>
              <a:rPr lang="en-US" sz="2400" b="1">
                <a:latin typeface="Times New Roman" charset="0"/>
              </a:rPr>
              <a:t>= 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2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3</a:t>
            </a:r>
            <a:r>
              <a:rPr lang="en-US" sz="2400" b="1">
                <a:latin typeface="Times New Roman" charset="0"/>
              </a:rPr>
              <a:t>+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4</a:t>
            </a:r>
            <a:r>
              <a:rPr lang="en-US" sz="2400" b="1" i="1">
                <a:latin typeface="Times New Roman" charset="0"/>
              </a:rPr>
              <a:t>+x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5</a:t>
            </a:r>
          </a:p>
        </p:txBody>
      </p:sp>
      <p:sp>
        <p:nvSpPr>
          <p:cNvPr id="174092" name="Line 12"/>
          <p:cNvSpPr>
            <a:spLocks noChangeShapeType="1"/>
          </p:cNvSpPr>
          <p:nvPr/>
        </p:nvSpPr>
        <p:spPr bwMode="auto">
          <a:xfrm>
            <a:off x="3505200" y="2362200"/>
            <a:ext cx="0" cy="3733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093" name="Line 13"/>
          <p:cNvSpPr>
            <a:spLocks noChangeShapeType="1"/>
          </p:cNvSpPr>
          <p:nvPr/>
        </p:nvSpPr>
        <p:spPr bwMode="auto">
          <a:xfrm>
            <a:off x="4419600" y="2362200"/>
            <a:ext cx="0" cy="3733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094" name="Line 14"/>
          <p:cNvSpPr>
            <a:spLocks noChangeShapeType="1"/>
          </p:cNvSpPr>
          <p:nvPr/>
        </p:nvSpPr>
        <p:spPr bwMode="auto">
          <a:xfrm>
            <a:off x="5334000" y="2362200"/>
            <a:ext cx="0" cy="3733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095" name="Freeform 15"/>
          <p:cNvSpPr>
            <a:spLocks/>
          </p:cNvSpPr>
          <p:nvPr/>
        </p:nvSpPr>
        <p:spPr bwMode="auto">
          <a:xfrm rot="-5400000">
            <a:off x="2574925" y="3743325"/>
            <a:ext cx="3733800" cy="1022350"/>
          </a:xfrm>
          <a:custGeom>
            <a:avLst/>
            <a:gdLst>
              <a:gd name="T0" fmla="*/ 0 w 2256"/>
              <a:gd name="T1" fmla="*/ 2147483647 h 520"/>
              <a:gd name="T2" fmla="*/ 2147483647 w 2256"/>
              <a:gd name="T3" fmla="*/ 2147483647 h 520"/>
              <a:gd name="T4" fmla="*/ 2147483647 w 2256"/>
              <a:gd name="T5" fmla="*/ 2147483647 h 520"/>
              <a:gd name="T6" fmla="*/ 2147483647 w 2256"/>
              <a:gd name="T7" fmla="*/ 2147483647 h 52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520"/>
              <a:gd name="T14" fmla="*/ 2256 w 2256"/>
              <a:gd name="T15" fmla="*/ 520 h 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520">
                <a:moveTo>
                  <a:pt x="0" y="24"/>
                </a:moveTo>
                <a:cubicBezTo>
                  <a:pt x="392" y="12"/>
                  <a:pt x="784" y="0"/>
                  <a:pt x="960" y="72"/>
                </a:cubicBezTo>
                <a:cubicBezTo>
                  <a:pt x="1136" y="144"/>
                  <a:pt x="840" y="392"/>
                  <a:pt x="1056" y="456"/>
                </a:cubicBezTo>
                <a:cubicBezTo>
                  <a:pt x="1272" y="520"/>
                  <a:pt x="2056" y="456"/>
                  <a:pt x="2256" y="456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096" name="Text Box 16"/>
          <p:cNvSpPr txBox="1">
            <a:spLocks noChangeArrowheads="1"/>
          </p:cNvSpPr>
          <p:nvPr/>
        </p:nvSpPr>
        <p:spPr bwMode="auto">
          <a:xfrm>
            <a:off x="2438400" y="6176963"/>
            <a:ext cx="3962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9 TOP-TO-BOTTOM PATHS!</a:t>
            </a:r>
            <a:endParaRPr lang="en-US" sz="2200" b="1" baseline="-250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4101" name="Object 21"/>
          <p:cNvGraphicFramePr>
            <a:graphicFrameLocks noGrp="1" noChangeAspect="1"/>
          </p:cNvGraphicFramePr>
          <p:nvPr>
            <p:ph sz="half" idx="2"/>
          </p:nvPr>
        </p:nvGraphicFramePr>
        <p:xfrm>
          <a:off x="3581400" y="3375025"/>
          <a:ext cx="1501775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20" name="Visio" r:id="rId5" imgW="1099185" imgH="1099185" progId="Visio.Drawing.11">
                  <p:embed/>
                </p:oleObj>
              </mc:Choice>
              <mc:Fallback>
                <p:oleObj name="Visio" r:id="rId5" imgW="1099185" imgH="1099185" progId="Visio.Drawing.11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375025"/>
                        <a:ext cx="1501775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 animBg="1"/>
      <p:bldP spid="174086" grpId="0"/>
      <p:bldP spid="174092" grpId="0" animBg="1"/>
      <p:bldP spid="174092" grpId="1" animBg="1"/>
      <p:bldP spid="174093" grpId="0" animBg="1"/>
      <p:bldP spid="174093" grpId="1" animBg="1"/>
      <p:bldP spid="174094" grpId="0" animBg="1"/>
      <p:bldP spid="174094" grpId="1" animBg="1"/>
      <p:bldP spid="174095" grpId="0" animBg="1"/>
      <p:bldP spid="174095" grpId="1" animBg="1"/>
      <p:bldP spid="17409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" charset="0"/>
              </a:rPr>
              <a:t>Synthesis Method 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152400" y="1676400"/>
            <a:ext cx="8839200" cy="48768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charset="0"/>
            </a:endParaRPr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152400" y="17526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6600"/>
                </a:solidFill>
                <a:latin typeface="Times New Roman" charset="0"/>
              </a:rPr>
              <a:t>Example:</a:t>
            </a:r>
            <a:r>
              <a:rPr lang="en-US" sz="2400" b="1">
                <a:latin typeface="Times New Roman" charset="0"/>
              </a:rPr>
              <a:t>  </a:t>
            </a:r>
            <a:r>
              <a:rPr lang="en-US" sz="2400" b="1" i="1">
                <a:latin typeface="Times New Roman" charset="0"/>
              </a:rPr>
              <a:t>f</a:t>
            </a:r>
            <a:r>
              <a:rPr lang="en-US" sz="2400" b="1" i="1" baseline="-25000">
                <a:latin typeface="Times New Roman" charset="0"/>
              </a:rPr>
              <a:t>T</a:t>
            </a:r>
            <a:r>
              <a:rPr lang="en-US" sz="2400" b="1" i="1">
                <a:latin typeface="Times New Roman" charset="0"/>
              </a:rPr>
              <a:t> </a:t>
            </a:r>
            <a:r>
              <a:rPr lang="en-US" sz="2400" b="1">
                <a:latin typeface="Times New Roman" charset="0"/>
              </a:rPr>
              <a:t>= 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2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3</a:t>
            </a:r>
            <a:r>
              <a:rPr lang="en-US" sz="2400" b="1">
                <a:latin typeface="Times New Roman" charset="0"/>
              </a:rPr>
              <a:t>+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4</a:t>
            </a:r>
            <a:r>
              <a:rPr lang="en-US" sz="2400" b="1" i="1">
                <a:latin typeface="Times New Roman" charset="0"/>
              </a:rPr>
              <a:t>+x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5</a:t>
            </a:r>
          </a:p>
        </p:txBody>
      </p:sp>
      <p:sp>
        <p:nvSpPr>
          <p:cNvPr id="195592" name="Line 8"/>
          <p:cNvSpPr>
            <a:spLocks noChangeShapeType="1"/>
          </p:cNvSpPr>
          <p:nvPr/>
        </p:nvSpPr>
        <p:spPr bwMode="auto">
          <a:xfrm>
            <a:off x="4876800" y="1676400"/>
            <a:ext cx="0" cy="4876800"/>
          </a:xfrm>
          <a:prstGeom prst="line">
            <a:avLst/>
          </a:prstGeom>
          <a:noFill/>
          <a:ln w="28575">
            <a:solidFill>
              <a:srgbClr val="0066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95606" name="Object 2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181600" y="2641600"/>
          <a:ext cx="362267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79" name="Visio" r:id="rId3" imgW="1556004" imgH="1603629" progId="Visio.Drawing.11">
                  <p:embed/>
                </p:oleObj>
              </mc:Choice>
              <mc:Fallback>
                <p:oleObj name="Visio" r:id="rId3" imgW="1556004" imgH="1603629" progId="Visio.Drawing.11">
                  <p:embed/>
                  <p:pic>
                    <p:nvPicPr>
                      <p:cNvPr id="0" name="Object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641600"/>
                        <a:ext cx="3622675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01" name="Object 17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181600" y="2641600"/>
          <a:ext cx="3625850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80" name="Visio" r:id="rId5" imgW="1556004" imgH="1603629" progId="Visio.Drawing.11">
                  <p:embed/>
                </p:oleObj>
              </mc:Choice>
              <mc:Fallback>
                <p:oleObj name="Visio" r:id="rId5" imgW="1556004" imgH="1603629" progId="Visio.Drawing.11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641600"/>
                        <a:ext cx="3625850" cy="373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608" name="Rectangle 24"/>
          <p:cNvSpPr>
            <a:spLocks noChangeArrowheads="1"/>
          </p:cNvSpPr>
          <p:nvPr/>
        </p:nvSpPr>
        <p:spPr bwMode="auto">
          <a:xfrm>
            <a:off x="4953000" y="1752600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400" b="1" i="1">
                <a:latin typeface="Times New Roman" charset="0"/>
              </a:rPr>
              <a:t>f</a:t>
            </a:r>
            <a:r>
              <a:rPr lang="en-US" sz="2400" b="1" i="1" baseline="-25000">
                <a:latin typeface="Times New Roman" charset="0"/>
              </a:rPr>
              <a:t>T</a:t>
            </a:r>
            <a:r>
              <a:rPr lang="en-US" sz="2400" b="1" i="1" baseline="30000">
                <a:latin typeface="Times New Roman" charset="0"/>
              </a:rPr>
              <a:t>D</a:t>
            </a:r>
            <a:r>
              <a:rPr lang="en-US" sz="2400" b="1" i="1">
                <a:latin typeface="Times New Roman" charset="0"/>
              </a:rPr>
              <a:t> </a:t>
            </a:r>
            <a:r>
              <a:rPr lang="en-US" sz="2400" b="1">
                <a:latin typeface="Times New Roman" charset="0"/>
              </a:rPr>
              <a:t>= (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>
                <a:latin typeface="Times New Roman" charset="0"/>
              </a:rPr>
              <a:t>+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2</a:t>
            </a:r>
            <a:r>
              <a:rPr lang="en-US" sz="2400" b="1">
                <a:latin typeface="Times New Roman" charset="0"/>
              </a:rPr>
              <a:t>+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3</a:t>
            </a:r>
            <a:r>
              <a:rPr lang="en-US" sz="2400" b="1">
                <a:latin typeface="Times New Roman" charset="0"/>
              </a:rPr>
              <a:t>)(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>
                <a:latin typeface="Times New Roman" charset="0"/>
              </a:rPr>
              <a:t>+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4</a:t>
            </a:r>
            <a:r>
              <a:rPr lang="en-US" sz="2400" b="1">
                <a:latin typeface="Times New Roman" charset="0"/>
              </a:rPr>
              <a:t>)(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>
                <a:latin typeface="Times New Roman" charset="0"/>
              </a:rPr>
              <a:t>+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5</a:t>
            </a:r>
            <a:r>
              <a:rPr lang="en-US" sz="2400" b="1">
                <a:latin typeface="Times New Roman" charset="0"/>
              </a:rPr>
              <a:t>)</a:t>
            </a:r>
          </a:p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400" b="1" i="1">
                <a:latin typeface="Times New Roman" charset="0"/>
              </a:rPr>
              <a:t>f</a:t>
            </a:r>
            <a:r>
              <a:rPr lang="en-US" sz="2400" b="1" i="1" baseline="-25000">
                <a:latin typeface="Times New Roman" charset="0"/>
              </a:rPr>
              <a:t>T</a:t>
            </a:r>
            <a:r>
              <a:rPr lang="en-US" sz="2400" b="1" i="1" baseline="30000">
                <a:latin typeface="Times New Roman" charset="0"/>
              </a:rPr>
              <a:t>D</a:t>
            </a:r>
            <a:r>
              <a:rPr lang="en-US" sz="2400" b="1" i="1">
                <a:latin typeface="Times New Roman" charset="0"/>
              </a:rPr>
              <a:t> </a:t>
            </a:r>
            <a:r>
              <a:rPr lang="en-US" sz="2400" b="1">
                <a:latin typeface="Times New Roman" charset="0"/>
              </a:rPr>
              <a:t>= 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1 </a:t>
            </a:r>
            <a:r>
              <a:rPr lang="en-US" sz="2400" b="1">
                <a:latin typeface="Times New Roman" charset="0"/>
              </a:rPr>
              <a:t>+ 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2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4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5 </a:t>
            </a:r>
            <a:r>
              <a:rPr lang="en-US" sz="2400" b="1">
                <a:latin typeface="Times New Roman" charset="0"/>
              </a:rPr>
              <a:t>+ x</a:t>
            </a:r>
            <a:r>
              <a:rPr lang="en-US" sz="2400" b="1" baseline="-25000">
                <a:latin typeface="Times New Roman" charset="0"/>
              </a:rPr>
              <a:t>3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4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5</a:t>
            </a:r>
            <a:endParaRPr lang="en-US" sz="2400" baseline="-25000">
              <a:latin typeface="Times New Roman" charset="0"/>
            </a:endParaRPr>
          </a:p>
        </p:txBody>
      </p:sp>
      <p:graphicFrame>
        <p:nvGraphicFramePr>
          <p:cNvPr id="19558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181600" y="2651125"/>
          <a:ext cx="3624263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81" name="Visio" r:id="rId7" imgW="1556004" imgH="1603629" progId="Visio.Drawing.11">
                  <p:embed/>
                </p:oleObj>
              </mc:Choice>
              <mc:Fallback>
                <p:oleObj name="Visio" r:id="rId7" imgW="1556004" imgH="1603629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651125"/>
                        <a:ext cx="3624263" cy="373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595" name="Oval 11"/>
          <p:cNvSpPr>
            <a:spLocks noChangeArrowheads="1"/>
          </p:cNvSpPr>
          <p:nvPr/>
        </p:nvSpPr>
        <p:spPr bwMode="auto">
          <a:xfrm>
            <a:off x="7162800" y="4762500"/>
            <a:ext cx="533400" cy="533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95596" name="Oval 12"/>
          <p:cNvSpPr>
            <a:spLocks noChangeArrowheads="1"/>
          </p:cNvSpPr>
          <p:nvPr/>
        </p:nvSpPr>
        <p:spPr bwMode="auto">
          <a:xfrm>
            <a:off x="7162800" y="3086100"/>
            <a:ext cx="533400" cy="6096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95597" name="Oval 13"/>
          <p:cNvSpPr>
            <a:spLocks noChangeArrowheads="1"/>
          </p:cNvSpPr>
          <p:nvPr/>
        </p:nvSpPr>
        <p:spPr bwMode="auto">
          <a:xfrm>
            <a:off x="5130800" y="4724400"/>
            <a:ext cx="990600" cy="533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95609" name="Rectangle 25"/>
          <p:cNvSpPr>
            <a:spLocks noChangeArrowheads="1"/>
          </p:cNvSpPr>
          <p:nvPr/>
        </p:nvSpPr>
        <p:spPr bwMode="auto">
          <a:xfrm>
            <a:off x="152400" y="2374900"/>
            <a:ext cx="4648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Start with </a:t>
            </a:r>
            <a:r>
              <a:rPr lang="en-US" sz="2600" b="1" i="1" dirty="0" err="1">
                <a:latin typeface="Times New Roman" charset="0"/>
              </a:rPr>
              <a:t>f</a:t>
            </a:r>
            <a:r>
              <a:rPr lang="en-US" sz="2600" b="1" i="1" baseline="-25000" dirty="0" err="1">
                <a:latin typeface="Times New Roman" charset="0"/>
              </a:rPr>
              <a:t>T</a:t>
            </a:r>
            <a:r>
              <a:rPr lang="en-US" sz="2600" i="1" baseline="-25000" dirty="0">
                <a:latin typeface="Times New Roman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</a:t>
            </a:r>
            <a:r>
              <a:rPr lang="en-US" sz="2600" i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its dual. </a:t>
            </a:r>
          </a:p>
          <a:p>
            <a:pPr marL="292100" indent="-29210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Assign each product of  </a:t>
            </a:r>
            <a:r>
              <a:rPr lang="en-US" sz="2600" b="1" i="1" dirty="0" err="1">
                <a:latin typeface="Times New Roman" charset="0"/>
              </a:rPr>
              <a:t>f</a:t>
            </a:r>
            <a:r>
              <a:rPr lang="en-US" sz="2600" b="1" i="1" baseline="-25000" dirty="0" err="1">
                <a:latin typeface="Times New Roman" charset="0"/>
              </a:rPr>
              <a:t>T</a:t>
            </a:r>
            <a:r>
              <a:rPr lang="en-US" sz="2400" baseline="-25000" dirty="0"/>
              <a:t> </a:t>
            </a:r>
            <a:r>
              <a:rPr lang="en-US" sz="2400" dirty="0"/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a column. </a:t>
            </a:r>
          </a:p>
          <a:p>
            <a:pPr marL="292100" indent="-29210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Assign each product of  </a:t>
            </a:r>
            <a:r>
              <a:rPr lang="en-US" sz="2600" b="1" i="1" dirty="0" err="1">
                <a:latin typeface="Times New Roman" charset="0"/>
              </a:rPr>
              <a:t>f</a:t>
            </a:r>
            <a:r>
              <a:rPr lang="en-US" sz="2600" b="1" i="1" baseline="-25000" dirty="0" err="1">
                <a:latin typeface="Times New Roman" charset="0"/>
              </a:rPr>
              <a:t>T</a:t>
            </a:r>
            <a:r>
              <a:rPr lang="en-US" sz="2600" b="1" i="1" baseline="-25000" dirty="0">
                <a:latin typeface="Times New Roman" charset="0"/>
              </a:rPr>
              <a:t> </a:t>
            </a:r>
            <a:r>
              <a:rPr lang="en-US" sz="2600" b="1" i="1" baseline="30000" dirty="0">
                <a:latin typeface="Times New Roman" charset="0"/>
              </a:rPr>
              <a:t>D</a:t>
            </a:r>
            <a:r>
              <a:rPr lang="en-US" sz="2400" dirty="0"/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a row. </a:t>
            </a:r>
          </a:p>
          <a:p>
            <a:pPr marL="292100" indent="-29210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Compute an intersection set for each site.</a:t>
            </a:r>
          </a:p>
          <a:p>
            <a:pPr marL="292100" indent="-29210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Arbitrarily select a literal from an intersection set and assign it to the corresponding site.</a:t>
            </a:r>
          </a:p>
        </p:txBody>
      </p:sp>
      <p:graphicFrame>
        <p:nvGraphicFramePr>
          <p:cNvPr id="195611" name="Object 2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858000" y="4495800"/>
          <a:ext cx="109855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82" name="Visio" r:id="rId9" imgW="1099185" imgH="1099185" progId="Visio.Drawing.11">
                  <p:embed/>
                </p:oleObj>
              </mc:Choice>
              <mc:Fallback>
                <p:oleObj name="Visio" r:id="rId9" imgW="1099185" imgH="1099185" progId="Visio.Drawing.11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495800"/>
                        <a:ext cx="109855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5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5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9" grpId="0" animBg="1"/>
      <p:bldP spid="195590" grpId="0"/>
      <p:bldP spid="195592" grpId="0" animBg="1"/>
      <p:bldP spid="195608" grpId="0" build="allAtOnce"/>
      <p:bldP spid="195595" grpId="0" animBg="1"/>
      <p:bldP spid="195596" grpId="0" animBg="1"/>
      <p:bldP spid="195597" grpId="0" animBg="1"/>
      <p:bldP spid="19560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39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006600" y="2524125"/>
          <a:ext cx="4775200" cy="402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403" name="Visio" r:id="rId3" imgW="2801112" imgH="2362200" progId="Visio.Drawing.11">
                  <p:embed/>
                </p:oleObj>
              </mc:Choice>
              <mc:Fallback>
                <p:oleObj name="Visio" r:id="rId3" imgW="2801112" imgH="236220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2524125"/>
                        <a:ext cx="4775200" cy="402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432" name="Object 4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318000" y="4889500"/>
          <a:ext cx="83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404" name="Visio" r:id="rId5" imgW="542925" imgH="542925" progId="Visio.Drawing.11">
                  <p:embed/>
                </p:oleObj>
              </mc:Choice>
              <mc:Fallback>
                <p:oleObj name="Visio" r:id="rId5" imgW="542925" imgH="542925" progId="Visio.Drawing.11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4889500"/>
                        <a:ext cx="838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08" name="Oval 16"/>
          <p:cNvSpPr>
            <a:spLocks noChangeArrowheads="1"/>
          </p:cNvSpPr>
          <p:nvPr/>
        </p:nvSpPr>
        <p:spPr bwMode="auto">
          <a:xfrm>
            <a:off x="4330700" y="4889500"/>
            <a:ext cx="800100" cy="838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922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" charset="0"/>
              </a:rPr>
              <a:t>Synthesis Method</a:t>
            </a:r>
          </a:p>
        </p:txBody>
      </p:sp>
      <p:graphicFrame>
        <p:nvGraphicFramePr>
          <p:cNvPr id="187404" name="Object 1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9600" y="1600200"/>
          <a:ext cx="61690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405" name="Visio" r:id="rId7" imgW="2740914" imgH="222504" progId="Visio.Drawing.11">
                  <p:embed/>
                </p:oleObj>
              </mc:Choice>
              <mc:Fallback>
                <p:oleObj name="Visio" r:id="rId7" imgW="2740914" imgH="222504" progId="Visio.Drawing.11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200"/>
                        <a:ext cx="616902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406" name="Object 1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057400" y="2024063"/>
          <a:ext cx="43434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406" name="Visio" r:id="rId9" imgW="1932432" imgH="234315" progId="Visio.Drawing.11">
                  <p:embed/>
                </p:oleObj>
              </mc:Choice>
              <mc:Fallback>
                <p:oleObj name="Visio" r:id="rId9" imgW="1932432" imgH="234315" progId="Visio.Drawing.11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024063"/>
                        <a:ext cx="434340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609600" y="1676400"/>
            <a:ext cx="7924800" cy="495300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6600"/>
              </a:solidFill>
              <a:latin typeface="Times New Roman" charset="0"/>
            </a:endParaRPr>
          </a:p>
        </p:txBody>
      </p:sp>
      <p:sp>
        <p:nvSpPr>
          <p:cNvPr id="187409" name="Oval 17"/>
          <p:cNvSpPr>
            <a:spLocks noChangeArrowheads="1"/>
          </p:cNvSpPr>
          <p:nvPr/>
        </p:nvSpPr>
        <p:spPr bwMode="auto">
          <a:xfrm>
            <a:off x="4483100" y="2603500"/>
            <a:ext cx="533400" cy="685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87410" name="Oval 18"/>
          <p:cNvSpPr>
            <a:spLocks noChangeArrowheads="1"/>
          </p:cNvSpPr>
          <p:nvPr/>
        </p:nvSpPr>
        <p:spPr bwMode="auto">
          <a:xfrm>
            <a:off x="1866900" y="5041900"/>
            <a:ext cx="838200" cy="533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87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8" grpId="0" animBg="1"/>
      <p:bldP spid="187396" grpId="0" animBg="1"/>
      <p:bldP spid="187409" grpId="0" animBg="1"/>
      <p:bldP spid="1874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9" name="Object 19"/>
          <p:cNvGraphicFramePr>
            <a:graphicFrameLocks noChangeAspect="1"/>
          </p:cNvGraphicFramePr>
          <p:nvPr/>
        </p:nvGraphicFramePr>
        <p:xfrm>
          <a:off x="2057400" y="3429000"/>
          <a:ext cx="3648075" cy="308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59" name="Visio" r:id="rId3" imgW="2421255" imgH="2046732" progId="Visio.Drawing.11">
                  <p:embed/>
                </p:oleObj>
              </mc:Choice>
              <mc:Fallback>
                <p:oleObj name="Visio" r:id="rId3" imgW="2421255" imgH="2046732" progId="Visio.Drawing.11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429000"/>
                        <a:ext cx="3648075" cy="308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chemeClr val="tx1"/>
                </a:solidFill>
                <a:latin typeface="Arial" charset="0"/>
              </a:rPr>
              <a:t>Math Behind the Method – Theorem 1</a:t>
            </a:r>
          </a:p>
        </p:txBody>
      </p:sp>
      <p:sp>
        <p:nvSpPr>
          <p:cNvPr id="219147" name="Rectangle 11"/>
          <p:cNvSpPr>
            <a:spLocks noChangeArrowheads="1"/>
          </p:cNvSpPr>
          <p:nvPr/>
        </p:nvSpPr>
        <p:spPr bwMode="auto">
          <a:xfrm>
            <a:off x="457200" y="1600200"/>
            <a:ext cx="8305800" cy="11430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>
                <a:solidFill>
                  <a:srgbClr val="0000AC"/>
                </a:solidFill>
                <a:latin typeface="Times New Roman" charset="0"/>
                <a:cs typeface="Arial" charset="0"/>
              </a:rPr>
              <a:t>Theorem 1</a:t>
            </a:r>
            <a:r>
              <a:rPr lang="en-US" sz="2100" b="1" dirty="0">
                <a:solidFill>
                  <a:srgbClr val="0000AC"/>
                </a:solidFill>
                <a:latin typeface="Times New Roman" charset="0"/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(</a:t>
            </a:r>
            <a:r>
              <a:rPr lang="en-US" sz="2100" i="1" dirty="0" err="1">
                <a:solidFill>
                  <a:srgbClr val="0000AC"/>
                </a:solidFill>
                <a:latin typeface="Times New Roman" charset="0"/>
                <a:cs typeface="Arial" charset="0"/>
              </a:rPr>
              <a:t>Altun</a:t>
            </a:r>
            <a:r>
              <a:rPr lang="en-US" sz="2100" i="1" dirty="0">
                <a:solidFill>
                  <a:srgbClr val="0000AC"/>
                </a:solidFill>
                <a:latin typeface="Times New Roman" charset="0"/>
                <a:cs typeface="Arial" charset="0"/>
              </a:rPr>
              <a:t> and Riedel</a:t>
            </a:r>
            <a:r>
              <a:rPr lang="en-US" sz="21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, 2010):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300" b="1" i="1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300" b="1" i="1" baseline="-25000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300" b="1" i="1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300" b="1" i="1" baseline="-25000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300" b="1" i="1" baseline="30000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 are implemented as subsets of all top-to-bottom and left-to-right paths, respectively, then</a:t>
            </a:r>
            <a:r>
              <a:rPr lang="en-US" sz="10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300" b="1" i="1" baseline="-25000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3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3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300" b="1" i="1" baseline="-25000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300" b="1" i="1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300" b="1" i="1" baseline="-25000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300" b="1" i="1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300" b="1" i="1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300" b="1" i="1" baseline="-25000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300" b="1" i="1" baseline="30000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300" b="1" i="1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95300" y="2819400"/>
            <a:ext cx="8229600" cy="381000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6600"/>
              </a:solidFill>
              <a:latin typeface="Times New Roman" charset="0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3186113" y="3887788"/>
            <a:ext cx="14287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3795713" y="3875088"/>
            <a:ext cx="14287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>
            <a:off x="4343400" y="3875088"/>
            <a:ext cx="11113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>
            <a:off x="4953000" y="3862388"/>
            <a:ext cx="11113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5562600" y="3875088"/>
            <a:ext cx="1588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2514600" y="4267200"/>
            <a:ext cx="3290888" cy="0"/>
          </a:xfrm>
          <a:prstGeom prst="line">
            <a:avLst/>
          </a:prstGeom>
          <a:noFill/>
          <a:ln w="28575">
            <a:solidFill>
              <a:srgbClr val="0000A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2514600" y="4800600"/>
            <a:ext cx="3290888" cy="0"/>
          </a:xfrm>
          <a:prstGeom prst="line">
            <a:avLst/>
          </a:prstGeom>
          <a:noFill/>
          <a:ln w="28575">
            <a:solidFill>
              <a:srgbClr val="0000A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2514600" y="5484813"/>
            <a:ext cx="3290888" cy="0"/>
          </a:xfrm>
          <a:prstGeom prst="line">
            <a:avLst/>
          </a:prstGeom>
          <a:noFill/>
          <a:ln w="28575">
            <a:solidFill>
              <a:srgbClr val="0000A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>
            <a:off x="2514600" y="6019800"/>
            <a:ext cx="3290888" cy="0"/>
          </a:xfrm>
          <a:prstGeom prst="line">
            <a:avLst/>
          </a:prstGeom>
          <a:noFill/>
          <a:ln w="28575">
            <a:solidFill>
              <a:srgbClr val="0000A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7" name="Object 22"/>
          <p:cNvGraphicFramePr>
            <a:graphicFrameLocks noChangeAspect="1"/>
          </p:cNvGraphicFramePr>
          <p:nvPr/>
        </p:nvGraphicFramePr>
        <p:xfrm>
          <a:off x="1752600" y="2971800"/>
          <a:ext cx="464820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60" name="Visio" r:id="rId5" imgW="2095500" imgH="282321" progId="Visio.Drawing.11">
                  <p:embed/>
                </p:oleObj>
              </mc:Choice>
              <mc:Fallback>
                <p:oleObj name="Visio" r:id="rId5" imgW="2095500" imgH="282321" progId="Visio.Drawing.11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971800"/>
                        <a:ext cx="4648200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3"/>
          <p:cNvGraphicFramePr>
            <a:graphicFrameLocks noChangeAspect="1"/>
          </p:cNvGraphicFramePr>
          <p:nvPr/>
        </p:nvGraphicFramePr>
        <p:xfrm>
          <a:off x="533400" y="2705100"/>
          <a:ext cx="6096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61" name="Visio" r:id="rId7" imgW="2740914" imgH="222504" progId="Visio.Drawing.11">
                  <p:embed/>
                </p:oleObj>
              </mc:Choice>
              <mc:Fallback>
                <p:oleObj name="Visio" r:id="rId7" imgW="2740914" imgH="222504" progId="Visio.Drawing.11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05100"/>
                        <a:ext cx="6096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7" grpId="0" build="p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138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752600" y="1854200"/>
          <a:ext cx="4572000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15" name="Visio" r:id="rId3" imgW="2801112" imgH="2362200" progId="Visio.Drawing.11">
                  <p:embed/>
                </p:oleObj>
              </mc:Choice>
              <mc:Fallback>
                <p:oleObj name="Visio" r:id="rId3" imgW="2801112" imgH="236220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854200"/>
                        <a:ext cx="4572000" cy="385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chemeClr val="tx1"/>
                </a:solidFill>
                <a:latin typeface="Arial" charset="0"/>
              </a:rPr>
              <a:t>Math Behind the Method – Theorem 1</a:t>
            </a:r>
          </a:p>
        </p:txBody>
      </p:sp>
      <p:graphicFrame>
        <p:nvGraphicFramePr>
          <p:cNvPr id="21914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9600" y="1524000"/>
          <a:ext cx="61690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16" name="Visio" r:id="rId5" imgW="2740914" imgH="222504" progId="Visio.Drawing.11">
                  <p:embed/>
                </p:oleObj>
              </mc:Choice>
              <mc:Fallback>
                <p:oleObj name="Visio" r:id="rId5" imgW="2740914" imgH="222504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616902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609600" y="1638300"/>
            <a:ext cx="7924800" cy="411480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6600"/>
              </a:solidFill>
              <a:latin typeface="Times New Roman" charset="0"/>
            </a:endParaRPr>
          </a:p>
        </p:txBody>
      </p:sp>
      <p:sp>
        <p:nvSpPr>
          <p:cNvPr id="219142" name="Line 6"/>
          <p:cNvSpPr>
            <a:spLocks noChangeShapeType="1"/>
          </p:cNvSpPr>
          <p:nvPr/>
        </p:nvSpPr>
        <p:spPr bwMode="auto">
          <a:xfrm>
            <a:off x="2997200" y="2540000"/>
            <a:ext cx="14288" cy="3175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143" name="Line 7"/>
          <p:cNvSpPr>
            <a:spLocks noChangeShapeType="1"/>
          </p:cNvSpPr>
          <p:nvPr/>
        </p:nvSpPr>
        <p:spPr bwMode="auto">
          <a:xfrm>
            <a:off x="3759200" y="2527300"/>
            <a:ext cx="14288" cy="31877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144" name="Line 8"/>
          <p:cNvSpPr>
            <a:spLocks noChangeShapeType="1"/>
          </p:cNvSpPr>
          <p:nvPr/>
        </p:nvSpPr>
        <p:spPr bwMode="auto">
          <a:xfrm flipH="1">
            <a:off x="4521200" y="2527300"/>
            <a:ext cx="11113" cy="31877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145" name="Line 9"/>
          <p:cNvSpPr>
            <a:spLocks noChangeShapeType="1"/>
          </p:cNvSpPr>
          <p:nvPr/>
        </p:nvSpPr>
        <p:spPr bwMode="auto">
          <a:xfrm flipH="1">
            <a:off x="5283200" y="2514600"/>
            <a:ext cx="11113" cy="3200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146" name="Line 10"/>
          <p:cNvSpPr>
            <a:spLocks noChangeShapeType="1"/>
          </p:cNvSpPr>
          <p:nvPr/>
        </p:nvSpPr>
        <p:spPr bwMode="auto">
          <a:xfrm>
            <a:off x="6081713" y="2527300"/>
            <a:ext cx="1587" cy="31877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147" name="Rectangle 11"/>
          <p:cNvSpPr>
            <a:spLocks noChangeArrowheads="1"/>
          </p:cNvSpPr>
          <p:nvPr/>
        </p:nvSpPr>
        <p:spPr bwMode="auto">
          <a:xfrm>
            <a:off x="914400" y="5803900"/>
            <a:ext cx="7467600" cy="838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600" b="1" dirty="0">
                <a:solidFill>
                  <a:srgbClr val="0000AC"/>
                </a:solidFill>
                <a:latin typeface="Times New Roman" charset="0"/>
              </a:rPr>
              <a:t>Theorem 1 </a:t>
            </a:r>
            <a:r>
              <a:rPr lang="en-US" sz="2400" dirty="0">
                <a:solidFill>
                  <a:srgbClr val="0000AC"/>
                </a:solidFill>
                <a:latin typeface="Arial" pitchFamily="34" charset="0"/>
                <a:cs typeface="Arial" pitchFamily="34" charset="0"/>
              </a:rPr>
              <a:t>allows us to only consider column-paths.</a:t>
            </a:r>
            <a:r>
              <a:rPr lang="en-US" sz="2600" b="1" dirty="0">
                <a:solidFill>
                  <a:srgbClr val="0000A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AC"/>
                </a:solidFill>
                <a:latin typeface="Arial" pitchFamily="34" charset="0"/>
                <a:cs typeface="Arial" pitchFamily="34" charset="0"/>
              </a:rPr>
              <a:t>We do not need to enumerate all paths!                                            </a:t>
            </a:r>
          </a:p>
        </p:txBody>
      </p:sp>
      <p:sp>
        <p:nvSpPr>
          <p:cNvPr id="219149" name="Freeform 13"/>
          <p:cNvSpPr>
            <a:spLocks/>
          </p:cNvSpPr>
          <p:nvPr/>
        </p:nvSpPr>
        <p:spPr bwMode="auto">
          <a:xfrm>
            <a:off x="3657600" y="2451100"/>
            <a:ext cx="1828800" cy="3251200"/>
          </a:xfrm>
          <a:custGeom>
            <a:avLst/>
            <a:gdLst>
              <a:gd name="T0" fmla="*/ 2147483647 w 1056"/>
              <a:gd name="T1" fmla="*/ 0 h 1968"/>
              <a:gd name="T2" fmla="*/ 2147483647 w 1056"/>
              <a:gd name="T3" fmla="*/ 2147483647 h 1968"/>
              <a:gd name="T4" fmla="*/ 2147483647 w 1056"/>
              <a:gd name="T5" fmla="*/ 2147483647 h 1968"/>
              <a:gd name="T6" fmla="*/ 2147483647 w 1056"/>
              <a:gd name="T7" fmla="*/ 2147483647 h 1968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1968"/>
              <a:gd name="T14" fmla="*/ 1056 w 1056"/>
              <a:gd name="T15" fmla="*/ 1968 h 19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1968">
                <a:moveTo>
                  <a:pt x="8" y="0"/>
                </a:moveTo>
                <a:cubicBezTo>
                  <a:pt x="4" y="272"/>
                  <a:pt x="0" y="544"/>
                  <a:pt x="152" y="672"/>
                </a:cubicBezTo>
                <a:cubicBezTo>
                  <a:pt x="304" y="800"/>
                  <a:pt x="784" y="552"/>
                  <a:pt x="920" y="768"/>
                </a:cubicBezTo>
                <a:cubicBezTo>
                  <a:pt x="1056" y="984"/>
                  <a:pt x="1012" y="1476"/>
                  <a:pt x="968" y="1968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9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1" grpId="0" animBg="1"/>
      <p:bldP spid="219142" grpId="0" animBg="1"/>
      <p:bldP spid="219143" grpId="0" animBg="1"/>
      <p:bldP spid="219144" grpId="0" animBg="1"/>
      <p:bldP spid="219145" grpId="0" animBg="1"/>
      <p:bldP spid="219146" grpId="0" animBg="1"/>
      <p:bldP spid="219147" grpId="0" build="p" animBg="1"/>
      <p:bldP spid="2191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chemeClr val="tx1"/>
                </a:solidFill>
                <a:latin typeface="Arial" charset="0"/>
              </a:rPr>
              <a:t>Math Behind the Method – Theorem 2</a:t>
            </a:r>
          </a:p>
        </p:txBody>
      </p:sp>
      <p:sp>
        <p:nvSpPr>
          <p:cNvPr id="219147" name="Rectangle 11"/>
          <p:cNvSpPr>
            <a:spLocks noChangeArrowheads="1"/>
          </p:cNvSpPr>
          <p:nvPr/>
        </p:nvSpPr>
        <p:spPr bwMode="auto">
          <a:xfrm>
            <a:off x="457200" y="5372100"/>
            <a:ext cx="8305800" cy="12065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>
                <a:solidFill>
                  <a:srgbClr val="0000AC"/>
                </a:solidFill>
                <a:latin typeface="Times New Roman" charset="0"/>
                <a:cs typeface="Arial" charset="0"/>
              </a:rPr>
              <a:t>Theorem 2 </a:t>
            </a:r>
            <a:r>
              <a:rPr lang="en-US" sz="21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(</a:t>
            </a:r>
            <a:r>
              <a:rPr lang="en-US" sz="2100" i="1" dirty="0" err="1">
                <a:solidFill>
                  <a:srgbClr val="0000AC"/>
                </a:solidFill>
                <a:latin typeface="Times New Roman" charset="0"/>
                <a:cs typeface="Arial" charset="0"/>
              </a:rPr>
              <a:t>Altun</a:t>
            </a:r>
            <a:r>
              <a:rPr lang="en-US" sz="2100" i="1" dirty="0">
                <a:solidFill>
                  <a:srgbClr val="0000AC"/>
                </a:solidFill>
                <a:latin typeface="Times New Roman" charset="0"/>
                <a:cs typeface="Arial" charset="0"/>
              </a:rPr>
              <a:t> and Riedel</a:t>
            </a:r>
            <a:r>
              <a:rPr lang="en-US" sz="21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, 2010):</a:t>
            </a:r>
            <a:r>
              <a:rPr lang="en-US" sz="22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Consider a product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>
                <a:solidFill>
                  <a:srgbClr val="CC0000"/>
                </a:solidFill>
                <a:latin typeface="Times New Roman" charset="0"/>
              </a:rPr>
              <a:t>i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</a:rPr>
              <a:t>f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</a:rPr>
              <a:t>T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in ISOP form. For any literal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x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>
                <a:solidFill>
                  <a:srgbClr val="CC0000"/>
                </a:solidFill>
                <a:latin typeface="Times New Roman" charset="0"/>
              </a:rPr>
              <a:t>i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there exists at least one product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</a:rPr>
              <a:t>j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</a:rPr>
              <a:t>f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</a:rPr>
              <a:t>T</a:t>
            </a:r>
            <a:r>
              <a:rPr lang="en-US" sz="2300" b="1" i="1" baseline="30000" dirty="0" err="1">
                <a:solidFill>
                  <a:srgbClr val="CC0000"/>
                </a:solidFill>
                <a:latin typeface="Times New Roman" charset="0"/>
              </a:rPr>
              <a:t>D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such that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>
                <a:solidFill>
                  <a:srgbClr val="CC0000"/>
                </a:solidFill>
                <a:latin typeface="Times New Roman" charset="0"/>
              </a:rPr>
              <a:t>i</a:t>
            </a:r>
            <a:r>
              <a:rPr lang="en-US" sz="2300" b="1" dirty="0">
                <a:solidFill>
                  <a:srgbClr val="CC0000"/>
                </a:solidFill>
                <a:latin typeface="Times New Roman" charset="0"/>
              </a:rPr>
              <a:t> ∩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</a:rPr>
              <a:t>j</a:t>
            </a:r>
            <a:r>
              <a:rPr lang="en-US" sz="2300" b="1" dirty="0">
                <a:solidFill>
                  <a:srgbClr val="CC0000"/>
                </a:solidFill>
                <a:latin typeface="Times New Roman" charset="0"/>
              </a:rPr>
              <a:t>  =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x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.</a:t>
            </a: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457200" y="4470400"/>
            <a:ext cx="8305800" cy="838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>
                <a:solidFill>
                  <a:srgbClr val="0000AC"/>
                </a:solidFill>
                <a:latin typeface="Times New Roman" charset="0"/>
                <a:cs typeface="Arial" charset="0"/>
              </a:rPr>
              <a:t>Lemma </a:t>
            </a:r>
            <a:r>
              <a:rPr lang="en-US" sz="22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(</a:t>
            </a:r>
            <a:r>
              <a:rPr lang="en-US" sz="2100" i="1" dirty="0" err="1">
                <a:solidFill>
                  <a:srgbClr val="0000AC"/>
                </a:solidFill>
                <a:latin typeface="Times New Roman" charset="0"/>
              </a:rPr>
              <a:t>Fredman</a:t>
            </a:r>
            <a:r>
              <a:rPr lang="en-US" sz="2100" i="1" dirty="0">
                <a:solidFill>
                  <a:srgbClr val="0000AC"/>
                </a:solidFill>
                <a:latin typeface="Times New Roman" charset="0"/>
              </a:rPr>
              <a:t> and </a:t>
            </a:r>
            <a:r>
              <a:rPr lang="en-US" sz="2100" i="1" dirty="0" err="1">
                <a:solidFill>
                  <a:srgbClr val="0000AC"/>
                </a:solidFill>
                <a:latin typeface="Times New Roman" charset="0"/>
              </a:rPr>
              <a:t>Khachiyan</a:t>
            </a:r>
            <a:r>
              <a:rPr lang="en-US" sz="2100" i="1" dirty="0">
                <a:solidFill>
                  <a:srgbClr val="0000AC"/>
                </a:solidFill>
                <a:latin typeface="Times New Roman" charset="0"/>
              </a:rPr>
              <a:t>, 1996</a:t>
            </a:r>
            <a:r>
              <a:rPr lang="en-US" sz="22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):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Consider products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  <a:cs typeface="Arial" charset="0"/>
              </a:rPr>
              <a:t>P</a:t>
            </a:r>
            <a:r>
              <a:rPr lang="en-US" sz="2300" b="1" i="1" baseline="-25000" dirty="0">
                <a:solidFill>
                  <a:srgbClr val="CC0000"/>
                </a:solidFill>
                <a:latin typeface="Times New Roman" charset="0"/>
                <a:cs typeface="Arial" charset="0"/>
              </a:rPr>
              <a:t>i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  <a:cs typeface="Arial" charset="0"/>
              </a:rPr>
              <a:t>P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  <a:cs typeface="Arial" charset="0"/>
              </a:rPr>
              <a:t>j</a:t>
            </a:r>
            <a:r>
              <a:rPr lang="en-US" sz="2300" dirty="0">
                <a:solidFill>
                  <a:srgbClr val="CC0000"/>
                </a:solidFill>
                <a:latin typeface="Times New Roman" charset="0"/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1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  <a:cs typeface="Arial" charset="0"/>
              </a:rPr>
              <a:t>f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  <a:cs typeface="Arial" charset="0"/>
              </a:rPr>
              <a:t>T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  <a:cs typeface="Arial" charset="0"/>
              </a:rPr>
              <a:t>f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  <a:cs typeface="Arial" charset="0"/>
              </a:rPr>
              <a:t>T</a:t>
            </a:r>
            <a:r>
              <a:rPr lang="en-US" sz="2300" b="1" i="1" baseline="30000" dirty="0" err="1">
                <a:solidFill>
                  <a:srgbClr val="CC0000"/>
                </a:solidFill>
                <a:latin typeface="Times New Roman" charset="0"/>
                <a:cs typeface="Arial" charset="0"/>
              </a:rPr>
              <a:t>D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in ISOP forms, respectively.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  <a:cs typeface="Arial" charset="0"/>
              </a:rPr>
              <a:t>P</a:t>
            </a:r>
            <a:r>
              <a:rPr lang="en-US" sz="2300" b="1" i="1" baseline="-25000" dirty="0">
                <a:solidFill>
                  <a:srgbClr val="CC0000"/>
                </a:solidFill>
                <a:latin typeface="Times New Roman" charset="0"/>
                <a:cs typeface="Arial" charset="0"/>
              </a:rPr>
              <a:t>i</a:t>
            </a:r>
            <a:r>
              <a:rPr lang="en-US" sz="2300" b="1" dirty="0">
                <a:solidFill>
                  <a:srgbClr val="CC0000"/>
                </a:solidFill>
                <a:latin typeface="Times New Roman" charset="0"/>
                <a:cs typeface="Arial" charset="0"/>
              </a:rPr>
              <a:t> ∩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  <a:cs typeface="Arial" charset="0"/>
              </a:rPr>
              <a:t>P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  <a:cs typeface="Arial" charset="0"/>
              </a:rPr>
              <a:t>j</a:t>
            </a:r>
            <a:r>
              <a:rPr lang="en-US" sz="2300" b="1" dirty="0">
                <a:solidFill>
                  <a:srgbClr val="CC0000"/>
                </a:solidFill>
                <a:latin typeface="Times New Roman" charset="0"/>
                <a:cs typeface="Arial" charset="0"/>
              </a:rPr>
              <a:t>  ≠ Ø</a:t>
            </a:r>
          </a:p>
        </p:txBody>
      </p:sp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2600325" y="1524000"/>
          <a:ext cx="3419475" cy="289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1" name="Visio" r:id="rId3" imgW="2421255" imgH="2046732" progId="Visio.Drawing.11">
                  <p:embed/>
                </p:oleObj>
              </mc:Choice>
              <mc:Fallback>
                <p:oleObj name="Visio" r:id="rId3" imgW="2421255" imgH="2046732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325" y="1524000"/>
                        <a:ext cx="3419475" cy="289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7" grpId="0" build="p" animBg="1"/>
      <p:bldP spid="2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chemeClr val="tx1"/>
                </a:solidFill>
                <a:latin typeface="Arial" charset="0"/>
              </a:rPr>
              <a:t>Math Behind the Method – Theorem 2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057400" y="3117850"/>
          <a:ext cx="3962400" cy="334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08" name="Visio" r:id="rId3" imgW="2421255" imgH="2046732" progId="Visio.Drawing.11">
                  <p:embed/>
                </p:oleObj>
              </mc:Choice>
              <mc:Fallback>
                <p:oleObj name="Visio" r:id="rId3" imgW="2421255" imgH="2046732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117850"/>
                        <a:ext cx="3962400" cy="334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95300" y="2824162"/>
            <a:ext cx="8229600" cy="3729038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6600"/>
              </a:solidFill>
              <a:latin typeface="Times New Roman" charset="0"/>
            </a:endParaRPr>
          </a:p>
        </p:txBody>
      </p:sp>
      <p:graphicFrame>
        <p:nvGraphicFramePr>
          <p:cNvPr id="8" name="Object 23"/>
          <p:cNvGraphicFramePr>
            <a:graphicFrameLocks noChangeAspect="1"/>
          </p:cNvGraphicFramePr>
          <p:nvPr/>
        </p:nvGraphicFramePr>
        <p:xfrm>
          <a:off x="533400" y="2709862"/>
          <a:ext cx="6096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09" name="Visio" r:id="rId5" imgW="2740914" imgH="222504" progId="Visio.Drawing.11">
                  <p:embed/>
                </p:oleObj>
              </mc:Choice>
              <mc:Fallback>
                <p:oleObj name="Visio" r:id="rId5" imgW="2740914" imgH="222504" progId="Visio.Drawing.11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09862"/>
                        <a:ext cx="6096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2844800" y="3192462"/>
            <a:ext cx="533400" cy="685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2819400" y="3916362"/>
            <a:ext cx="609600" cy="6096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2819400" y="5173662"/>
            <a:ext cx="609600" cy="6096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2819400" y="5821362"/>
            <a:ext cx="609600" cy="6096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57200" y="1554162"/>
            <a:ext cx="8305800" cy="12065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>
                <a:solidFill>
                  <a:srgbClr val="0000AC"/>
                </a:solidFill>
                <a:latin typeface="Times New Roman" charset="0"/>
                <a:cs typeface="Arial" charset="0"/>
              </a:rPr>
              <a:t>Theorem 2 </a:t>
            </a:r>
            <a:r>
              <a:rPr lang="en-US" sz="21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(</a:t>
            </a:r>
            <a:r>
              <a:rPr lang="en-US" sz="2100" i="1" dirty="0" err="1">
                <a:solidFill>
                  <a:srgbClr val="0000AC"/>
                </a:solidFill>
                <a:latin typeface="Times New Roman" charset="0"/>
                <a:cs typeface="Arial" charset="0"/>
              </a:rPr>
              <a:t>Altun</a:t>
            </a:r>
            <a:r>
              <a:rPr lang="en-US" sz="2100" i="1" dirty="0">
                <a:solidFill>
                  <a:srgbClr val="0000AC"/>
                </a:solidFill>
                <a:latin typeface="Times New Roman" charset="0"/>
                <a:cs typeface="Arial" charset="0"/>
              </a:rPr>
              <a:t> and Riedel</a:t>
            </a:r>
            <a:r>
              <a:rPr lang="en-US" sz="21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, 2010):</a:t>
            </a:r>
            <a:r>
              <a:rPr lang="en-US" sz="22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Consider a product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>
                <a:solidFill>
                  <a:srgbClr val="CC0000"/>
                </a:solidFill>
                <a:latin typeface="Times New Roman" charset="0"/>
              </a:rPr>
              <a:t>i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</a:rPr>
              <a:t>f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</a:rPr>
              <a:t>T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in ISOP form. For any literal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x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>
                <a:solidFill>
                  <a:srgbClr val="CC0000"/>
                </a:solidFill>
                <a:latin typeface="Times New Roman" charset="0"/>
              </a:rPr>
              <a:t>i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there exists at least one product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</a:rPr>
              <a:t>j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</a:rPr>
              <a:t>f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</a:rPr>
              <a:t>T</a:t>
            </a:r>
            <a:r>
              <a:rPr lang="en-US" sz="2300" b="1" i="1" baseline="30000" dirty="0" err="1">
                <a:solidFill>
                  <a:srgbClr val="CC0000"/>
                </a:solidFill>
                <a:latin typeface="Times New Roman" charset="0"/>
              </a:rPr>
              <a:t>D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such that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>
                <a:solidFill>
                  <a:srgbClr val="CC0000"/>
                </a:solidFill>
                <a:latin typeface="Times New Roman" charset="0"/>
              </a:rPr>
              <a:t>i</a:t>
            </a:r>
            <a:r>
              <a:rPr lang="en-US" sz="2300" b="1" dirty="0">
                <a:solidFill>
                  <a:srgbClr val="CC0000"/>
                </a:solidFill>
                <a:latin typeface="Times New Roman" charset="0"/>
              </a:rPr>
              <a:t> ∩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</a:rPr>
              <a:t>j</a:t>
            </a:r>
            <a:r>
              <a:rPr lang="en-US" sz="2300" b="1" dirty="0">
                <a:solidFill>
                  <a:srgbClr val="CC0000"/>
                </a:solidFill>
                <a:latin typeface="Times New Roman" charset="0"/>
              </a:rPr>
              <a:t>  =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x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.</a:t>
            </a: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3276600" y="3765550"/>
            <a:ext cx="14288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3886200" y="3752850"/>
            <a:ext cx="14288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H="1">
            <a:off x="4560888" y="3752850"/>
            <a:ext cx="11112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5170488" y="3740150"/>
            <a:ext cx="11112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5791200" y="3752850"/>
            <a:ext cx="1588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6096000" y="4525962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Each column is for each product!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build="p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" charset="0"/>
              </a:rPr>
              <a:t>Method’s Performance</a:t>
            </a:r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2286000" y="3657600"/>
            <a:ext cx="4419600" cy="1339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700" b="1" dirty="0">
                <a:latin typeface="Arial" pitchFamily="34" charset="0"/>
                <a:cs typeface="Arial" pitchFamily="34" charset="0"/>
              </a:rPr>
              <a:t>Size of the lattice: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>
                <a:solidFill>
                  <a:srgbClr val="0000AC"/>
                </a:solidFill>
                <a:latin typeface="Times New Roman" charset="0"/>
              </a:rPr>
              <a:t>m</a:t>
            </a:r>
            <a:r>
              <a:rPr lang="en-US" sz="4000" b="1" i="1" dirty="0" err="1">
                <a:solidFill>
                  <a:srgbClr val="0000AC"/>
                </a:solidFill>
                <a:latin typeface="Times New Roman" charset="0"/>
                <a:cs typeface="Times New Roman" charset="0"/>
              </a:rPr>
              <a:t>×</a:t>
            </a:r>
            <a:r>
              <a:rPr lang="en-US" sz="4000" b="1" i="1" dirty="0" err="1">
                <a:solidFill>
                  <a:srgbClr val="0000AC"/>
                </a:solidFill>
                <a:latin typeface="Times New Roman" charset="0"/>
              </a:rPr>
              <a:t>n</a:t>
            </a:r>
            <a:r>
              <a:rPr lang="en-US" sz="4000" b="1" dirty="0">
                <a:latin typeface="Times New Roman" charset="0"/>
              </a:rPr>
              <a:t> </a:t>
            </a:r>
          </a:p>
        </p:txBody>
      </p:sp>
      <p:sp>
        <p:nvSpPr>
          <p:cNvPr id="112652" name="Text Box 12"/>
          <p:cNvSpPr txBox="1">
            <a:spLocks noChangeArrowheads="1"/>
          </p:cNvSpPr>
          <p:nvPr/>
        </p:nvSpPr>
        <p:spPr bwMode="auto">
          <a:xfrm>
            <a:off x="1981200" y="2057400"/>
            <a:ext cx="5029200" cy="12938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700" b="1" dirty="0">
                <a:latin typeface="Arial" pitchFamily="34" charset="0"/>
                <a:cs typeface="Arial" pitchFamily="34" charset="0"/>
              </a:rPr>
              <a:t>The time complexity:</a:t>
            </a:r>
          </a:p>
          <a:p>
            <a:r>
              <a:rPr lang="en-US" sz="4000" b="1" i="1" dirty="0">
                <a:solidFill>
                  <a:srgbClr val="0000AC"/>
                </a:solidFill>
                <a:latin typeface="Times New Roman" charset="0"/>
              </a:rPr>
              <a:t>O</a:t>
            </a:r>
            <a:r>
              <a:rPr lang="en-US" sz="4000" b="1" dirty="0">
                <a:solidFill>
                  <a:srgbClr val="0000AC"/>
                </a:solidFill>
                <a:latin typeface="Times New Roman" charset="0"/>
              </a:rPr>
              <a:t>(</a:t>
            </a:r>
            <a:r>
              <a:rPr lang="en-US" sz="4000" b="1" i="1" dirty="0">
                <a:solidFill>
                  <a:srgbClr val="0000AC"/>
                </a:solidFill>
                <a:latin typeface="Times New Roman" charset="0"/>
              </a:rPr>
              <a:t>m</a:t>
            </a:r>
            <a:r>
              <a:rPr lang="en-US" sz="4000" b="1" baseline="30000" dirty="0">
                <a:solidFill>
                  <a:srgbClr val="0000AC"/>
                </a:solidFill>
                <a:latin typeface="Times New Roman" charset="0"/>
              </a:rPr>
              <a:t>2</a:t>
            </a:r>
            <a:r>
              <a:rPr lang="en-US" sz="4000" b="1" i="1" dirty="0">
                <a:solidFill>
                  <a:srgbClr val="0000AC"/>
                </a:solidFill>
                <a:latin typeface="Times New Roman" charset="0"/>
              </a:rPr>
              <a:t>n</a:t>
            </a:r>
            <a:r>
              <a:rPr lang="en-US" sz="4000" b="1" baseline="30000" dirty="0">
                <a:solidFill>
                  <a:srgbClr val="0000AC"/>
                </a:solidFill>
                <a:latin typeface="Times New Roman" charset="0"/>
              </a:rPr>
              <a:t>2</a:t>
            </a:r>
            <a:r>
              <a:rPr lang="en-US" sz="4000" b="1" dirty="0">
                <a:solidFill>
                  <a:srgbClr val="0000AC"/>
                </a:solidFill>
                <a:latin typeface="Times New Roman" charset="0"/>
              </a:rPr>
              <a:t>) </a:t>
            </a:r>
          </a:p>
        </p:txBody>
      </p:sp>
      <p:sp>
        <p:nvSpPr>
          <p:cNvPr id="112653" name="Rectangle 13"/>
          <p:cNvSpPr>
            <a:spLocks noChangeArrowheads="1"/>
          </p:cNvSpPr>
          <p:nvPr/>
        </p:nvSpPr>
        <p:spPr bwMode="auto">
          <a:xfrm>
            <a:off x="1295400" y="5334000"/>
            <a:ext cx="6858000" cy="990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600" b="1" i="1" dirty="0">
                <a:solidFill>
                  <a:srgbClr val="000099"/>
                </a:solidFill>
                <a:latin typeface="Times New Roman" charset="0"/>
              </a:rPr>
              <a:t>n</a:t>
            </a:r>
            <a:r>
              <a:rPr lang="en-US" sz="2400" dirty="0"/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</a:t>
            </a:r>
            <a:r>
              <a:rPr lang="en-US" sz="2400" dirty="0"/>
              <a:t> </a:t>
            </a:r>
            <a:r>
              <a:rPr lang="en-US" sz="2600" b="1" i="1" dirty="0">
                <a:solidFill>
                  <a:srgbClr val="000099"/>
                </a:solidFill>
                <a:latin typeface="Times New Roman" charset="0"/>
              </a:rPr>
              <a:t>m</a:t>
            </a:r>
            <a:r>
              <a:rPr lang="en-US" sz="2400" dirty="0"/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are the number of products of the target function</a:t>
            </a:r>
            <a:r>
              <a:rPr lang="en-US" sz="2400" dirty="0"/>
              <a:t> </a:t>
            </a:r>
            <a:r>
              <a:rPr lang="en-US" sz="2600" b="1" i="1" dirty="0" err="1">
                <a:latin typeface="Times New Roman" charset="0"/>
              </a:rPr>
              <a:t>f</a:t>
            </a:r>
            <a:r>
              <a:rPr lang="en-US" sz="2600" b="1" i="1" baseline="-25000" dirty="0" err="1">
                <a:latin typeface="Times New Roman" charset="0"/>
              </a:rPr>
              <a:t>T</a:t>
            </a:r>
            <a:r>
              <a:rPr lang="en-US" sz="2400" dirty="0"/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its dual  </a:t>
            </a:r>
            <a:r>
              <a:rPr lang="en-US" sz="2600" b="1" i="1" dirty="0" err="1">
                <a:latin typeface="Times New Roman" charset="0"/>
              </a:rPr>
              <a:t>f</a:t>
            </a:r>
            <a:r>
              <a:rPr lang="en-US" sz="2600" b="1" i="1" baseline="-25000" dirty="0" err="1">
                <a:latin typeface="Times New Roman" charset="0"/>
              </a:rPr>
              <a:t>T</a:t>
            </a:r>
            <a:r>
              <a:rPr lang="en-US" sz="2600" b="1" i="1" baseline="30000" dirty="0" err="1">
                <a:latin typeface="Times New Roman" charset="0"/>
              </a:rPr>
              <a:t>D</a:t>
            </a:r>
            <a:r>
              <a:rPr lang="en-US" sz="2400" dirty="0"/>
              <a:t>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respectively.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1" grpId="0" animBg="1"/>
      <p:bldP spid="112652" grpId="0" animBg="1"/>
      <p:bldP spid="11265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Implementing </a:t>
            </a:r>
            <a:r>
              <a:rPr lang="tr-TR" altLang="en-US" dirty="0">
                <a:solidFill>
                  <a:schemeClr val="tx1"/>
                </a:solidFill>
                <a:latin typeface="Arial" panose="020B0604020202020204" pitchFamily="34" charset="0"/>
              </a:rPr>
              <a:t>P</a:t>
            </a:r>
            <a:r>
              <a:rPr lang="en-US" alt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arity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tr-TR" altLang="en-US" dirty="0">
                <a:solidFill>
                  <a:schemeClr val="tx1"/>
                </a:solidFill>
                <a:latin typeface="Arial" panose="020B0604020202020204" pitchFamily="34" charset="0"/>
              </a:rPr>
              <a:t>F</a:t>
            </a:r>
            <a:r>
              <a:rPr lang="en-US" alt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unctions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09600" y="1600200"/>
            <a:ext cx="8077200" cy="685800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200" dirty="0">
                <a:latin typeface="Arial" panose="020B0604020202020204" pitchFamily="34" charset="0"/>
              </a:rPr>
              <a:t>A </a:t>
            </a:r>
            <a:r>
              <a:rPr lang="en-US" altLang="en-US" sz="2200" dirty="0">
                <a:solidFill>
                  <a:srgbClr val="CC0000"/>
                </a:solidFill>
                <a:latin typeface="Arial" panose="020B0604020202020204" pitchFamily="34" charset="0"/>
              </a:rPr>
              <a:t>Parity function</a:t>
            </a:r>
            <a:r>
              <a:rPr lang="en-US" altLang="en-US" sz="2200" dirty="0">
                <a:latin typeface="Arial" panose="020B0604020202020204" pitchFamily="34" charset="0"/>
              </a:rPr>
              <a:t> </a:t>
            </a:r>
            <a:r>
              <a:rPr lang="en-US" alt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200" b="1" i="1" dirty="0">
                <a:latin typeface="Arial" panose="020B0604020202020204" pitchFamily="34" charset="0"/>
              </a:rPr>
              <a:t> </a:t>
            </a:r>
            <a:r>
              <a:rPr lang="en-US" altLang="en-US" sz="2200" dirty="0">
                <a:latin typeface="Arial" panose="020B0604020202020204" pitchFamily="34" charset="0"/>
              </a:rPr>
              <a:t>evaluates to </a:t>
            </a:r>
            <a:r>
              <a:rPr lang="en-US" altLang="en-US" sz="2200" dirty="0"/>
              <a:t>1 </a:t>
            </a:r>
            <a:r>
              <a:rPr lang="en-US" altLang="en-US" sz="2200" dirty="0" err="1">
                <a:latin typeface="Arial" panose="020B0604020202020204" pitchFamily="34" charset="0"/>
              </a:rPr>
              <a:t>iff</a:t>
            </a:r>
            <a:r>
              <a:rPr lang="en-US" altLang="en-US" sz="2200" dirty="0">
                <a:latin typeface="Arial" panose="020B0604020202020204" pitchFamily="34" charset="0"/>
              </a:rPr>
              <a:t>  the number of variables assigned to </a:t>
            </a:r>
            <a:r>
              <a:rPr lang="en-US" altLang="en-US" sz="2200" dirty="0"/>
              <a:t>1</a:t>
            </a:r>
            <a:r>
              <a:rPr lang="en-US" altLang="en-US" sz="2200" dirty="0">
                <a:latin typeface="Arial" panose="020B0604020202020204" pitchFamily="34" charset="0"/>
              </a:rPr>
              <a:t> is an odd number:</a:t>
            </a:r>
          </a:p>
          <a:p>
            <a:pPr marL="742950" lvl="1" indent="-285750">
              <a:lnSpc>
                <a:spcPct val="80000"/>
              </a:lnSpc>
            </a:pPr>
            <a:endParaRPr lang="en-US" altLang="en-US" sz="2200" dirty="0">
              <a:latin typeface="Arial" panose="020B0604020202020204" pitchFamily="34" charset="0"/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01875"/>
            <a:ext cx="4495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167098"/>
              </p:ext>
            </p:extLst>
          </p:nvPr>
        </p:nvGraphicFramePr>
        <p:xfrm>
          <a:off x="1600200" y="3352800"/>
          <a:ext cx="6324600" cy="321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24" name="Visio" r:id="rId4" imgW="3433191" imgH="1745742" progId="Visio.Drawing.11">
                  <p:embed/>
                </p:oleObj>
              </mc:Choice>
              <mc:Fallback>
                <p:oleObj name="Visio" r:id="rId4" imgW="3433191" imgH="174574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352800"/>
                        <a:ext cx="6324600" cy="321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59100"/>
            <a:ext cx="41148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22588"/>
            <a:ext cx="415766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410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Implementing </a:t>
            </a:r>
            <a:r>
              <a:rPr lang="tr-TR" altLang="en-US" dirty="0">
                <a:solidFill>
                  <a:schemeClr val="tx1"/>
                </a:solidFill>
                <a:latin typeface="Arial" panose="020B0604020202020204" pitchFamily="34" charset="0"/>
              </a:rPr>
              <a:t>P</a:t>
            </a:r>
            <a:r>
              <a:rPr lang="en-US" alt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arity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tr-TR" altLang="en-US" dirty="0">
                <a:solidFill>
                  <a:schemeClr val="tx1"/>
                </a:solidFill>
                <a:latin typeface="Arial" panose="020B0604020202020204" pitchFamily="34" charset="0"/>
              </a:rPr>
              <a:t>F</a:t>
            </a:r>
            <a:r>
              <a:rPr lang="en-US" alt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unctions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98500" y="1752600"/>
            <a:ext cx="7759700" cy="48768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685234"/>
              </p:ext>
            </p:extLst>
          </p:nvPr>
        </p:nvGraphicFramePr>
        <p:xfrm>
          <a:off x="762000" y="1766888"/>
          <a:ext cx="75438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76" name="Visio" r:id="rId3" imgW="3978783" imgH="222504" progId="Visio.Drawing.11">
                  <p:embed/>
                </p:oleObj>
              </mc:Choice>
              <mc:Fallback>
                <p:oleObj name="Visio" r:id="rId3" imgW="3978783" imgH="2225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66888"/>
                        <a:ext cx="75438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408413"/>
              </p:ext>
            </p:extLst>
          </p:nvPr>
        </p:nvGraphicFramePr>
        <p:xfrm>
          <a:off x="831850" y="2751138"/>
          <a:ext cx="2139950" cy="387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77" name="Visio" r:id="rId5" imgW="1464945" imgH="2655570" progId="Visio.Drawing.11">
                  <p:embed/>
                </p:oleObj>
              </mc:Choice>
              <mc:Fallback>
                <p:oleObj name="Visio" r:id="rId5" imgW="1464945" imgH="265557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2751138"/>
                        <a:ext cx="2139950" cy="3878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116183"/>
              </p:ext>
            </p:extLst>
          </p:nvPr>
        </p:nvGraphicFramePr>
        <p:xfrm>
          <a:off x="4703763" y="2895600"/>
          <a:ext cx="1163637" cy="372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78" name="Visio" r:id="rId7" imgW="797433" imgH="2547747" progId="Visio.Drawing.11">
                  <p:embed/>
                </p:oleObj>
              </mc:Choice>
              <mc:Fallback>
                <p:oleObj name="Visio" r:id="rId7" imgW="797433" imgH="254774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2895600"/>
                        <a:ext cx="1163637" cy="372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108387"/>
              </p:ext>
            </p:extLst>
          </p:nvPr>
        </p:nvGraphicFramePr>
        <p:xfrm>
          <a:off x="6034088" y="2362200"/>
          <a:ext cx="2271712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79" name="Visio" r:id="rId9" imgW="1555623" imgH="2920365" progId="Visio.Drawing.11">
                  <p:embed/>
                </p:oleObj>
              </mc:Choice>
              <mc:Fallback>
                <p:oleObj name="Visio" r:id="rId9" imgW="1555623" imgH="292036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4088" y="2362200"/>
                        <a:ext cx="2271712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313829"/>
              </p:ext>
            </p:extLst>
          </p:nvPr>
        </p:nvGraphicFramePr>
        <p:xfrm>
          <a:off x="3886200" y="3429000"/>
          <a:ext cx="609600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80" name="Visio" r:id="rId11" imgW="417957" imgH="2169795" progId="Visio.Drawing.11">
                  <p:embed/>
                </p:oleObj>
              </mc:Choice>
              <mc:Fallback>
                <p:oleObj name="Visio" r:id="rId11" imgW="417957" imgH="216979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429000"/>
                        <a:ext cx="609600" cy="316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072188" y="2941638"/>
            <a:ext cx="1077912" cy="1096962"/>
          </a:xfrm>
          <a:prstGeom prst="rect">
            <a:avLst/>
          </a:prstGeom>
          <a:noFill/>
          <a:ln w="476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724400" y="2941638"/>
            <a:ext cx="1096963" cy="1096962"/>
          </a:xfrm>
          <a:prstGeom prst="rect">
            <a:avLst/>
          </a:prstGeom>
          <a:noFill/>
          <a:ln w="476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7186613" y="2941638"/>
            <a:ext cx="1077912" cy="1096962"/>
          </a:xfrm>
          <a:prstGeom prst="rect">
            <a:avLst/>
          </a:prstGeom>
          <a:noFill/>
          <a:ln w="476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4724400" y="5105400"/>
            <a:ext cx="1096963" cy="1096963"/>
          </a:xfrm>
          <a:prstGeom prst="rect">
            <a:avLst/>
          </a:prstGeom>
          <a:noFill/>
          <a:ln w="476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062663" y="5105400"/>
            <a:ext cx="1077912" cy="1096963"/>
          </a:xfrm>
          <a:prstGeom prst="rect">
            <a:avLst/>
          </a:prstGeom>
          <a:noFill/>
          <a:ln w="476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7196138" y="5105400"/>
            <a:ext cx="1077912" cy="1096963"/>
          </a:xfrm>
          <a:prstGeom prst="rect">
            <a:avLst/>
          </a:prstGeom>
          <a:noFill/>
          <a:ln w="476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413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Motivation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CMOS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Gets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Regular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EE09F72-6B07-4430-B67B-12B618D77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14" y="2153572"/>
            <a:ext cx="4419600" cy="3617656"/>
          </a:xfrm>
          <a:prstGeom prst="rect">
            <a:avLst/>
          </a:prstGeom>
        </p:spPr>
      </p:pic>
      <p:pic>
        <p:nvPicPr>
          <p:cNvPr id="325634" name="Picture 2" descr="Example of FinFET layouts used in the experimental work. | Download  Scientific Diagram">
            <a:extLst>
              <a:ext uri="{FF2B5EF4-FFF2-40B4-BE49-F238E27FC236}">
                <a16:creationId xmlns:a16="http://schemas.microsoft.com/office/drawing/2014/main" id="{BB67FA23-74D4-43DF-9AB2-C0C72E598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" b="31111"/>
          <a:stretch/>
        </p:blipFill>
        <p:spPr bwMode="auto">
          <a:xfrm>
            <a:off x="5133439" y="2514600"/>
            <a:ext cx="3694876" cy="305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1">
            <a:extLst>
              <a:ext uri="{FF2B5EF4-FFF2-40B4-BE49-F238E27FC236}">
                <a16:creationId xmlns:a16="http://schemas.microsoft.com/office/drawing/2014/main" id="{FD730DF4-9CD4-45AF-93E2-702B5F03D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7214" y="5750446"/>
            <a:ext cx="693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sz="2400" b="1" dirty="0">
              <a:latin typeface="Arial" pitchFamily="34" charset="0"/>
              <a:cs typeface="Arial" pitchFamily="34" charset="0"/>
            </a:endParaRP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&gt;40nm –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Planar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CMOS             &lt;40nm -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FinFET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300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Implementing </a:t>
            </a:r>
            <a:r>
              <a:rPr lang="tr-TR" altLang="en-US" dirty="0">
                <a:solidFill>
                  <a:schemeClr val="tx1"/>
                </a:solidFill>
                <a:latin typeface="Arial" panose="020B0604020202020204" pitchFamily="34" charset="0"/>
              </a:rPr>
              <a:t>P</a:t>
            </a:r>
            <a:r>
              <a:rPr lang="en-US" alt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arity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tr-TR" altLang="en-US" dirty="0">
                <a:solidFill>
                  <a:schemeClr val="tx1"/>
                </a:solidFill>
                <a:latin typeface="Arial" panose="020B0604020202020204" pitchFamily="34" charset="0"/>
              </a:rPr>
              <a:t>F</a:t>
            </a:r>
            <a:r>
              <a:rPr lang="en-US" alt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unctions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2362200" y="4572000"/>
            <a:ext cx="4876800" cy="1035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" b="1" dirty="0"/>
              <a:t>Lattice size: </a:t>
            </a:r>
            <a:r>
              <a:rPr lang="en-US" altLang="en-US" sz="3000" b="1" dirty="0">
                <a:solidFill>
                  <a:srgbClr val="0000AC"/>
                </a:solidFill>
              </a:rPr>
              <a:t>(</a:t>
            </a:r>
            <a:r>
              <a:rPr lang="en-US" altLang="en-US" sz="3000" b="1" i="1" dirty="0">
                <a:solidFill>
                  <a:srgbClr val="0000AC"/>
                </a:solidFill>
                <a:latin typeface="Times New Roman" panose="02020603050405020304" pitchFamily="18" charset="0"/>
              </a:rPr>
              <a:t>log</a:t>
            </a:r>
            <a:r>
              <a:rPr lang="en-US" altLang="en-US" sz="1000" b="1" i="1" dirty="0">
                <a:solidFill>
                  <a:srgbClr val="0000A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>
                <a:solidFill>
                  <a:srgbClr val="0000AC"/>
                </a:solidFill>
                <a:latin typeface="Times New Roman" panose="02020603050405020304" pitchFamily="18" charset="0"/>
              </a:rPr>
              <a:t>m +</a:t>
            </a:r>
            <a:r>
              <a:rPr lang="en-US" altLang="en-US" sz="3000" b="1" dirty="0">
                <a:solidFill>
                  <a:srgbClr val="0000AC"/>
                </a:solidFill>
                <a:latin typeface="Times New Roman" panose="02020603050405020304" pitchFamily="18" charset="0"/>
              </a:rPr>
              <a:t>1)</a:t>
            </a:r>
            <a:r>
              <a:rPr lang="en-US" altLang="en-US" sz="3000" dirty="0">
                <a:solidFill>
                  <a:srgbClr val="0000AC"/>
                </a:solidFill>
              </a:rPr>
              <a:t>×</a:t>
            </a:r>
            <a:r>
              <a:rPr lang="en-US" altLang="en-US" sz="3000" b="1" i="1" dirty="0">
                <a:solidFill>
                  <a:srgbClr val="0000AC"/>
                </a:solidFill>
                <a:latin typeface="Times New Roman" panose="02020603050405020304" pitchFamily="18" charset="0"/>
              </a:rPr>
              <a:t>n</a:t>
            </a:r>
          </a:p>
          <a:p>
            <a:r>
              <a:rPr lang="en-US" altLang="en-US" sz="3000" b="1" i="1" dirty="0"/>
              <a:t>      </a:t>
            </a:r>
            <a:r>
              <a:rPr lang="en-US" altLang="en-US" sz="3000" i="1" dirty="0"/>
              <a:t>compared to</a:t>
            </a:r>
            <a:r>
              <a:rPr lang="en-US" altLang="en-US" sz="3000" b="1" i="1" dirty="0">
                <a:solidFill>
                  <a:srgbClr val="0000A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0000AC"/>
                </a:solidFill>
                <a:latin typeface="Times New Roman" panose="02020603050405020304" pitchFamily="18" charset="0"/>
              </a:rPr>
              <a:t>m×n</a:t>
            </a:r>
            <a:endParaRPr lang="en-US" altLang="en-US" sz="3000" i="1" dirty="0">
              <a:solidFill>
                <a:srgbClr val="0000A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371600" y="57912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000" b="1" i="1">
                <a:solidFill>
                  <a:srgbClr val="000099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2000"/>
              <a:t> and </a:t>
            </a:r>
            <a:r>
              <a:rPr lang="en-US" altLang="en-US" sz="2000" b="1" i="1">
                <a:solidFill>
                  <a:srgbClr val="000099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000"/>
              <a:t> are the number of products of the target function </a:t>
            </a:r>
            <a:r>
              <a:rPr lang="en-US" altLang="en-US" sz="2000" b="1" i="1">
                <a:latin typeface="Times New Roman" panose="02020603050405020304" pitchFamily="18" charset="0"/>
              </a:rPr>
              <a:t>f</a:t>
            </a:r>
            <a:r>
              <a:rPr lang="en-US" altLang="en-US" sz="2000" b="1" i="1" baseline="-25000">
                <a:latin typeface="Times New Roman" panose="02020603050405020304" pitchFamily="18" charset="0"/>
              </a:rPr>
              <a:t>T</a:t>
            </a:r>
            <a:r>
              <a:rPr lang="en-US" altLang="en-US" sz="2000"/>
              <a:t> and its dual  </a:t>
            </a:r>
            <a:r>
              <a:rPr lang="en-US" altLang="en-US" sz="2000" b="1" i="1">
                <a:latin typeface="Times New Roman" panose="02020603050405020304" pitchFamily="18" charset="0"/>
              </a:rPr>
              <a:t>f</a:t>
            </a:r>
            <a:r>
              <a:rPr lang="en-US" altLang="en-US" sz="2000" b="1" i="1" baseline="-25000">
                <a:latin typeface="Times New Roman" panose="02020603050405020304" pitchFamily="18" charset="0"/>
              </a:rPr>
              <a:t>T</a:t>
            </a:r>
            <a:r>
              <a:rPr lang="en-US" altLang="en-US" sz="2000" b="1" i="1" baseline="30000">
                <a:latin typeface="Times New Roman" panose="02020603050405020304" pitchFamily="18" charset="0"/>
              </a:rPr>
              <a:t>D</a:t>
            </a:r>
            <a:r>
              <a:rPr lang="en-US" altLang="en-US" sz="2000"/>
              <a:t>, respectively.</a:t>
            </a:r>
            <a:endParaRPr lang="en-US" altLang="en-US" sz="2000" i="1"/>
          </a:p>
        </p:txBody>
      </p:sp>
      <p:graphicFrame>
        <p:nvGraphicFramePr>
          <p:cNvPr id="2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448876"/>
              </p:ext>
            </p:extLst>
          </p:nvPr>
        </p:nvGraphicFramePr>
        <p:xfrm>
          <a:off x="1752600" y="1752600"/>
          <a:ext cx="5791200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72" name="Visio" r:id="rId3" imgW="3056001" imgH="1392936" progId="Visio.Drawing.11">
                  <p:embed/>
                </p:oleObj>
              </mc:Choice>
              <mc:Fallback>
                <p:oleObj name="Visio" r:id="rId3" imgW="3056001" imgH="13929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752600"/>
                        <a:ext cx="5791200" cy="264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3336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509800"/>
            <a:ext cx="2940413" cy="22908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Implementing parity functions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98500" y="1752600"/>
            <a:ext cx="7759700" cy="48768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140362"/>
              </p:ext>
            </p:extLst>
          </p:nvPr>
        </p:nvGraphicFramePr>
        <p:xfrm>
          <a:off x="762000" y="1766888"/>
          <a:ext cx="75438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04" name="Visio" r:id="rId4" imgW="4091888" imgH="282032" progId="Visio.Drawing.11">
                  <p:embed/>
                </p:oleObj>
              </mc:Choice>
              <mc:Fallback>
                <p:oleObj name="Visio" r:id="rId4" imgW="4091888" imgH="28203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66888"/>
                        <a:ext cx="7543800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190016" y="2539962"/>
            <a:ext cx="1447800" cy="2156701"/>
          </a:xfrm>
          <a:prstGeom prst="rect">
            <a:avLst/>
          </a:prstGeom>
          <a:noFill/>
          <a:ln w="476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" name="Dikdörtgen 4"/>
          <p:cNvSpPr/>
          <p:nvPr/>
        </p:nvSpPr>
        <p:spPr>
          <a:xfrm>
            <a:off x="6208776" y="2678668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OPTIMAL</a:t>
            </a:r>
            <a:endParaRPr lang="en-US" dirty="0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874776" y="5308937"/>
            <a:ext cx="3544824" cy="10156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/>
              <a:t>Lattice size: </a:t>
            </a:r>
            <a:r>
              <a:rPr lang="en-US" altLang="en-US" sz="2000" b="1" dirty="0">
                <a:solidFill>
                  <a:srgbClr val="0000AC"/>
                </a:solidFill>
              </a:rPr>
              <a:t>(</a:t>
            </a:r>
            <a:r>
              <a:rPr lang="en-US" altLang="en-US" sz="2000" b="1" i="1" dirty="0">
                <a:solidFill>
                  <a:srgbClr val="0000AC"/>
                </a:solidFill>
                <a:latin typeface="Times New Roman" panose="02020603050405020304" pitchFamily="18" charset="0"/>
              </a:rPr>
              <a:t>log m +</a:t>
            </a:r>
            <a:r>
              <a:rPr lang="en-US" altLang="en-US" sz="2000" b="1" dirty="0">
                <a:solidFill>
                  <a:srgbClr val="0000AC"/>
                </a:solidFill>
                <a:latin typeface="Times New Roman" panose="02020603050405020304" pitchFamily="18" charset="0"/>
              </a:rPr>
              <a:t>1)</a:t>
            </a:r>
            <a:r>
              <a:rPr lang="en-US" altLang="en-US" sz="2000" dirty="0">
                <a:solidFill>
                  <a:srgbClr val="0000AC"/>
                </a:solidFill>
              </a:rPr>
              <a:t>×</a:t>
            </a:r>
            <a:r>
              <a:rPr lang="en-US" altLang="en-US" sz="2000" b="1" i="1" dirty="0">
                <a:solidFill>
                  <a:srgbClr val="0000AC"/>
                </a:solidFill>
                <a:latin typeface="Times New Roman" panose="02020603050405020304" pitchFamily="18" charset="0"/>
              </a:rPr>
              <a:t>n</a:t>
            </a:r>
            <a:r>
              <a:rPr lang="tr-TR" altLang="en-US" sz="2000" b="1" i="1" dirty="0">
                <a:solidFill>
                  <a:srgbClr val="0000AC"/>
                </a:solidFill>
                <a:latin typeface="Times New Roman" panose="02020603050405020304" pitchFamily="18" charset="0"/>
              </a:rPr>
              <a:t>=</a:t>
            </a:r>
            <a:r>
              <a:rPr lang="en-US" altLang="en-US" sz="2000" b="1" dirty="0">
                <a:solidFill>
                  <a:srgbClr val="0000AC"/>
                </a:solidFill>
              </a:rPr>
              <a:t> (</a:t>
            </a:r>
            <a:r>
              <a:rPr lang="en-US" altLang="en-US" sz="2000" b="1" i="1" dirty="0">
                <a:solidFill>
                  <a:srgbClr val="0000AC"/>
                </a:solidFill>
                <a:latin typeface="Times New Roman" panose="02020603050405020304" pitchFamily="18" charset="0"/>
              </a:rPr>
              <a:t>log </a:t>
            </a:r>
            <a:r>
              <a:rPr lang="tr-TR" altLang="en-US" sz="2000" b="1" i="1" dirty="0">
                <a:solidFill>
                  <a:srgbClr val="0000AC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2000" b="1" i="1" dirty="0">
                <a:solidFill>
                  <a:srgbClr val="0000AC"/>
                </a:solidFill>
                <a:latin typeface="Times New Roman" panose="02020603050405020304" pitchFamily="18" charset="0"/>
              </a:rPr>
              <a:t> +</a:t>
            </a:r>
            <a:r>
              <a:rPr lang="en-US" altLang="en-US" sz="2000" b="1" dirty="0">
                <a:solidFill>
                  <a:srgbClr val="0000AC"/>
                </a:solidFill>
                <a:latin typeface="Times New Roman" panose="02020603050405020304" pitchFamily="18" charset="0"/>
              </a:rPr>
              <a:t>1)</a:t>
            </a:r>
            <a:r>
              <a:rPr lang="en-US" altLang="en-US" sz="2000" dirty="0">
                <a:solidFill>
                  <a:srgbClr val="0000AC"/>
                </a:solidFill>
              </a:rPr>
              <a:t>×</a:t>
            </a:r>
            <a:r>
              <a:rPr lang="tr-TR" altLang="en-US" sz="2000" b="1" i="1" dirty="0">
                <a:solidFill>
                  <a:srgbClr val="0000AC"/>
                </a:solidFill>
                <a:latin typeface="Times New Roman" panose="02020603050405020304" pitchFamily="18" charset="0"/>
              </a:rPr>
              <a:t>4=12</a:t>
            </a:r>
            <a:endParaRPr lang="en-US" altLang="en-US" sz="2000" b="1" i="1" dirty="0">
              <a:solidFill>
                <a:srgbClr val="0000AC"/>
              </a:solidFill>
              <a:latin typeface="Times New Roman" panose="02020603050405020304" pitchFamily="18" charset="0"/>
            </a:endParaRPr>
          </a:p>
          <a:p>
            <a:r>
              <a:rPr lang="en-US" altLang="en-US" sz="2000" b="1" i="1" dirty="0"/>
              <a:t>      </a:t>
            </a:r>
            <a:endParaRPr lang="en-US" altLang="en-US" sz="2000" i="1" dirty="0">
              <a:solidFill>
                <a:srgbClr val="0000A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617464" y="5305889"/>
            <a:ext cx="2667000" cy="70788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/>
              <a:t>Lattice size: </a:t>
            </a:r>
            <a:r>
              <a:rPr lang="tr-TR" altLang="en-US" sz="2000" b="1" i="1" dirty="0">
                <a:solidFill>
                  <a:srgbClr val="0000AC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000" dirty="0">
                <a:solidFill>
                  <a:srgbClr val="0000AC"/>
                </a:solidFill>
              </a:rPr>
              <a:t>×</a:t>
            </a:r>
            <a:r>
              <a:rPr lang="tr-TR" altLang="en-US" sz="2000" b="1" i="1" dirty="0">
                <a:solidFill>
                  <a:srgbClr val="0000AC"/>
                </a:solidFill>
                <a:latin typeface="Times New Roman" panose="02020603050405020304" pitchFamily="18" charset="0"/>
              </a:rPr>
              <a:t>3=9</a:t>
            </a:r>
            <a:endParaRPr lang="en-US" altLang="en-US" sz="2000" b="1" i="1" dirty="0">
              <a:solidFill>
                <a:srgbClr val="0000AC"/>
              </a:solidFill>
              <a:latin typeface="Times New Roman" panose="02020603050405020304" pitchFamily="18" charset="0"/>
            </a:endParaRPr>
          </a:p>
          <a:p>
            <a:r>
              <a:rPr lang="en-US" altLang="en-US" sz="2000" b="1" i="1" dirty="0"/>
              <a:t>      </a:t>
            </a:r>
            <a:endParaRPr lang="en-US" altLang="en-US" sz="2000" i="1" dirty="0">
              <a:solidFill>
                <a:srgbClr val="0000A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8690" y="4768334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XOR</a:t>
            </a:r>
            <a:r>
              <a:rPr lang="tr-TR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6121" y="3048000"/>
            <a:ext cx="1703074" cy="170179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439608" y="4768334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XOR</a:t>
            </a:r>
            <a:r>
              <a:rPr lang="tr-TR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4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5" grpId="1"/>
      <p:bldP spid="21" grpId="0" animBg="1"/>
      <p:bldP spid="22" grpId="0" animBg="1"/>
      <p:bldP spid="8" grpId="0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Implementing parity functions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98500" y="1752600"/>
            <a:ext cx="7759700" cy="48768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547282"/>
              </p:ext>
            </p:extLst>
          </p:nvPr>
        </p:nvGraphicFramePr>
        <p:xfrm>
          <a:off x="762000" y="1766888"/>
          <a:ext cx="75438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24" name="Visio" r:id="rId3" imgW="4091847" imgH="282097" progId="Visio.Drawing.11">
                  <p:embed/>
                </p:oleObj>
              </mc:Choice>
              <mc:Fallback>
                <p:oleObj name="Visio" r:id="rId3" imgW="4091847" imgH="28209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66888"/>
                        <a:ext cx="7543800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667000"/>
            <a:ext cx="4448583" cy="2699266"/>
          </a:xfrm>
          <a:prstGeom prst="rect">
            <a:avLst/>
          </a:prstGeom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514600" y="2713038"/>
            <a:ext cx="1066800" cy="2163762"/>
          </a:xfrm>
          <a:prstGeom prst="rect">
            <a:avLst/>
          </a:prstGeom>
          <a:noFill/>
          <a:ln w="476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9394" y="3048000"/>
            <a:ext cx="2683968" cy="20574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208776" y="2678668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OPTIMAL</a:t>
            </a:r>
            <a:endParaRPr lang="en-US" dirty="0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874776" y="5308937"/>
            <a:ext cx="3544824" cy="10156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/>
              <a:t>Lattice size: </a:t>
            </a:r>
            <a:r>
              <a:rPr lang="en-US" altLang="en-US" sz="2000" b="1" dirty="0">
                <a:solidFill>
                  <a:srgbClr val="0000AC"/>
                </a:solidFill>
              </a:rPr>
              <a:t>(</a:t>
            </a:r>
            <a:r>
              <a:rPr lang="en-US" altLang="en-US" sz="2000" b="1" i="1" dirty="0">
                <a:solidFill>
                  <a:srgbClr val="0000AC"/>
                </a:solidFill>
                <a:latin typeface="Times New Roman" panose="02020603050405020304" pitchFamily="18" charset="0"/>
              </a:rPr>
              <a:t>log m +</a:t>
            </a:r>
            <a:r>
              <a:rPr lang="en-US" altLang="en-US" sz="2000" b="1" dirty="0">
                <a:solidFill>
                  <a:srgbClr val="0000AC"/>
                </a:solidFill>
                <a:latin typeface="Times New Roman" panose="02020603050405020304" pitchFamily="18" charset="0"/>
              </a:rPr>
              <a:t>1)</a:t>
            </a:r>
            <a:r>
              <a:rPr lang="en-US" altLang="en-US" sz="2000" dirty="0">
                <a:solidFill>
                  <a:srgbClr val="0000AC"/>
                </a:solidFill>
              </a:rPr>
              <a:t>×</a:t>
            </a:r>
            <a:r>
              <a:rPr lang="en-US" altLang="en-US" sz="2000" b="1" i="1" dirty="0">
                <a:solidFill>
                  <a:srgbClr val="0000AC"/>
                </a:solidFill>
                <a:latin typeface="Times New Roman" panose="02020603050405020304" pitchFamily="18" charset="0"/>
              </a:rPr>
              <a:t>n</a:t>
            </a:r>
            <a:r>
              <a:rPr lang="tr-TR" altLang="en-US" sz="2000" b="1" i="1" dirty="0">
                <a:solidFill>
                  <a:srgbClr val="0000AC"/>
                </a:solidFill>
                <a:latin typeface="Times New Roman" panose="02020603050405020304" pitchFamily="18" charset="0"/>
              </a:rPr>
              <a:t>=</a:t>
            </a:r>
            <a:r>
              <a:rPr lang="en-US" altLang="en-US" sz="2000" b="1" dirty="0">
                <a:solidFill>
                  <a:srgbClr val="0000AC"/>
                </a:solidFill>
              </a:rPr>
              <a:t> (</a:t>
            </a:r>
            <a:r>
              <a:rPr lang="en-US" altLang="en-US" sz="2000" b="1" i="1" dirty="0">
                <a:solidFill>
                  <a:srgbClr val="0000AC"/>
                </a:solidFill>
                <a:latin typeface="Times New Roman" panose="02020603050405020304" pitchFamily="18" charset="0"/>
              </a:rPr>
              <a:t>log </a:t>
            </a:r>
            <a:r>
              <a:rPr lang="tr-TR" altLang="en-US" sz="2000" b="1" i="1" dirty="0">
                <a:solidFill>
                  <a:srgbClr val="0000AC"/>
                </a:solidFill>
                <a:latin typeface="Times New Roman" panose="02020603050405020304" pitchFamily="18" charset="0"/>
              </a:rPr>
              <a:t>8</a:t>
            </a:r>
            <a:r>
              <a:rPr lang="en-US" altLang="en-US" sz="2000" b="1" i="1" dirty="0">
                <a:solidFill>
                  <a:srgbClr val="0000AC"/>
                </a:solidFill>
                <a:latin typeface="Times New Roman" panose="02020603050405020304" pitchFamily="18" charset="0"/>
              </a:rPr>
              <a:t> +</a:t>
            </a:r>
            <a:r>
              <a:rPr lang="en-US" altLang="en-US" sz="2000" b="1" dirty="0">
                <a:solidFill>
                  <a:srgbClr val="0000AC"/>
                </a:solidFill>
                <a:latin typeface="Times New Roman" panose="02020603050405020304" pitchFamily="18" charset="0"/>
              </a:rPr>
              <a:t>1)</a:t>
            </a:r>
            <a:r>
              <a:rPr lang="en-US" altLang="en-US" sz="2000" dirty="0">
                <a:solidFill>
                  <a:srgbClr val="0000AC"/>
                </a:solidFill>
              </a:rPr>
              <a:t>×</a:t>
            </a:r>
            <a:r>
              <a:rPr lang="tr-TR" altLang="en-US" sz="2000" b="1" i="1" dirty="0">
                <a:solidFill>
                  <a:srgbClr val="0000AC"/>
                </a:solidFill>
                <a:latin typeface="Times New Roman" panose="02020603050405020304" pitchFamily="18" charset="0"/>
              </a:rPr>
              <a:t>8=32</a:t>
            </a:r>
            <a:endParaRPr lang="en-US" altLang="en-US" sz="2000" b="1" i="1" dirty="0">
              <a:solidFill>
                <a:srgbClr val="0000AC"/>
              </a:solidFill>
              <a:latin typeface="Times New Roman" panose="02020603050405020304" pitchFamily="18" charset="0"/>
            </a:endParaRPr>
          </a:p>
          <a:p>
            <a:r>
              <a:rPr lang="en-US" altLang="en-US" sz="2000" b="1" i="1" dirty="0"/>
              <a:t>      </a:t>
            </a:r>
            <a:endParaRPr lang="en-US" altLang="en-US" sz="2000" i="1" dirty="0">
              <a:solidFill>
                <a:srgbClr val="0000A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617464" y="5305889"/>
            <a:ext cx="2667000" cy="70788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/>
              <a:t>Lattice size: </a:t>
            </a:r>
            <a:r>
              <a:rPr lang="tr-TR" altLang="en-US" sz="2000" b="1" i="1" dirty="0">
                <a:solidFill>
                  <a:srgbClr val="0000AC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000" dirty="0">
                <a:solidFill>
                  <a:srgbClr val="0000AC"/>
                </a:solidFill>
              </a:rPr>
              <a:t>×</a:t>
            </a:r>
            <a:r>
              <a:rPr lang="tr-TR" altLang="en-US" sz="2000" b="1" i="1" dirty="0">
                <a:solidFill>
                  <a:srgbClr val="0000AC"/>
                </a:solidFill>
                <a:latin typeface="Times New Roman" panose="02020603050405020304" pitchFamily="18" charset="0"/>
              </a:rPr>
              <a:t>5=15</a:t>
            </a:r>
            <a:endParaRPr lang="en-US" altLang="en-US" sz="2000" b="1" i="1" dirty="0">
              <a:solidFill>
                <a:srgbClr val="0000AC"/>
              </a:solidFill>
              <a:latin typeface="Times New Roman" panose="02020603050405020304" pitchFamily="18" charset="0"/>
            </a:endParaRPr>
          </a:p>
          <a:p>
            <a:r>
              <a:rPr lang="en-US" altLang="en-US" sz="2000" b="1" i="1" dirty="0"/>
              <a:t>      </a:t>
            </a:r>
            <a:endParaRPr lang="en-US" altLang="en-US" sz="2000" i="1" dirty="0">
              <a:solidFill>
                <a:srgbClr val="0000A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44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5" grpId="0"/>
      <p:bldP spid="21" grpId="0" animBg="1"/>
      <p:bldP spid="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</a:rPr>
              <a:t>Optimal </a:t>
            </a:r>
            <a:r>
              <a:rPr lang="tr-TR" dirty="0" err="1">
                <a:solidFill>
                  <a:schemeClr val="tx1"/>
                </a:solidFill>
                <a:latin typeface="Arial" panose="020B0604020202020204" pitchFamily="34" charset="0"/>
              </a:rPr>
              <a:t>Lattice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anose="020B0604020202020204" pitchFamily="34" charset="0"/>
              </a:rPr>
              <a:t>Sizes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533400" y="2743200"/>
            <a:ext cx="5943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2100" indent="-292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en-US" sz="2400" dirty="0"/>
              <a:t>We need at least </a:t>
            </a:r>
            <a:r>
              <a:rPr lang="en-US" altLang="en-US" sz="2400" b="1" dirty="0"/>
              <a:t>3 rows</a:t>
            </a:r>
            <a:r>
              <a:rPr lang="en-US" altLang="en-US" sz="2400" dirty="0"/>
              <a:t> to implement the target functions.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en-US" sz="2400" dirty="0"/>
              <a:t>Can we implement the target functions with </a:t>
            </a:r>
            <a:r>
              <a:rPr lang="en-US" altLang="en-US" sz="2400" b="1" dirty="0"/>
              <a:t>2 columns</a:t>
            </a:r>
            <a:r>
              <a:rPr lang="en-US" altLang="en-US" sz="2400" dirty="0"/>
              <a:t>?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006600"/>
                </a:solidFill>
              </a:rPr>
              <a:t>NO</a:t>
            </a:r>
            <a:r>
              <a:rPr lang="en-US" altLang="en-US" sz="2400" dirty="0"/>
              <a:t> for 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2400" b="1" i="1" baseline="-25000" dirty="0">
                <a:solidFill>
                  <a:srgbClr val="0066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2400" b="1" baseline="-25000" dirty="0">
                <a:solidFill>
                  <a:srgbClr val="0066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 dirty="0"/>
              <a:t>; </a:t>
            </a:r>
            <a:r>
              <a:rPr lang="en-US" altLang="en-US" sz="2400" b="1" dirty="0">
                <a:solidFill>
                  <a:srgbClr val="FF0000"/>
                </a:solidFill>
              </a:rPr>
              <a:t>YES</a:t>
            </a:r>
            <a:r>
              <a:rPr lang="en-US" altLang="en-US" sz="2400" dirty="0"/>
              <a:t> for 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2600" b="1" i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26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/>
              <a:t>.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en-US" sz="2400" dirty="0"/>
              <a:t>The minimum lattice sizes for </a:t>
            </a:r>
            <a:r>
              <a:rPr lang="en-US" altLang="en-US" sz="2600" b="1" i="1" dirty="0">
                <a:latin typeface="Times New Roman" panose="02020603050405020304" pitchFamily="18" charset="0"/>
              </a:rPr>
              <a:t>f</a:t>
            </a:r>
            <a:r>
              <a:rPr lang="en-US" altLang="en-US" sz="2600" b="1" i="1" baseline="-25000" dirty="0">
                <a:latin typeface="Times New Roman" panose="02020603050405020304" pitchFamily="18" charset="0"/>
              </a:rPr>
              <a:t>T</a:t>
            </a:r>
            <a:r>
              <a:rPr lang="en-US" altLang="en-US" sz="2600" b="1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b="1" i="1" baseline="-250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/>
              <a:t>and </a:t>
            </a:r>
            <a:r>
              <a:rPr lang="en-US" altLang="en-US" sz="2600" b="1" i="1" dirty="0">
                <a:latin typeface="Times New Roman" panose="02020603050405020304" pitchFamily="18" charset="0"/>
              </a:rPr>
              <a:t>f</a:t>
            </a:r>
            <a:r>
              <a:rPr lang="en-US" altLang="en-US" sz="2600" b="1" i="1" baseline="-25000" dirty="0">
                <a:latin typeface="Times New Roman" panose="02020603050405020304" pitchFamily="18" charset="0"/>
              </a:rPr>
              <a:t>T</a:t>
            </a:r>
            <a:r>
              <a:rPr lang="en-US" altLang="en-US" sz="26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400" dirty="0"/>
              <a:t> are </a:t>
            </a:r>
            <a:r>
              <a:rPr lang="en-US" altLang="en-US" sz="2400" b="1" dirty="0">
                <a:solidFill>
                  <a:srgbClr val="0000FF"/>
                </a:solidFill>
              </a:rPr>
              <a:t>9</a:t>
            </a:r>
            <a:r>
              <a:rPr lang="en-US" altLang="en-US" sz="2400" dirty="0"/>
              <a:t> and </a:t>
            </a:r>
            <a:r>
              <a:rPr lang="en-US" altLang="en-US" sz="2400" b="1" dirty="0">
                <a:solidFill>
                  <a:srgbClr val="0000FF"/>
                </a:solidFill>
              </a:rPr>
              <a:t>6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104662"/>
              </p:ext>
            </p:extLst>
          </p:nvPr>
        </p:nvGraphicFramePr>
        <p:xfrm>
          <a:off x="6553200" y="2895600"/>
          <a:ext cx="20828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63" name="Visio" r:id="rId3" imgW="973455" imgH="1495425" progId="Visio.Drawing.11">
                  <p:embed/>
                </p:oleObj>
              </mc:Choice>
              <mc:Fallback>
                <p:oleObj name="Visio" r:id="rId3" imgW="973455" imgH="14954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895600"/>
                        <a:ext cx="20828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81000" y="1828800"/>
            <a:ext cx="8534400" cy="472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742349"/>
              </p:ext>
            </p:extLst>
          </p:nvPr>
        </p:nvGraphicFramePr>
        <p:xfrm>
          <a:off x="7162800" y="3657600"/>
          <a:ext cx="838200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64" name="Visio" r:id="rId5" imgW="120777" imgH="212217" progId="Visio.Drawing.11">
                  <p:embed/>
                </p:oleObj>
              </mc:Choice>
              <mc:Fallback>
                <p:oleObj name="Visio" r:id="rId5" imgW="120777" imgH="2122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657600"/>
                        <a:ext cx="838200" cy="147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378536"/>
              </p:ext>
            </p:extLst>
          </p:nvPr>
        </p:nvGraphicFramePr>
        <p:xfrm>
          <a:off x="520700" y="1873250"/>
          <a:ext cx="7937500" cy="822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65" name="Visio" r:id="rId7" imgW="8515307" imgH="923839" progId="Visio.Drawing.11">
                  <p:embed/>
                </p:oleObj>
              </mc:Choice>
              <mc:Fallback>
                <p:oleObj name="Visio" r:id="rId7" imgW="8515307" imgH="92383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1873250"/>
                        <a:ext cx="7937500" cy="8225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603485"/>
              </p:ext>
            </p:extLst>
          </p:nvPr>
        </p:nvGraphicFramePr>
        <p:xfrm>
          <a:off x="1905000" y="2286000"/>
          <a:ext cx="5715000" cy="468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66" name="Visio" r:id="rId9" imgW="6283071" imgH="515112" progId="Visio.Drawing.11">
                  <p:embed/>
                </p:oleObj>
              </mc:Choice>
              <mc:Fallback>
                <p:oleObj name="Visio" r:id="rId9" imgW="6283071" imgH="51511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86000"/>
                        <a:ext cx="5715000" cy="4684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1301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anose="020B0604020202020204" pitchFamily="34" charset="0"/>
              </a:rPr>
              <a:t>Defect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anose="020B0604020202020204" pitchFamily="34" charset="0"/>
              </a:rPr>
              <a:t>Tolerance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85" y="1676400"/>
            <a:ext cx="7062684" cy="341982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60820" y="5334000"/>
            <a:ext cx="76174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2800" dirty="0">
                <a:solidFill>
                  <a:prstClr val="black"/>
                </a:solidFill>
              </a:rPr>
              <a:t>(?) </a:t>
            </a:r>
            <a:r>
              <a:rPr lang="tr-TR" sz="2800" dirty="0" err="1">
                <a:solidFill>
                  <a:prstClr val="black"/>
                </a:solidFill>
              </a:rPr>
              <a:t>Finding</a:t>
            </a:r>
            <a:r>
              <a:rPr lang="tr-TR" sz="2800" dirty="0">
                <a:solidFill>
                  <a:prstClr val="black"/>
                </a:solidFill>
              </a:rPr>
              <a:t> </a:t>
            </a:r>
            <a:r>
              <a:rPr lang="tr-TR" sz="2800" dirty="0" err="1">
                <a:solidFill>
                  <a:prstClr val="black"/>
                </a:solidFill>
              </a:rPr>
              <a:t>largest</a:t>
            </a:r>
            <a:r>
              <a:rPr lang="tr-TR" sz="2800" dirty="0">
                <a:solidFill>
                  <a:prstClr val="black"/>
                </a:solidFill>
              </a:rPr>
              <a:t> (</a:t>
            </a:r>
            <a:r>
              <a:rPr lang="tr-TR" sz="2800" i="1" dirty="0">
                <a:solidFill>
                  <a:prstClr val="black"/>
                </a:solidFill>
              </a:rPr>
              <a:t>k</a:t>
            </a:r>
            <a:r>
              <a:rPr lang="tr-TR" sz="2800" dirty="0">
                <a:solidFill>
                  <a:prstClr val="black"/>
                </a:solidFill>
              </a:rPr>
              <a:t> x </a:t>
            </a:r>
            <a:r>
              <a:rPr lang="tr-TR" sz="2800" i="1" dirty="0">
                <a:solidFill>
                  <a:prstClr val="black"/>
                </a:solidFill>
              </a:rPr>
              <a:t>k</a:t>
            </a:r>
            <a:r>
              <a:rPr lang="tr-TR" sz="2800" dirty="0">
                <a:solidFill>
                  <a:prstClr val="black"/>
                </a:solidFill>
              </a:rPr>
              <a:t>)  </a:t>
            </a:r>
            <a:r>
              <a:rPr lang="tr-TR" sz="2800" dirty="0" err="1">
                <a:solidFill>
                  <a:prstClr val="black"/>
                </a:solidFill>
              </a:rPr>
              <a:t>defect-free</a:t>
            </a:r>
            <a:r>
              <a:rPr lang="tr-TR" sz="2800" dirty="0">
                <a:solidFill>
                  <a:prstClr val="black"/>
                </a:solidFill>
              </a:rPr>
              <a:t> </a:t>
            </a:r>
            <a:r>
              <a:rPr lang="tr-TR" sz="2800" dirty="0" err="1">
                <a:solidFill>
                  <a:prstClr val="black"/>
                </a:solidFill>
              </a:rPr>
              <a:t>sub-crossbar</a:t>
            </a:r>
            <a:r>
              <a:rPr lang="tr-TR" sz="2800" dirty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tr-TR" sz="2800" dirty="0">
                <a:solidFill>
                  <a:prstClr val="black"/>
                </a:solidFill>
              </a:rPr>
              <a:t>in (</a:t>
            </a:r>
            <a:r>
              <a:rPr lang="tr-TR" sz="2800" i="1" dirty="0">
                <a:solidFill>
                  <a:prstClr val="black"/>
                </a:solidFill>
              </a:rPr>
              <a:t>N </a:t>
            </a:r>
            <a:r>
              <a:rPr lang="tr-TR" sz="2800" dirty="0">
                <a:solidFill>
                  <a:prstClr val="black"/>
                </a:solidFill>
              </a:rPr>
              <a:t>x </a:t>
            </a:r>
            <a:r>
              <a:rPr lang="tr-TR" sz="2800" i="1" dirty="0">
                <a:solidFill>
                  <a:prstClr val="black"/>
                </a:solidFill>
              </a:rPr>
              <a:t>N</a:t>
            </a:r>
            <a:r>
              <a:rPr lang="tr-TR" sz="2800" dirty="0">
                <a:solidFill>
                  <a:prstClr val="black"/>
                </a:solidFill>
              </a:rPr>
              <a:t>) </a:t>
            </a:r>
            <a:r>
              <a:rPr lang="tr-TR" sz="2800" dirty="0" err="1">
                <a:solidFill>
                  <a:prstClr val="black"/>
                </a:solidFill>
              </a:rPr>
              <a:t>defective</a:t>
            </a:r>
            <a:r>
              <a:rPr lang="tr-TR" sz="2800" dirty="0">
                <a:solidFill>
                  <a:prstClr val="black"/>
                </a:solidFill>
              </a:rPr>
              <a:t> </a:t>
            </a:r>
            <a:r>
              <a:rPr lang="tr-TR" sz="2800" dirty="0" err="1">
                <a:solidFill>
                  <a:prstClr val="black"/>
                </a:solidFill>
              </a:rPr>
              <a:t>crossbar</a:t>
            </a:r>
            <a:r>
              <a:rPr lang="tr-TR" sz="2800" dirty="0">
                <a:solidFill>
                  <a:prstClr val="black"/>
                </a:solidFill>
              </a:rPr>
              <a:t> (</a:t>
            </a:r>
            <a:r>
              <a:rPr lang="tr-TR" sz="2800" i="1" dirty="0">
                <a:solidFill>
                  <a:prstClr val="black"/>
                </a:solidFill>
              </a:rPr>
              <a:t>k</a:t>
            </a:r>
            <a:r>
              <a:rPr lang="tr-TR" sz="2800" dirty="0">
                <a:solidFill>
                  <a:prstClr val="black"/>
                </a:solidFill>
              </a:rPr>
              <a:t> &lt; </a:t>
            </a:r>
            <a:r>
              <a:rPr lang="tr-TR" sz="2800" i="1" dirty="0">
                <a:solidFill>
                  <a:prstClr val="black"/>
                </a:solidFill>
              </a:rPr>
              <a:t>N</a:t>
            </a:r>
            <a:r>
              <a:rPr lang="tr-TR" sz="2800" dirty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34915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anose="020B0604020202020204" pitchFamily="34" charset="0"/>
              </a:rPr>
              <a:t>Technology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</a:rPr>
              <a:t> Development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48" y="4648200"/>
            <a:ext cx="7010400" cy="1798832"/>
          </a:xfrm>
          <a:prstGeom prst="rect">
            <a:avLst/>
          </a:prstGeom>
        </p:spPr>
      </p:pic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612648" y="1835046"/>
            <a:ext cx="3425952" cy="233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2100" indent="-292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en-US" sz="2400" dirty="0"/>
              <a:t>TCAD Simulations / Real Device Test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en-US" sz="2400" dirty="0"/>
              <a:t>SPICE Modelling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en-US" sz="2400" dirty="0"/>
              <a:t>Power </a:t>
            </a:r>
            <a:r>
              <a:rPr lang="mr-IN" altLang="en-US" sz="2400" dirty="0"/>
              <a:t>–</a:t>
            </a:r>
            <a:r>
              <a:rPr lang="en-US" altLang="en-US" sz="2400" dirty="0"/>
              <a:t> Delay </a:t>
            </a:r>
            <a:r>
              <a:rPr lang="mr-IN" altLang="en-US" sz="2400" dirty="0"/>
              <a:t>–</a:t>
            </a:r>
            <a:r>
              <a:rPr lang="en-US" altLang="en-US" sz="2400" dirty="0"/>
              <a:t> Area Analysis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718241"/>
            <a:ext cx="3590591" cy="254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90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anose="020B0604020202020204" pitchFamily="34" charset="0"/>
              </a:rPr>
              <a:t>Technology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</a:rPr>
              <a:t> Development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05E0605-D2EC-4ECD-BA2A-603B3D190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133600"/>
            <a:ext cx="8763000" cy="2032484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867C6308-8B1D-4523-B170-12AEAED77204}"/>
              </a:ext>
            </a:extLst>
          </p:cNvPr>
          <p:cNvSpPr/>
          <p:nvPr/>
        </p:nvSpPr>
        <p:spPr>
          <a:xfrm>
            <a:off x="0" y="4434153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on 65nm post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2X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conventional CMOS implementations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2F4194F4-5598-4068-8345-40569C24D74F}"/>
              </a:ext>
            </a:extLst>
          </p:cNvPr>
          <p:cNvSpPr/>
          <p:nvPr/>
        </p:nvSpPr>
        <p:spPr>
          <a:xfrm>
            <a:off x="1066800" y="5348553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arrays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switching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lattices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3D?</a:t>
            </a:r>
          </a:p>
        </p:txBody>
      </p:sp>
    </p:spTree>
    <p:extLst>
      <p:ext uri="{BB962C8B-B14F-4D97-AF65-F5344CB8AC3E}">
        <p14:creationId xmlns:p14="http://schemas.microsoft.com/office/powerpoint/2010/main" val="1468644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Suggested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600" dirty="0">
                <a:latin typeface="Arial" pitchFamily="34" charset="0"/>
                <a:cs typeface="Arial" pitchFamily="34" charset="0"/>
              </a:rPr>
              <a:t>Shannon, C. E. (1938). A symbolic analysis of relay and switching circuits. </a:t>
            </a:r>
            <a:r>
              <a:rPr lang="en-US" sz="2600" i="1" dirty="0">
                <a:latin typeface="Arial" pitchFamily="34" charset="0"/>
                <a:cs typeface="Arial" pitchFamily="34" charset="0"/>
              </a:rPr>
              <a:t>Electrical Engineering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 </a:t>
            </a:r>
            <a:r>
              <a:rPr lang="en-US" sz="2600" i="1" dirty="0">
                <a:latin typeface="Arial" pitchFamily="34" charset="0"/>
                <a:cs typeface="Arial" pitchFamily="34" charset="0"/>
              </a:rPr>
              <a:t>57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(12), 713-723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2600" dirty="0" err="1">
                <a:latin typeface="Arial" pitchFamily="34" charset="0"/>
                <a:cs typeface="Arial" pitchFamily="34" charset="0"/>
              </a:rPr>
              <a:t>Whitesides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G. M., &amp;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Grzybowski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B. (2002). Self-assembly at all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scales.</a:t>
            </a:r>
            <a:r>
              <a:rPr lang="en-US" sz="2600" i="1" dirty="0" err="1">
                <a:latin typeface="Arial" pitchFamily="34" charset="0"/>
                <a:cs typeface="Arial" pitchFamily="34" charset="0"/>
              </a:rPr>
              <a:t>Science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 </a:t>
            </a:r>
            <a:r>
              <a:rPr lang="en-US" sz="2600" i="1" dirty="0">
                <a:latin typeface="Arial" pitchFamily="34" charset="0"/>
                <a:cs typeface="Arial" pitchFamily="34" charset="0"/>
              </a:rPr>
              <a:t>295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(5564), 2418-2421.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Snider, G.,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Kuekes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P., Hogg, T., &amp; Williams, R. S. (2005).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Nanoelectronic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architectures. </a:t>
            </a:r>
            <a:r>
              <a:rPr lang="en-US" sz="2600" i="1" dirty="0">
                <a:latin typeface="Arial" pitchFamily="34" charset="0"/>
                <a:cs typeface="Arial" pitchFamily="34" charset="0"/>
              </a:rPr>
              <a:t>Applied Physics 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 </a:t>
            </a:r>
            <a:r>
              <a:rPr lang="en-US" sz="2600" i="1" dirty="0">
                <a:latin typeface="Arial" pitchFamily="34" charset="0"/>
                <a:cs typeface="Arial" pitchFamily="34" charset="0"/>
              </a:rPr>
              <a:t>80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(6), 1183-1195.</a:t>
            </a:r>
            <a:endParaRPr lang="en-US" sz="1300" dirty="0">
              <a:latin typeface="Arial" pitchFamily="34" charset="0"/>
              <a:cs typeface="Arial" pitchFamily="34" charset="0"/>
            </a:endParaRPr>
          </a:p>
          <a:p>
            <a:r>
              <a:rPr lang="en-US" sz="2600" dirty="0" err="1">
                <a:latin typeface="Arial" pitchFamily="34" charset="0"/>
                <a:cs typeface="Arial" pitchFamily="34" charset="0"/>
              </a:rPr>
              <a:t>Altun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M., &amp; Riedel, M. D. (2012). Logic synthesis for switching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lattices.</a:t>
            </a:r>
            <a:r>
              <a:rPr lang="en-US" sz="2600" i="1" dirty="0" err="1">
                <a:latin typeface="Arial" pitchFamily="34" charset="0"/>
                <a:cs typeface="Arial" pitchFamily="34" charset="0"/>
              </a:rPr>
              <a:t>Computers</a:t>
            </a:r>
            <a:r>
              <a:rPr lang="en-US" sz="2600" i="1" dirty="0">
                <a:latin typeface="Arial" pitchFamily="34" charset="0"/>
                <a:cs typeface="Arial" pitchFamily="34" charset="0"/>
              </a:rPr>
              <a:t>, IEEE Transactions on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 </a:t>
            </a:r>
            <a:r>
              <a:rPr lang="en-US" sz="2600" i="1" dirty="0">
                <a:latin typeface="Arial" pitchFamily="34" charset="0"/>
                <a:cs typeface="Arial" pitchFamily="34" charset="0"/>
              </a:rPr>
              <a:t>61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(11), 1588-1600.</a:t>
            </a:r>
            <a:endParaRPr lang="tr-TR" sz="2600" dirty="0">
              <a:latin typeface="Arial" pitchFamily="34" charset="0"/>
              <a:cs typeface="Arial" pitchFamily="34" charset="0"/>
            </a:endParaRPr>
          </a:p>
          <a:p>
            <a:r>
              <a:rPr lang="en-US" sz="2600" dirty="0" err="1">
                <a:latin typeface="Arial" pitchFamily="34" charset="0"/>
                <a:cs typeface="Arial" pitchFamily="34" charset="0"/>
              </a:rPr>
              <a:t>Strukov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D. B., &amp;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Likharev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K. K. (2012). Reconfigurable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nano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-crossbar architectures.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Nanoelectronics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and Information Technology, 543-562.</a:t>
            </a:r>
            <a:endParaRPr lang="tr-TR" sz="2600" dirty="0">
              <a:latin typeface="Arial" pitchFamily="34" charset="0"/>
              <a:cs typeface="Arial" pitchFamily="34" charset="0"/>
            </a:endParaRPr>
          </a:p>
          <a:p>
            <a:r>
              <a:rPr lang="tr-TR" sz="2600" dirty="0" err="1">
                <a:latin typeface="Arial" pitchFamily="34" charset="0"/>
                <a:cs typeface="Arial" pitchFamily="34" charset="0"/>
              </a:rPr>
              <a:t>Alexandrescu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, D.,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Altun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, M.,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Anghel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, L.,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Bernasconi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, A.,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Ciriani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, V.,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Frontini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, L., &amp;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Tahoori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, M. (2017).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Logic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synthesis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testing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techniques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switching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nano-crossbar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arrays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.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Microprocessors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Microsystems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, 54, 14-25.</a:t>
            </a:r>
          </a:p>
          <a:p>
            <a:r>
              <a:rPr lang="en-US" sz="2600" dirty="0" err="1">
                <a:latin typeface="Arial" pitchFamily="34" charset="0"/>
                <a:cs typeface="Arial" pitchFamily="34" charset="0"/>
              </a:rPr>
              <a:t>Cevik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I., Aksoy, L., &amp;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Altun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M. (2020, March).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Cmos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implementation of switching lattices. In 2020 Design, Automation &amp; Test in Europe Conference &amp; Exhibition (DATE) (pp. 274-277). IEEE.</a:t>
            </a:r>
            <a:endParaRPr lang="tr-TR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Motivation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CMOS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Gets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Regular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2B1D73C-D865-4F2E-9C1A-B07C3FF29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4" t="4807" r="50351" b="-4807"/>
          <a:stretch/>
        </p:blipFill>
        <p:spPr>
          <a:xfrm>
            <a:off x="4900900" y="2133600"/>
            <a:ext cx="3557299" cy="336344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0048CB6-04D4-417E-B6C7-251588CD1D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64" t="21953" r="22807" b="22485"/>
          <a:stretch/>
        </p:blipFill>
        <p:spPr>
          <a:xfrm>
            <a:off x="1007440" y="2133600"/>
            <a:ext cx="3235661" cy="3170087"/>
          </a:xfrm>
          <a:prstGeom prst="rect">
            <a:avLst/>
          </a:prstGeom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921AEC85-7DC2-41BC-8ED3-640552D57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7214" y="5750446"/>
            <a:ext cx="693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sz="2400" b="1" dirty="0">
              <a:latin typeface="Arial" pitchFamily="34" charset="0"/>
              <a:cs typeface="Arial" pitchFamily="34" charset="0"/>
            </a:endParaRP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&gt;40nm –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Planar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CMOS             &lt;40nm -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FinFET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073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Motivation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Self-assembly</a:t>
            </a:r>
          </a:p>
        </p:txBody>
      </p:sp>
      <p:pic>
        <p:nvPicPr>
          <p:cNvPr id="176130" name="Picture 2" descr="File:Self-Assembly of Nanopartic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971800"/>
            <a:ext cx="4829175" cy="36671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990600" y="1665982"/>
            <a:ext cx="7239000" cy="10772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itchFamily="34" charset="0"/>
                <a:cs typeface="Arial" pitchFamily="34" charset="0"/>
              </a:rPr>
              <a:t>From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disordered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to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ordered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and regular structure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 Self-assembly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We prefer order to disorder.</a:t>
            </a: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Living cells self-assemble.</a:t>
            </a: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Self-assembly is practical to manufacture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nano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structures.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71600" y="6248400"/>
            <a:ext cx="6172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Self-assembled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nano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structures</a:t>
            </a:r>
          </a:p>
        </p:txBody>
      </p:sp>
      <p:pic>
        <p:nvPicPr>
          <p:cNvPr id="5" name="Picture 9" descr="http://t1.gstatic.com/images?q=tbn:ANd9GcRHmO4Ta-UnDywpSgc6Qz6yMAJeT_XJ3_4dfXQQzSdLTKFDZ5al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987512"/>
            <a:ext cx="2286000" cy="17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62" name="Picture 2" descr="https://encrypted-tbn3.gstatic.com/images?q=tbn:ANd9GcT8w5-GzNLRscWcY4teBzzqI4NzafCIoTA0TC6j11EH6wC6Gt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250" y="3962400"/>
            <a:ext cx="2495550" cy="1828800"/>
          </a:xfrm>
          <a:prstGeom prst="rect">
            <a:avLst/>
          </a:prstGeom>
          <a:noFill/>
        </p:spPr>
      </p:pic>
      <p:pic>
        <p:nvPicPr>
          <p:cNvPr id="7" name="Picture 9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8100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 Self-assembly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4111752" cy="2667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Directed assembly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Advantages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Results in a functional construct from a print/layout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Disadvantages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Costly in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nanoscale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Time consuming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1752600"/>
            <a:ext cx="4495800" cy="24384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Self assembly </a:t>
            </a:r>
          </a:p>
          <a:p>
            <a:pPr marL="640080" marR="0" lvl="1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Advantages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9144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75000"/>
              <a:buFont typeface="Wingdings"/>
              <a:buChar char="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Fast and efficient 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nanoscale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9144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75000"/>
              <a:buFont typeface="Wingdings"/>
              <a:buChar char="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Results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 condensed structures</a:t>
            </a:r>
          </a:p>
          <a:p>
            <a:pPr marL="640080" marR="0" lvl="1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Disadvantages</a:t>
            </a:r>
          </a:p>
          <a:p>
            <a:pPr marL="9144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75000"/>
              <a:buFont typeface="Wingdings"/>
              <a:buChar char="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 results in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 functional construct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7154" name="Picture 2" descr="Xenon-IB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223" y="4648200"/>
            <a:ext cx="2948577" cy="1295400"/>
          </a:xfrm>
          <a:prstGeom prst="rect">
            <a:avLst/>
          </a:prstGeom>
          <a:noFill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261757"/>
            <a:ext cx="2514600" cy="221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Research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Self-assembly</a:t>
            </a:r>
            <a:endParaRPr lang="en-US" dirty="0"/>
          </a:p>
        </p:txBody>
      </p:sp>
      <p:sp>
        <p:nvSpPr>
          <p:cNvPr id="6" name="Dikdörtgen 5"/>
          <p:cNvSpPr/>
          <p:nvPr/>
        </p:nvSpPr>
        <p:spPr>
          <a:xfrm>
            <a:off x="984504" y="2789872"/>
            <a:ext cx="672998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>
                <a:solidFill>
                  <a:srgbClr val="222222"/>
                </a:solidFill>
                <a:latin typeface="arial" panose="020B0604020202020204" pitchFamily="34" charset="0"/>
              </a:rPr>
              <a:t>Video-1: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hlinkClick r:id="rId2"/>
              </a:rPr>
              <a:t>Self-Assembly of Lithographically Patterned 3D Micro/Nanostructures</a:t>
            </a:r>
            <a:endParaRPr lang="tr-T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b="1" dirty="0" err="1">
                <a:solidFill>
                  <a:srgbClr val="222222"/>
                </a:solidFill>
                <a:latin typeface="arial" panose="020B0604020202020204" pitchFamily="34" charset="0"/>
              </a:rPr>
              <a:t>Lab</a:t>
            </a:r>
            <a:r>
              <a:rPr lang="tr-TR" b="1" dirty="0">
                <a:solidFill>
                  <a:srgbClr val="222222"/>
                </a:solidFill>
                <a:latin typeface="arial" panose="020B0604020202020204" pitchFamily="34" charset="0"/>
              </a:rPr>
              <a:t>: </a:t>
            </a:r>
            <a:r>
              <a:rPr lang="tr-TR" dirty="0" err="1">
                <a:solidFill>
                  <a:srgbClr val="222222"/>
                </a:solidFill>
                <a:latin typeface="arial" panose="020B0604020202020204" pitchFamily="34" charset="0"/>
              </a:rPr>
              <a:t>Gracias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222222"/>
                </a:solidFill>
                <a:latin typeface="arial" panose="020B0604020202020204" pitchFamily="34" charset="0"/>
              </a:rPr>
              <a:t>Lab</a:t>
            </a:r>
            <a:endParaRPr lang="tr-T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b="1" dirty="0" err="1">
                <a:solidFill>
                  <a:srgbClr val="222222"/>
                </a:solidFill>
                <a:latin typeface="arial" panose="020B0604020202020204" pitchFamily="34" charset="0"/>
              </a:rPr>
              <a:t>University</a:t>
            </a:r>
            <a:r>
              <a:rPr lang="tr-TR" b="1" dirty="0">
                <a:solidFill>
                  <a:srgbClr val="222222"/>
                </a:solidFill>
                <a:latin typeface="arial" panose="020B0604020202020204" pitchFamily="34" charset="0"/>
              </a:rPr>
              <a:t>: 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</a:rPr>
              <a:t>John Hopkins </a:t>
            </a:r>
            <a:r>
              <a:rPr lang="tr-TR" dirty="0" err="1">
                <a:solidFill>
                  <a:srgbClr val="222222"/>
                </a:solidFill>
                <a:latin typeface="arial" panose="020B0604020202020204" pitchFamily="34" charset="0"/>
              </a:rPr>
              <a:t>University</a:t>
            </a:r>
            <a:endParaRPr lang="tr-TR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008888" y="4648200"/>
            <a:ext cx="67056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>
                <a:solidFill>
                  <a:srgbClr val="222222"/>
                </a:solidFill>
                <a:latin typeface="arial" panose="020B0604020202020204" pitchFamily="34" charset="0"/>
              </a:rPr>
              <a:t>Video-2: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hlinkClick r:id="rId3"/>
              </a:rPr>
              <a:t>It's Not Magic: Watch How Smart Parts Self-Assemble</a:t>
            </a:r>
            <a:endParaRPr lang="tr-TR" dirty="0">
              <a:solidFill>
                <a:srgbClr val="222222"/>
              </a:solidFill>
              <a:latin typeface="arial" panose="020B0604020202020204" pitchFamily="34" charset="0"/>
              <a:hlinkClick r:id="rId3"/>
            </a:endParaRPr>
          </a:p>
          <a:p>
            <a:r>
              <a:rPr lang="tr-TR" b="1" dirty="0" err="1">
                <a:solidFill>
                  <a:srgbClr val="222222"/>
                </a:solidFill>
                <a:latin typeface="arial" panose="020B0604020202020204" pitchFamily="34" charset="0"/>
                <a:hlinkClick r:id="rId3"/>
              </a:rPr>
              <a:t>Lab</a:t>
            </a:r>
            <a:r>
              <a:rPr lang="tr-TR" b="1" dirty="0">
                <a:solidFill>
                  <a:srgbClr val="222222"/>
                </a:solidFill>
                <a:latin typeface="arial" panose="020B0604020202020204" pitchFamily="34" charset="0"/>
                <a:hlinkClick r:id="rId3"/>
              </a:rPr>
              <a:t>: 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  <a:hlinkClick r:id="rId3"/>
              </a:rPr>
              <a:t>Self-</a:t>
            </a:r>
            <a:r>
              <a:rPr lang="tr-TR" dirty="0" err="1">
                <a:solidFill>
                  <a:srgbClr val="222222"/>
                </a:solidFill>
                <a:latin typeface="arial" panose="020B0604020202020204" pitchFamily="34" charset="0"/>
                <a:hlinkClick r:id="rId3"/>
              </a:rPr>
              <a:t>assembly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  <a:hlinkClick r:id="rId3"/>
              </a:rPr>
              <a:t> </a:t>
            </a:r>
            <a:r>
              <a:rPr lang="tr-TR" dirty="0" err="1">
                <a:solidFill>
                  <a:srgbClr val="222222"/>
                </a:solidFill>
                <a:latin typeface="arial" panose="020B0604020202020204" pitchFamily="34" charset="0"/>
                <a:hlinkClick r:id="rId3"/>
              </a:rPr>
              <a:t>Lab</a:t>
            </a:r>
            <a:endParaRPr lang="tr-T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b="1" dirty="0" err="1">
                <a:solidFill>
                  <a:srgbClr val="222222"/>
                </a:solidFill>
                <a:latin typeface="arial" panose="020B0604020202020204" pitchFamily="34" charset="0"/>
              </a:rPr>
              <a:t>University</a:t>
            </a:r>
            <a:r>
              <a:rPr lang="tr-TR" b="1" dirty="0">
                <a:solidFill>
                  <a:srgbClr val="222222"/>
                </a:solidFill>
                <a:latin typeface="arial" panose="020B0604020202020204" pitchFamily="34" charset="0"/>
              </a:rPr>
              <a:t>: 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</a:rPr>
              <a:t>Massachusetts </a:t>
            </a:r>
            <a:r>
              <a:rPr lang="tr-TR" dirty="0" err="1">
                <a:solidFill>
                  <a:srgbClr val="222222"/>
                </a:solidFill>
                <a:latin typeface="arial" panose="020B0604020202020204" pitchFamily="34" charset="0"/>
              </a:rPr>
              <a:t>Institute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</a:rPr>
              <a:t> of </a:t>
            </a:r>
            <a:r>
              <a:rPr lang="tr-TR" dirty="0" err="1">
                <a:solidFill>
                  <a:srgbClr val="222222"/>
                </a:solidFill>
                <a:latin typeface="arial" panose="020B0604020202020204" pitchFamily="34" charset="0"/>
              </a:rPr>
              <a:t>Technology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</a:rPr>
              <a:t> (MIT)</a:t>
            </a:r>
          </a:p>
        </p:txBody>
      </p:sp>
      <p:sp>
        <p:nvSpPr>
          <p:cNvPr id="5" name="Rectangle 5"/>
          <p:cNvSpPr/>
          <p:nvPr/>
        </p:nvSpPr>
        <p:spPr>
          <a:xfrm>
            <a:off x="762000" y="1854874"/>
            <a:ext cx="43373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VİDEOS FROM LABS: </a:t>
            </a:r>
            <a:endParaRPr lang="en-US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27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5104</TotalTime>
  <Words>1386</Words>
  <Application>Microsoft Office PowerPoint</Application>
  <PresentationFormat>Ekran Gösterisi (4:3)</PresentationFormat>
  <Paragraphs>183</Paragraphs>
  <Slides>47</Slides>
  <Notes>4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47</vt:i4>
      </vt:variant>
    </vt:vector>
  </HeadingPairs>
  <TitlesOfParts>
    <vt:vector size="61" baseType="lpstr">
      <vt:lpstr>Arial</vt:lpstr>
      <vt:lpstr>Arial</vt:lpstr>
      <vt:lpstr>Calibri</vt:lpstr>
      <vt:lpstr>CambriaMath</vt:lpstr>
      <vt:lpstr>Mangal</vt:lpstr>
      <vt:lpstr>Times New Roman</vt:lpstr>
      <vt:lpstr>TimesNewRoman</vt:lpstr>
      <vt:lpstr>TimesNewRoman,Italic</vt:lpstr>
      <vt:lpstr>Tw Cen MT</vt:lpstr>
      <vt:lpstr>Wingdings</vt:lpstr>
      <vt:lpstr>Wingdings 2</vt:lpstr>
      <vt:lpstr>Median</vt:lpstr>
      <vt:lpstr>Visio</vt:lpstr>
      <vt:lpstr>Equation.DSMT4</vt:lpstr>
      <vt:lpstr>    ELE 523E   COMPUTATIONAL NANOELECTRONICS </vt:lpstr>
      <vt:lpstr>Outline</vt:lpstr>
      <vt:lpstr>Motivation: CMOS Gets Regular </vt:lpstr>
      <vt:lpstr>Motivation: CMOS Gets Regular </vt:lpstr>
      <vt:lpstr>Motivation: CMOS Gets Regular </vt:lpstr>
      <vt:lpstr>Motivation: Self-assembly</vt:lpstr>
      <vt:lpstr>Why Self-assembly?</vt:lpstr>
      <vt:lpstr>Why Self-assembly?</vt:lpstr>
      <vt:lpstr>Research on Self-assembly</vt:lpstr>
      <vt:lpstr>Nano Arrays</vt:lpstr>
      <vt:lpstr>Modelling Nano Arrays </vt:lpstr>
      <vt:lpstr>Modelling Nano Arrays </vt:lpstr>
      <vt:lpstr>Modelling Nano Arrays </vt:lpstr>
      <vt:lpstr>Two-terminal Diode-based Model</vt:lpstr>
      <vt:lpstr>Two-terminal Diode-based Model</vt:lpstr>
      <vt:lpstr>Two-terminal Diode-based Model</vt:lpstr>
      <vt:lpstr>Two-terminal Diode-based Model</vt:lpstr>
      <vt:lpstr>Two-terminal Memristor-based Model</vt:lpstr>
      <vt:lpstr>Two-terminal Memristor-based Model</vt:lpstr>
      <vt:lpstr>Two-terminal Memristor-based Model</vt:lpstr>
      <vt:lpstr>Two-terminal FET-based Model</vt:lpstr>
      <vt:lpstr>Two-terminal FET-based Model</vt:lpstr>
      <vt:lpstr>Two-terminal FET-based Model</vt:lpstr>
      <vt:lpstr>Two-terminal vs. Four-terminal </vt:lpstr>
      <vt:lpstr>Two-terminal vs. Four-terminal </vt:lpstr>
      <vt:lpstr>Two-terminal vs. Four-terminal </vt:lpstr>
      <vt:lpstr>A Lattice of Four-terminal Switches</vt:lpstr>
      <vt:lpstr>Four-terminal Switch-based Model </vt:lpstr>
      <vt:lpstr>Logic Synthesis Problem</vt:lpstr>
      <vt:lpstr>Logic Synthesis Problem</vt:lpstr>
      <vt:lpstr>Synthesis Method </vt:lpstr>
      <vt:lpstr>Synthesis Method</vt:lpstr>
      <vt:lpstr>Math Behind the Method – Theorem 1</vt:lpstr>
      <vt:lpstr>Math Behind the Method – Theorem 1</vt:lpstr>
      <vt:lpstr>Math Behind the Method – Theorem 2</vt:lpstr>
      <vt:lpstr>Math Behind the Method – Theorem 2</vt:lpstr>
      <vt:lpstr>Method’s Performance</vt:lpstr>
      <vt:lpstr>Implementing Parity Functions</vt:lpstr>
      <vt:lpstr>Implementing Parity Functions</vt:lpstr>
      <vt:lpstr>Implementing Parity Functions</vt:lpstr>
      <vt:lpstr>Implementing parity functions</vt:lpstr>
      <vt:lpstr>Implementing parity functions</vt:lpstr>
      <vt:lpstr>Optimal Lattice Sizes</vt:lpstr>
      <vt:lpstr>Defect Tolerance</vt:lpstr>
      <vt:lpstr>Technology Development</vt:lpstr>
      <vt:lpstr>Technology Development</vt:lpstr>
      <vt:lpstr>Suggested Readings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Altun</dc:creator>
  <cp:lastModifiedBy>ITU</cp:lastModifiedBy>
  <cp:revision>707</cp:revision>
  <dcterms:created xsi:type="dcterms:W3CDTF">2012-09-30T18:40:50Z</dcterms:created>
  <dcterms:modified xsi:type="dcterms:W3CDTF">2021-11-01T07:12:51Z</dcterms:modified>
</cp:coreProperties>
</file>