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6"/>
  </p:notesMasterIdLst>
  <p:sldIdLst>
    <p:sldId id="256" r:id="rId2"/>
    <p:sldId id="284" r:id="rId3"/>
    <p:sldId id="460" r:id="rId4"/>
    <p:sldId id="461" r:id="rId5"/>
    <p:sldId id="462" r:id="rId6"/>
    <p:sldId id="458" r:id="rId7"/>
    <p:sldId id="464" r:id="rId8"/>
    <p:sldId id="465" r:id="rId9"/>
    <p:sldId id="466" r:id="rId10"/>
    <p:sldId id="467" r:id="rId11"/>
    <p:sldId id="473" r:id="rId12"/>
    <p:sldId id="468" r:id="rId13"/>
    <p:sldId id="478" r:id="rId14"/>
    <p:sldId id="474" r:id="rId15"/>
    <p:sldId id="475" r:id="rId16"/>
    <p:sldId id="476" r:id="rId17"/>
    <p:sldId id="479" r:id="rId18"/>
    <p:sldId id="440" r:id="rId19"/>
    <p:sldId id="477" r:id="rId20"/>
    <p:sldId id="441" r:id="rId21"/>
    <p:sldId id="442" r:id="rId22"/>
    <p:sldId id="443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35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0066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.vsdx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1.vsdx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7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Visio_Drawing6.vsdx"/><Relationship Id="rId5" Type="http://schemas.openxmlformats.org/officeDocument/2006/relationships/package" Target="../embeddings/Microsoft_Visio_Drawing5.vsdx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7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Visio_Drawing10.vsdx"/><Relationship Id="rId5" Type="http://schemas.openxmlformats.org/officeDocument/2006/relationships/package" Target="../embeddings/Microsoft_Visio_Drawing9.vsdx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400" dirty="0"/>
              <a:t>W</a:t>
            </a:r>
            <a:r>
              <a:rPr lang="tr-TR" sz="2400" dirty="0"/>
              <a:t>8</a:t>
            </a:r>
            <a:r>
              <a:rPr lang="en-US" sz="2400" dirty="0"/>
              <a:t>:</a:t>
            </a:r>
            <a:r>
              <a:rPr lang="tr-TR" sz="2400" dirty="0"/>
              <a:t> </a:t>
            </a:r>
            <a:r>
              <a:rPr lang="tr-TR" sz="2400" dirty="0" err="1"/>
              <a:t>Faults</a:t>
            </a:r>
            <a:r>
              <a:rPr lang="tr-TR" sz="2400" dirty="0"/>
              <a:t> Analysis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Tolerance</a:t>
            </a:r>
            <a:r>
              <a:rPr lang="en-US" sz="2400" dirty="0"/>
              <a:t>,  </a:t>
            </a:r>
            <a:r>
              <a:rPr lang="tr-TR" sz="2400" dirty="0"/>
              <a:t>29</a:t>
            </a:r>
            <a:r>
              <a:rPr lang="en-US" sz="2400" dirty="0"/>
              <a:t>/1</a:t>
            </a:r>
            <a:r>
              <a:rPr lang="tr-TR" sz="2400" dirty="0"/>
              <a:t>1</a:t>
            </a:r>
            <a:r>
              <a:rPr lang="en-US" sz="2400" dirty="0"/>
              <a:t>/20</a:t>
            </a:r>
            <a:r>
              <a:rPr lang="tr-TR" sz="2400" dirty="0"/>
              <a:t>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1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>
                <a:latin typeface="Arial" pitchFamily="34" charset="0"/>
                <a:cs typeface="Arial" pitchFamily="34" charset="0"/>
              </a:rPr>
              <a:t>-at 1)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79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80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81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1" y="37233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44740" y="5870448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1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62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1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>
                <a:latin typeface="Arial" pitchFamily="34" charset="0"/>
                <a:cs typeface="Arial" pitchFamily="34" charset="0"/>
              </a:rPr>
              <a:t>-at 1)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0" y="3019909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4975248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1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60523"/>
              </p:ext>
            </p:extLst>
          </p:nvPr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33" name="Visio" r:id="rId4" imgW="818474" imgH="649408" progId="Visio.Drawing.15">
                  <p:embed/>
                </p:oleObj>
              </mc:Choice>
              <mc:Fallback>
                <p:oleObj name="Visio" r:id="rId4" imgW="818474" imgH="64940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4417"/>
              </p:ext>
            </p:extLst>
          </p:nvPr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34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2623"/>
              </p:ext>
            </p:extLst>
          </p:nvPr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35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20974"/>
              </p:ext>
            </p:extLst>
          </p:nvPr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36" name="Visio" r:id="rId8" imgW="818474" imgH="649408" progId="Visio.Drawing.15">
                  <p:embed/>
                </p:oleObj>
              </mc:Choice>
              <mc:Fallback>
                <p:oleObj name="Visio" r:id="rId8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6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independently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30892"/>
              </p:ext>
            </p:extLst>
          </p:nvPr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2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10654" y="5736456"/>
            <a:ext cx="651894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(c)(1-a)(1-b) (1-(1-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73916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Latent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the circuit produces a correct result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latent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>
            <p:extLst/>
          </p:nvPr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9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55627" y="5791200"/>
            <a:ext cx="286134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1-Px-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2335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0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>
                <a:latin typeface="Arial" pitchFamily="34" charset="0"/>
                <a:cs typeface="Arial" pitchFamily="34" charset="0"/>
              </a:rPr>
              <a:t>-at 0)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9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20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21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33855" y="5554553"/>
            <a:ext cx="3158237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 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33855" y="3946822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48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648" y="1595735"/>
            <a:ext cx="822655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0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stuck</a:t>
            </a:r>
            <a:r>
              <a:rPr lang="tr-TR" dirty="0">
                <a:latin typeface="Arial" pitchFamily="34" charset="0"/>
                <a:cs typeface="Arial" pitchFamily="34" charset="0"/>
              </a:rPr>
              <a:t>-at 0)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85544" y="4637976"/>
            <a:ext cx="306846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2997317"/>
            <a:ext cx="2672526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/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2" name="Visio" r:id="rId3" imgW="818474" imgH="649408" progId="Visio.Drawing.15">
                  <p:embed/>
                </p:oleObj>
              </mc:Choice>
              <mc:Fallback>
                <p:oleObj name="Visio" r:id="rId3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/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3" name="Visio" r:id="rId5" imgW="818474" imgH="649408" progId="Visio.Drawing.15">
                  <p:embed/>
                </p:oleObj>
              </mc:Choice>
              <mc:Fallback>
                <p:oleObj name="Visio" r:id="rId5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/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4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/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45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2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55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05000" y="5733510"/>
            <a:ext cx="572269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(c)(1-(1-a)(1-b)) (1-(1-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101482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Latent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Anaysis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95735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the circuit produces a correct result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latent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3" name="Visio" r:id="rId3" imgW="1612104" imgH="827274" progId="Visio.Drawing.11">
                  <p:embed/>
                </p:oleObj>
              </mc:Choice>
              <mc:Fallback>
                <p:oleObj name="Visio" r:id="rId3" imgW="1612104" imgH="827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52800" y="5724027"/>
            <a:ext cx="27432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1-Px-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1413226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67688" y="26670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4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688" y="26670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29466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44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1563769" y="36576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5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769" y="36576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77281" y="39372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554809" y="46482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6" name="Visio" r:id="rId6" imgW="957210" imgH="655129" progId="Visio.Drawing.11">
                  <p:embed/>
                </p:oleObj>
              </mc:Choice>
              <mc:Fallback>
                <p:oleObj name="Visio" r:id="rId6" imgW="957210" imgH="655129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809" y="46482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68321" y="49278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1550890" y="5638800"/>
          <a:ext cx="1785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7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890" y="5638800"/>
                        <a:ext cx="17851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964402" y="5918434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44741" y="37233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29200" y="5552182"/>
            <a:ext cx="303640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1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0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62400" y="32004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62400" y="4267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86200" y="44958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0000" y="61722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42" grpId="0" animBg="1"/>
      <p:bldP spid="43" grpId="0"/>
      <p:bldP spid="44" grpId="0"/>
      <p:bldP spid="46" grpId="0"/>
      <p:bldP spid="47" grpId="0" animBg="1"/>
      <p:bldP spid="48" grpId="0"/>
      <p:bldP spid="49" grpId="0"/>
      <p:bldP spid="51" grpId="0"/>
      <p:bldP spid="52" grpId="0" animBg="1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35998" y="27432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35998" y="31650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52800" y="29562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66801" y="1524000"/>
            <a:ext cx="76992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232079" y="3733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232079" y="41556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348881" y="39468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1223119" y="47244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1223119" y="5146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0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339921" y="4937422"/>
            <a:ext cx="36420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219200" y="57150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219200" y="61368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800" i="0" dirty="0">
                <a:solidFill>
                  <a:srgbClr val="000000"/>
                </a:solidFill>
              </a:rPr>
              <a:t>1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36002" y="5928022"/>
            <a:ext cx="364203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2800" i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71800" y="2433935"/>
            <a:ext cx="10903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7174" y="2438400"/>
            <a:ext cx="17692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085544" y="4637976"/>
            <a:ext cx="3068469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sz="3600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tr-TR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</a:t>
            </a:r>
            <a:r>
              <a:rPr lang="el-GR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085544" y="2997317"/>
            <a:ext cx="3068469" cy="9541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2800" i="0" dirty="0">
                <a:solidFill>
                  <a:srgbClr val="000000"/>
                </a:solidFill>
              </a:rPr>
              <a:t>0</a:t>
            </a:r>
            <a:r>
              <a:rPr lang="tr-TR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i="0" dirty="0">
                <a:solidFill>
                  <a:srgbClr val="FF0000"/>
                </a:solidFill>
                <a:cs typeface="Times New Roman" pitchFamily="18" charset="0"/>
              </a:rPr>
              <a:t>1-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sz="2800" i="0" dirty="0">
                <a:solidFill>
                  <a:srgbClr val="000000"/>
                </a:solidFill>
              </a:rPr>
              <a:t>1</a:t>
            </a:r>
            <a:r>
              <a:rPr lang="tr-TR" i="0" dirty="0">
                <a:solidFill>
                  <a:srgbClr val="000000"/>
                </a:solidFill>
              </a:rPr>
              <a:t>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l-GR" sz="2800" dirty="0">
                <a:solidFill>
                  <a:srgbClr val="FF0000"/>
                </a:solidFill>
                <a:cs typeface="Times New Roman" pitchFamily="18" charset="0"/>
              </a:rPr>
              <a:t>ϵ</a:t>
            </a:r>
            <a:endParaRPr lang="tr-TR" sz="2800" i="0" dirty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970286" y="4210189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70286" y="5276989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894086" y="5505589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17886" y="3255534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/>
        </p:nvGraphicFramePr>
        <p:xfrm>
          <a:off x="1660622" y="27432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8" name="Visio" r:id="rId3" imgW="818474" imgH="649408" progId="Visio.Drawing.15">
                  <p:embed/>
                </p:oleObj>
              </mc:Choice>
              <mc:Fallback>
                <p:oleObj name="Visio" r:id="rId3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622" y="27432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7"/>
          <p:cNvSpPr txBox="1"/>
          <p:nvPr/>
        </p:nvSpPr>
        <p:spPr>
          <a:xfrm>
            <a:off x="2045541" y="29898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Nesne 40"/>
          <p:cNvGraphicFramePr>
            <a:graphicFrameLocks noChangeAspect="1"/>
          </p:cNvGraphicFramePr>
          <p:nvPr/>
        </p:nvGraphicFramePr>
        <p:xfrm>
          <a:off x="1693732" y="3733800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9" name="Visio" r:id="rId5" imgW="818474" imgH="649408" progId="Visio.Drawing.15">
                  <p:embed/>
                </p:oleObj>
              </mc:Choice>
              <mc:Fallback>
                <p:oleObj name="Visio" r:id="rId5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2" y="3733800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7"/>
          <p:cNvSpPr txBox="1"/>
          <p:nvPr/>
        </p:nvSpPr>
        <p:spPr>
          <a:xfrm>
            <a:off x="2078651" y="398045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Nesne 63"/>
          <p:cNvGraphicFramePr>
            <a:graphicFrameLocks noChangeAspect="1"/>
          </p:cNvGraphicFramePr>
          <p:nvPr/>
        </p:nvGraphicFramePr>
        <p:xfrm>
          <a:off x="1701083" y="4710523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0" name="Visio" r:id="rId6" imgW="818474" imgH="649408" progId="Visio.Drawing.15">
                  <p:embed/>
                </p:oleObj>
              </mc:Choice>
              <mc:Fallback>
                <p:oleObj name="Visio" r:id="rId6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083" y="4710523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7"/>
          <p:cNvSpPr txBox="1"/>
          <p:nvPr/>
        </p:nvSpPr>
        <p:spPr>
          <a:xfrm>
            <a:off x="2086002" y="4957173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8" name="Nesne 67"/>
          <p:cNvGraphicFramePr>
            <a:graphicFrameLocks noChangeAspect="1"/>
          </p:cNvGraphicFramePr>
          <p:nvPr/>
        </p:nvGraphicFramePr>
        <p:xfrm>
          <a:off x="1663845" y="5669589"/>
          <a:ext cx="1539778" cy="12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1" name="Visio" r:id="rId7" imgW="818474" imgH="649408" progId="Visio.Drawing.15">
                  <p:embed/>
                </p:oleObj>
              </mc:Choice>
              <mc:Fallback>
                <p:oleObj name="Visio" r:id="rId7" imgW="818474" imgH="64940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45" y="5669589"/>
                        <a:ext cx="1539778" cy="1217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7"/>
          <p:cNvSpPr txBox="1"/>
          <p:nvPr/>
        </p:nvSpPr>
        <p:spPr>
          <a:xfrm>
            <a:off x="2048764" y="5916239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9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42" grpId="0" animBg="1"/>
      <p:bldP spid="43" grpId="0"/>
      <p:bldP spid="44" grpId="0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40" grpId="0"/>
      <p:bldP spid="62" grpId="0"/>
      <p:bldP spid="66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000" dirty="0" err="1">
                <a:latin typeface="Arial" charset="0"/>
              </a:rPr>
              <a:t>Definitions</a:t>
            </a:r>
            <a:r>
              <a:rPr lang="tr-TR" sz="3000" dirty="0">
                <a:latin typeface="Arial" charset="0"/>
              </a:rPr>
              <a:t>: d</a:t>
            </a:r>
            <a:r>
              <a:rPr lang="en-US" sz="3000" dirty="0" err="1">
                <a:latin typeface="Arial" charset="0"/>
              </a:rPr>
              <a:t>efect</a:t>
            </a:r>
            <a:r>
              <a:rPr lang="en-US" sz="3000" dirty="0">
                <a:latin typeface="Arial" charset="0"/>
              </a:rPr>
              <a:t>, faults, errors, failures</a:t>
            </a:r>
            <a:r>
              <a:rPr lang="tr-TR" sz="3000" dirty="0">
                <a:latin typeface="Arial" charset="0"/>
              </a:rPr>
              <a:t>…</a:t>
            </a:r>
          </a:p>
          <a:p>
            <a:pPr lvl="1"/>
            <a:r>
              <a:rPr lang="tr-TR" sz="2700" dirty="0" err="1">
                <a:latin typeface="Arial" charset="0"/>
              </a:rPr>
              <a:t>Reliability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versus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quality</a:t>
            </a:r>
            <a:endParaRPr lang="en-US" sz="27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Faults</a:t>
            </a:r>
            <a:r>
              <a:rPr lang="en-US" sz="3000" dirty="0">
                <a:latin typeface="Arial" charset="0"/>
              </a:rPr>
              <a:t> in nanoscale</a:t>
            </a:r>
          </a:p>
          <a:p>
            <a:r>
              <a:rPr lang="tr-TR" sz="3000" dirty="0" err="1">
                <a:latin typeface="Arial" charset="0"/>
              </a:rPr>
              <a:t>Fault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models</a:t>
            </a:r>
            <a:endParaRPr lang="tr-TR" sz="30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</a:t>
            </a:r>
            <a:r>
              <a:rPr lang="tr-TR" sz="2700" dirty="0" err="1">
                <a:latin typeface="Arial" charset="0"/>
              </a:rPr>
              <a:t>faults</a:t>
            </a:r>
            <a:endParaRPr lang="tr-TR" sz="27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Transition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faults</a:t>
            </a:r>
            <a:endParaRPr lang="tr-TR" sz="27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Fault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and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failure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analysis</a:t>
            </a:r>
            <a:endParaRPr lang="en-US" sz="30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Deterministic</a:t>
            </a:r>
            <a:r>
              <a:rPr lang="tr-TR" sz="2700" dirty="0">
                <a:latin typeface="Arial" charset="0"/>
              </a:rPr>
              <a:t> </a:t>
            </a:r>
            <a:endParaRPr lang="en-US" sz="27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Probabilistic</a:t>
            </a:r>
            <a:endParaRPr lang="tr-TR" sz="27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Fault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tolerance</a:t>
            </a:r>
            <a:r>
              <a:rPr lang="tr-TR" sz="3000" dirty="0">
                <a:latin typeface="Arial" charset="0"/>
              </a:rPr>
              <a:t> in </a:t>
            </a:r>
            <a:r>
              <a:rPr lang="tr-TR" sz="3000" dirty="0" err="1">
                <a:latin typeface="Arial" charset="0"/>
              </a:rPr>
              <a:t>nano-crossbar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arrays</a:t>
            </a:r>
            <a:endParaRPr lang="en-US" sz="3000" dirty="0">
              <a:latin typeface="Arial" charset="0"/>
            </a:endParaRPr>
          </a:p>
          <a:p>
            <a:pPr lvl="1"/>
            <a:r>
              <a:rPr lang="en-US" sz="2700" dirty="0">
                <a:latin typeface="Arial" charset="0"/>
              </a:rPr>
              <a:t>Deterministic</a:t>
            </a:r>
            <a:r>
              <a:rPr lang="tr-TR" sz="2700" dirty="0">
                <a:latin typeface="Arial" charset="0"/>
              </a:rPr>
              <a:t> </a:t>
            </a:r>
            <a:endParaRPr lang="en-US" sz="2700" dirty="0">
              <a:latin typeface="Arial" charset="0"/>
            </a:endParaRPr>
          </a:p>
          <a:p>
            <a:pPr lvl="1"/>
            <a:r>
              <a:rPr lang="tr-TR" sz="2800" dirty="0" err="1">
                <a:latin typeface="Arial" charset="0"/>
              </a:rPr>
              <a:t>Fault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and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failure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analysis</a:t>
            </a:r>
            <a:endParaRPr lang="tr-TR" sz="28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Transient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fault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tolerance</a:t>
            </a:r>
            <a:endParaRPr lang="en-US" sz="2800" dirty="0">
              <a:latin typeface="Arial" charset="0"/>
            </a:endParaRPr>
          </a:p>
          <a:p>
            <a:pPr lvl="1"/>
            <a:endParaRPr lang="en-US" sz="2700" dirty="0">
              <a:latin typeface="Arial" charset="0"/>
            </a:endParaRPr>
          </a:p>
          <a:p>
            <a:pPr lvl="1"/>
            <a:endParaRPr lang="en-US" sz="27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endParaRPr lang="en-US" sz="3000" dirty="0">
              <a:latin typeface="Arial" charset="0"/>
            </a:endParaRPr>
          </a:p>
          <a:p>
            <a:pPr>
              <a:buNone/>
            </a:pPr>
            <a:endParaRPr lang="en-US" sz="2500" dirty="0">
              <a:latin typeface="Arial" charset="0"/>
            </a:endParaRP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2619703" y="3295538"/>
          <a:ext cx="4847897" cy="24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5" name="Visio" r:id="rId3" imgW="1612087" imgH="827076" progId="Visio.Drawing.11">
                  <p:embed/>
                </p:oleObj>
              </mc:Choice>
              <mc:Fallback>
                <p:oleObj name="Visio" r:id="rId3" imgW="1612087" imgH="82707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703" y="3295538"/>
                        <a:ext cx="4847897" cy="24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286000" y="34538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86000" y="40386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308442" y="47492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458750" y="4495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65675" y="453675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6197" y="3810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05200" y="5715000"/>
            <a:ext cx="2813591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3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ϵ</a:t>
            </a:r>
            <a:r>
              <a:rPr lang="tr-TR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39" grpId="0"/>
      <p:bldP spid="40" grpId="0"/>
      <p:bldP spid="41" grpId="0"/>
      <p:bldP spid="62" grpId="0"/>
      <p:bldP spid="64" grpId="0"/>
      <p:bldP spid="66" grpId="0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58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7400" y="2590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What is the probability </a:t>
            </a:r>
            <a:r>
              <a:rPr lang="tr-T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the circuit produces an incorrect result.</a:t>
            </a: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2667000" y="3276600"/>
          <a:ext cx="4114800" cy="267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61" name="Visio" r:id="rId3" imgW="1789438" imgH="1160714" progId="Visio.Drawing.11">
                  <p:embed/>
                </p:oleObj>
              </mc:Choice>
              <mc:Fallback>
                <p:oleObj name="Visio" r:id="rId3" imgW="1789438" imgH="116071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4114800" cy="26702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286000" y="33528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a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08442" y="37586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0" y="4648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b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08442" y="50540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c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804242" y="4215825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3622357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953000"/>
            <a:ext cx="906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AND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267200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>
                <a:latin typeface="Arial" pitchFamily="34" charset="0"/>
                <a:cs typeface="Arial" pitchFamily="34" charset="0"/>
              </a:rPr>
              <a:t>OR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1493" y="5770602"/>
            <a:ext cx="75729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+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en-US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3" grpId="0"/>
      <p:bldP spid="3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Analysis</a:t>
            </a:r>
            <a:endParaRPr lang="en-US" dirty="0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204" y="3109913"/>
            <a:ext cx="3468796" cy="30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17" name="Object 1"/>
          <p:cNvGraphicFramePr>
            <a:graphicFrameLocks noChangeAspect="1"/>
          </p:cNvGraphicFramePr>
          <p:nvPr/>
        </p:nvGraphicFramePr>
        <p:xfrm>
          <a:off x="1126066" y="4572000"/>
          <a:ext cx="352213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44" name="Visio" r:id="rId4" imgW="6982561" imgH="3629257" progId="Visio.Drawing.11">
                  <p:embed/>
                </p:oleObj>
              </mc:Choice>
              <mc:Fallback>
                <p:oleObj name="Visio" r:id="rId4" imgW="6982561" imgH="3629257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066" y="4572000"/>
                        <a:ext cx="3522134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1188378" y="2743200"/>
          <a:ext cx="338362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45" name="Visio" r:id="rId6" imgW="7897120" imgH="3387666" progId="Visio.Drawing.11">
                  <p:embed/>
                </p:oleObj>
              </mc:Choice>
              <mc:Fallback>
                <p:oleObj name="Visio" r:id="rId6" imgW="7897120" imgH="338766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378" y="2743200"/>
                        <a:ext cx="3383622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21778" y="4050268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ϵ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381000" y="6260068"/>
            <a:ext cx="4953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+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8153400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circuits,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implement the same Boolean function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209800"/>
            <a:ext cx="53340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circuit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tolerance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10211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A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500711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latin typeface="Arial" pitchFamily="34" charset="0"/>
                <a:cs typeface="Arial" pitchFamily="34" charset="0"/>
              </a:rPr>
              <a:t>B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922256" y="1518019"/>
          <a:ext cx="502134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6" name="Visio" r:id="rId3" imgW="2787949" imgH="1989950" progId="Visio.Drawing.11">
                  <p:embed/>
                </p:oleObj>
              </mc:Choice>
              <mc:Fallback>
                <p:oleObj name="Visio" r:id="rId3" imgW="2787949" imgH="1989950" progId="Visio.Drawing.11">
                  <p:embed/>
                  <p:pic>
                    <p:nvPicPr>
                      <p:cNvPr id="2498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56" y="1518019"/>
                        <a:ext cx="5021344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6713" y="1670419"/>
            <a:ext cx="19852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171" y="5181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>
                <a:latin typeface="Arial" pitchFamily="34" charset="0"/>
                <a:cs typeface="Arial" pitchFamily="34" charset="0"/>
              </a:rPr>
              <a:t> is either closed (diode connected) or open.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619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00690"/>
            <a:ext cx="7362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closed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22674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931774" y="1533883"/>
          <a:ext cx="4998574" cy="356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7" name="Visio" r:id="rId5" imgW="2787949" imgH="1989950" progId="Visio.Drawing.11">
                  <p:embed/>
                </p:oleObj>
              </mc:Choice>
              <mc:Fallback>
                <p:oleObj name="Visio" r:id="rId5" imgW="2787949" imgH="1989950" progId="Visio.Drawing.11">
                  <p:embed/>
                  <p:pic>
                    <p:nvPicPr>
                      <p:cNvPr id="249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74" y="1533883"/>
                        <a:ext cx="4998574" cy="3565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914400" y="1518019"/>
          <a:ext cx="5029200" cy="35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8" name="Visio" r:id="rId7" imgW="2787949" imgH="1989950" progId="Visio.Drawing.11">
                  <p:embed/>
                </p:oleObj>
              </mc:Choice>
              <mc:Fallback>
                <p:oleObj name="Visio" r:id="rId7" imgW="2787949" imgH="1989950" progId="Visio.Drawing.11">
                  <p:embed/>
                  <p:pic>
                    <p:nvPicPr>
                      <p:cNvPr id="2498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8019"/>
                        <a:ext cx="5029200" cy="3587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85759" y="3581400"/>
            <a:ext cx="17692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A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55504" y="2342967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5504" y="3131471"/>
            <a:ext cx="457200" cy="4572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57200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61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7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8763"/>
            <a:ext cx="43434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31027" y="1885890"/>
            <a:ext cx="24022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64075" y="3112293"/>
            <a:ext cx="17692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32429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7904" y="4114800"/>
            <a:ext cx="202096" cy="2286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524000"/>
            <a:ext cx="435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98171" y="5257800"/>
            <a:ext cx="609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dirty="0">
                <a:latin typeface="Arial" pitchFamily="34" charset="0"/>
                <a:cs typeface="Arial" pitchFamily="34" charset="0"/>
              </a:rPr>
              <a:t> is either closed (</a:t>
            </a:r>
            <a:r>
              <a:rPr lang="tr-TR" dirty="0">
                <a:latin typeface="Arial" pitchFamily="34" charset="0"/>
                <a:cs typeface="Arial" pitchFamily="34" charset="0"/>
              </a:rPr>
              <a:t>FET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shorted</a:t>
            </a:r>
            <a:r>
              <a:rPr lang="en-US" dirty="0">
                <a:latin typeface="Arial" pitchFamily="34" charset="0"/>
                <a:cs typeface="Arial" pitchFamily="34" charset="0"/>
              </a:rPr>
              <a:t>) or open.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75761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it is supposed to be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open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9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in Nano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Crossbar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Arrays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04800" y="1447801"/>
          <a:ext cx="460586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2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187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1"/>
                        <a:ext cx="460586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765" y="5334000"/>
            <a:ext cx="82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Each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is either closed or open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depending</a:t>
            </a:r>
            <a:r>
              <a:rPr lang="tr-TR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applied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literal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closed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36" y="6122504"/>
            <a:ext cx="79922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What if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crosspoint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always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open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it is supposed to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switch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758" y="22031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</a:t>
            </a:r>
          </a:p>
          <a:p>
            <a:pPr algn="ctr"/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30356" y="2223052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3773556"/>
            <a:ext cx="685800" cy="705034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357735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704" y="3886200"/>
            <a:ext cx="381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1175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4031903"/>
            <a:ext cx="3962400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tr-TR" sz="15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5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1560" y="4857690"/>
            <a:ext cx="273344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tolerate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88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 Tolerance Stages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>
                <a:latin typeface="Arial" panose="020B0604020202020204" pitchFamily="34" charset="0"/>
                <a:cs typeface="Arial" panose="020B0604020202020204" pitchFamily="34" charset="0"/>
              </a:rPr>
              <a:t>Stages:           Fabrication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" y="1969532"/>
            <a:ext cx="387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Stakeholder: Chip Manufacturer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200441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Application Designer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63508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Post-fabrication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5618" y="1699901"/>
            <a:ext cx="21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In-field/ Service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7645" y="1996595"/>
            <a:ext cx="14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530" y="2338864"/>
            <a:ext cx="2385061" cy="122888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Error-correcting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TMR, NAND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demultiplexing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8340" y="4902169"/>
            <a:ext cx="125730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Fabrication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and test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73781" y="1828800"/>
            <a:ext cx="0" cy="45720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0" y="1828800"/>
            <a:ext cx="0" cy="457200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31770" y="3721182"/>
            <a:ext cx="153924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2593" y="3674398"/>
            <a:ext cx="2205988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7491" y="2487753"/>
            <a:ext cx="2412000" cy="828059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Configuring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85611" y="2501400"/>
            <a:ext cx="2205989" cy="81441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>
                <a:latin typeface="Arial" panose="020B0604020202020204" pitchFamily="34" charset="0"/>
                <a:cs typeface="Arial" panose="020B0604020202020204" pitchFamily="34" charset="0"/>
              </a:rPr>
              <a:t>Mitigation Methods</a:t>
            </a: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: Self-testing, reconfiguring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9100" y="5406571"/>
            <a:ext cx="14478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Test and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1011" y="4555867"/>
            <a:ext cx="14478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Elbow Connector 28"/>
          <p:cNvCxnSpPr>
            <a:endCxn id="28" idx="3"/>
          </p:cNvCxnSpPr>
          <p:nvPr/>
        </p:nvCxnSpPr>
        <p:spPr>
          <a:xfrm rot="5400000" flipH="1" flipV="1">
            <a:off x="5241577" y="5175856"/>
            <a:ext cx="912556" cy="41911"/>
          </a:xfrm>
          <a:prstGeom prst="bentConnector4">
            <a:avLst>
              <a:gd name="adj1" fmla="val -16899"/>
              <a:gd name="adj2" fmla="val 119088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 flipH="1" flipV="1">
            <a:off x="3793778" y="5151714"/>
            <a:ext cx="912556" cy="41911"/>
          </a:xfrm>
          <a:prstGeom prst="bentConnector4">
            <a:avLst>
              <a:gd name="adj1" fmla="val -16899"/>
              <a:gd name="adj2" fmla="val -100907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03294" y="4925199"/>
            <a:ext cx="14478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Final Product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00400" y="5254922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77918" y="5248364"/>
            <a:ext cx="8763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81000" y="5987534"/>
            <a:ext cx="8610600" cy="674132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3605" y="4781312"/>
            <a:ext cx="15889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Nanomaterials: carbon nanotube,  nanowires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90900" y="5294420"/>
            <a:ext cx="576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5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 animBg="1"/>
      <p:bldP spid="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fabrication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charset="0"/>
              </a:rPr>
              <a:t>Nano-array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fabricated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with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bottom-up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methods</a:t>
            </a:r>
            <a:endParaRPr lang="tr-TR" sz="2400" dirty="0">
              <a:latin typeface="Arial" charset="0"/>
            </a:endParaRPr>
          </a:p>
          <a:p>
            <a:r>
              <a:rPr lang="tr-TR" sz="2400" dirty="0" err="1">
                <a:latin typeface="Arial" charset="0"/>
              </a:rPr>
              <a:t>In</a:t>
            </a:r>
            <a:r>
              <a:rPr lang="tr-TR" sz="2400" dirty="0">
                <a:latin typeface="Arial" charset="0"/>
              </a:rPr>
              <a:t> post-</a:t>
            </a:r>
            <a:r>
              <a:rPr lang="tr-TR" sz="2400" dirty="0" err="1">
                <a:latin typeface="Arial" charset="0"/>
              </a:rPr>
              <a:t>fabrication</a:t>
            </a:r>
            <a:r>
              <a:rPr lang="tr-TR" sz="2400" dirty="0">
                <a:latin typeface="Arial" charset="0"/>
              </a:rPr>
              <a:t>, </a:t>
            </a:r>
            <a:r>
              <a:rPr lang="tr-TR" sz="2400" dirty="0" err="1">
                <a:latin typeface="Arial" charset="0"/>
              </a:rPr>
              <a:t>the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ciruit</a:t>
            </a:r>
            <a:r>
              <a:rPr lang="tr-TR" sz="2400" dirty="0">
                <a:latin typeface="Arial" charset="0"/>
              </a:rPr>
              <a:t> is </a:t>
            </a:r>
            <a:r>
              <a:rPr lang="tr-TR" sz="2400" dirty="0" err="1">
                <a:latin typeface="Arial" charset="0"/>
              </a:rPr>
              <a:t>configured</a:t>
            </a:r>
            <a:endParaRPr lang="en-US" sz="2400" dirty="0">
              <a:latin typeface="Arial" charset="0"/>
            </a:endParaRP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3090" r="20449" b="16569"/>
          <a:stretch/>
        </p:blipFill>
        <p:spPr bwMode="auto">
          <a:xfrm>
            <a:off x="381000" y="3657600"/>
            <a:ext cx="3964762" cy="22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05" y="3103350"/>
            <a:ext cx="4557895" cy="31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2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27" y="2591277"/>
            <a:ext cx="6184841" cy="422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Configuration of a circuit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charset="0"/>
              </a:rPr>
              <a:t>A </a:t>
            </a:r>
            <a:r>
              <a:rPr lang="tr-TR" sz="2400" dirty="0" err="1">
                <a:latin typeface="Arial" charset="0"/>
              </a:rPr>
              <a:t>logic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function</a:t>
            </a:r>
            <a:r>
              <a:rPr lang="tr-TR" sz="2400" dirty="0">
                <a:latin typeface="Arial" charset="0"/>
              </a:rPr>
              <a:t> is </a:t>
            </a:r>
            <a:r>
              <a:rPr lang="tr-TR" sz="2400" dirty="0" err="1">
                <a:latin typeface="Arial" charset="0"/>
              </a:rPr>
              <a:t>implemented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with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configuration</a:t>
            </a:r>
            <a:endParaRPr lang="tr-TR" sz="2400" dirty="0">
              <a:latin typeface="Arial" charset="0"/>
            </a:endParaRPr>
          </a:p>
          <a:p>
            <a:r>
              <a:rPr lang="tr-TR" sz="2400" dirty="0">
                <a:latin typeface="Arial" charset="0"/>
              </a:rPr>
              <a:t>A </a:t>
            </a:r>
            <a:r>
              <a:rPr lang="tr-TR" sz="2400" dirty="0" err="1">
                <a:latin typeface="Arial" charset="0"/>
              </a:rPr>
              <a:t>full-adder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with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activating</a:t>
            </a:r>
            <a:r>
              <a:rPr lang="tr-TR" sz="2400" dirty="0">
                <a:latin typeface="Arial" charset="0"/>
              </a:rPr>
              <a:t> and </a:t>
            </a:r>
            <a:r>
              <a:rPr lang="tr-TR" sz="2400" dirty="0" err="1">
                <a:latin typeface="Arial" charset="0"/>
              </a:rPr>
              <a:t>deactivating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the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switches</a:t>
            </a:r>
            <a:endParaRPr lang="en-US" sz="2400" dirty="0">
              <a:latin typeface="Arial" charset="0"/>
            </a:endParaRP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69" y="3204001"/>
            <a:ext cx="2614492" cy="17854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60115"/>
            <a:ext cx="3606799" cy="35930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968999" y="4395076"/>
            <a:ext cx="1522602" cy="2072640"/>
          </a:xfrm>
          <a:prstGeom prst="line">
            <a:avLst/>
          </a:prstGeom>
          <a:ln w="19050">
            <a:solidFill>
              <a:srgbClr val="EB2D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68999" y="3030911"/>
            <a:ext cx="1357502" cy="402775"/>
          </a:xfrm>
          <a:prstGeom prst="line">
            <a:avLst/>
          </a:prstGeom>
          <a:ln w="19050">
            <a:solidFill>
              <a:srgbClr val="EB2D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05000" y="38100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4588789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0461" y="3631768"/>
            <a:ext cx="1200739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599" y="4395076"/>
            <a:ext cx="1402315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>
                <a:latin typeface="Arial" panose="020B0604020202020204" pitchFamily="34" charset="0"/>
                <a:cs typeface="Arial" panose="020B0604020202020204" pitchFamily="34" charset="0"/>
              </a:rPr>
              <a:t>Deactivated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19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Configuration of a circuit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charset="0"/>
              </a:rPr>
              <a:t>In</a:t>
            </a:r>
            <a:r>
              <a:rPr lang="tr-TR" sz="2400" dirty="0">
                <a:latin typeface="Arial" charset="0"/>
              </a:rPr>
              <a:t> a </a:t>
            </a:r>
            <a:r>
              <a:rPr lang="tr-TR" sz="2400" dirty="0" err="1">
                <a:latin typeface="Arial" charset="0"/>
              </a:rPr>
              <a:t>defect-free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array</a:t>
            </a:r>
            <a:r>
              <a:rPr lang="tr-TR" sz="2400" dirty="0">
                <a:latin typeface="Arial" charset="0"/>
              </a:rPr>
              <a:t>, </a:t>
            </a:r>
            <a:r>
              <a:rPr lang="tr-TR" sz="2400" dirty="0" err="1">
                <a:latin typeface="Arial" charset="0"/>
              </a:rPr>
              <a:t>straitghtforward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process</a:t>
            </a:r>
            <a:endParaRPr lang="en-US" sz="2400" dirty="0">
              <a:latin typeface="Arial" charset="0"/>
            </a:endParaRP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7" name="Dikdörtgen 11"/>
          <p:cNvSpPr/>
          <p:nvPr/>
        </p:nvSpPr>
        <p:spPr>
          <a:xfrm rot="5400000">
            <a:off x="1575422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" name="Dikdörtgen 11"/>
          <p:cNvSpPr/>
          <p:nvPr/>
        </p:nvSpPr>
        <p:spPr>
          <a:xfrm rot="5400000">
            <a:off x="1237180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" name="Dikdörtgen 11"/>
          <p:cNvSpPr/>
          <p:nvPr/>
        </p:nvSpPr>
        <p:spPr>
          <a:xfrm rot="5400000">
            <a:off x="929522" y="397104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" name="Dikdörtgen 11"/>
          <p:cNvSpPr/>
          <p:nvPr/>
        </p:nvSpPr>
        <p:spPr>
          <a:xfrm rot="5400000">
            <a:off x="625950" y="396101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" name="Dikdörtgen 11"/>
          <p:cNvSpPr/>
          <p:nvPr/>
        </p:nvSpPr>
        <p:spPr>
          <a:xfrm rot="5400000">
            <a:off x="321826" y="396101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" name="Dikdörtgen 11"/>
          <p:cNvSpPr/>
          <p:nvPr/>
        </p:nvSpPr>
        <p:spPr>
          <a:xfrm rot="5400000">
            <a:off x="10269" y="39619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" name="Oval 22"/>
          <p:cNvSpPr/>
          <p:nvPr/>
        </p:nvSpPr>
        <p:spPr>
          <a:xfrm>
            <a:off x="1048004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" name="Oval 23"/>
          <p:cNvSpPr/>
          <p:nvPr/>
        </p:nvSpPr>
        <p:spPr>
          <a:xfrm>
            <a:off x="1355662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" name="Oval 24"/>
          <p:cNvSpPr/>
          <p:nvPr/>
        </p:nvSpPr>
        <p:spPr>
          <a:xfrm>
            <a:off x="1663320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" name="Oval 25"/>
          <p:cNvSpPr/>
          <p:nvPr/>
        </p:nvSpPr>
        <p:spPr>
          <a:xfrm>
            <a:off x="1975289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" name="Oval 26"/>
          <p:cNvSpPr/>
          <p:nvPr/>
        </p:nvSpPr>
        <p:spPr>
          <a:xfrm>
            <a:off x="2278636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" name="Oval 27"/>
          <p:cNvSpPr/>
          <p:nvPr/>
        </p:nvSpPr>
        <p:spPr>
          <a:xfrm>
            <a:off x="2605443" y="3201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" name="Oval 28"/>
          <p:cNvSpPr/>
          <p:nvPr/>
        </p:nvSpPr>
        <p:spPr>
          <a:xfrm>
            <a:off x="1048004" y="34451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" name="Oval 29"/>
          <p:cNvSpPr/>
          <p:nvPr/>
        </p:nvSpPr>
        <p:spPr>
          <a:xfrm>
            <a:off x="1355662" y="3435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" name="Oval 30"/>
          <p:cNvSpPr/>
          <p:nvPr/>
        </p:nvSpPr>
        <p:spPr>
          <a:xfrm>
            <a:off x="1663320" y="3435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" name="Oval 31"/>
          <p:cNvSpPr/>
          <p:nvPr/>
        </p:nvSpPr>
        <p:spPr>
          <a:xfrm>
            <a:off x="1975289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" name="Oval 32"/>
          <p:cNvSpPr/>
          <p:nvPr/>
        </p:nvSpPr>
        <p:spPr>
          <a:xfrm>
            <a:off x="2278636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4" name="Oval 33"/>
          <p:cNvSpPr/>
          <p:nvPr/>
        </p:nvSpPr>
        <p:spPr>
          <a:xfrm>
            <a:off x="2605443" y="3442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5" name="Oval 34"/>
          <p:cNvSpPr/>
          <p:nvPr/>
        </p:nvSpPr>
        <p:spPr>
          <a:xfrm>
            <a:off x="1048004" y="3673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6" name="Oval 35"/>
          <p:cNvSpPr/>
          <p:nvPr/>
        </p:nvSpPr>
        <p:spPr>
          <a:xfrm>
            <a:off x="1355662" y="36623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7" name="Oval 36"/>
          <p:cNvSpPr/>
          <p:nvPr/>
        </p:nvSpPr>
        <p:spPr>
          <a:xfrm>
            <a:off x="1663320" y="3673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8" name="Oval 37"/>
          <p:cNvSpPr/>
          <p:nvPr/>
        </p:nvSpPr>
        <p:spPr>
          <a:xfrm>
            <a:off x="1975289" y="36727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9" name="Oval 38"/>
          <p:cNvSpPr/>
          <p:nvPr/>
        </p:nvSpPr>
        <p:spPr>
          <a:xfrm>
            <a:off x="2278636" y="36813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0" name="Oval 39"/>
          <p:cNvSpPr/>
          <p:nvPr/>
        </p:nvSpPr>
        <p:spPr>
          <a:xfrm>
            <a:off x="2605443" y="36721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1" name="Oval 40"/>
          <p:cNvSpPr/>
          <p:nvPr/>
        </p:nvSpPr>
        <p:spPr>
          <a:xfrm>
            <a:off x="1048004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2" name="Oval 41"/>
          <p:cNvSpPr/>
          <p:nvPr/>
        </p:nvSpPr>
        <p:spPr>
          <a:xfrm>
            <a:off x="1355662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3" name="Oval 42"/>
          <p:cNvSpPr/>
          <p:nvPr/>
        </p:nvSpPr>
        <p:spPr>
          <a:xfrm>
            <a:off x="1663320" y="40974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" name="Oval 43"/>
          <p:cNvSpPr/>
          <p:nvPr/>
        </p:nvSpPr>
        <p:spPr>
          <a:xfrm>
            <a:off x="1975289" y="410987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5" name="Oval 44"/>
          <p:cNvSpPr/>
          <p:nvPr/>
        </p:nvSpPr>
        <p:spPr>
          <a:xfrm>
            <a:off x="2278636" y="410600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6" name="Oval 45"/>
          <p:cNvSpPr/>
          <p:nvPr/>
        </p:nvSpPr>
        <p:spPr>
          <a:xfrm>
            <a:off x="2605443" y="41086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7" name="Oval 46"/>
          <p:cNvSpPr/>
          <p:nvPr/>
        </p:nvSpPr>
        <p:spPr>
          <a:xfrm>
            <a:off x="1048004" y="43226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8" name="Oval 47"/>
          <p:cNvSpPr/>
          <p:nvPr/>
        </p:nvSpPr>
        <p:spPr>
          <a:xfrm>
            <a:off x="1355662" y="43253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9" name="Oval 48"/>
          <p:cNvSpPr/>
          <p:nvPr/>
        </p:nvSpPr>
        <p:spPr>
          <a:xfrm>
            <a:off x="1663320" y="43253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0" name="Oval 49"/>
          <p:cNvSpPr/>
          <p:nvPr/>
        </p:nvSpPr>
        <p:spPr>
          <a:xfrm>
            <a:off x="1975289" y="43411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1" name="Oval 50"/>
          <p:cNvSpPr/>
          <p:nvPr/>
        </p:nvSpPr>
        <p:spPr>
          <a:xfrm>
            <a:off x="2278636" y="43411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2" name="Oval 51"/>
          <p:cNvSpPr/>
          <p:nvPr/>
        </p:nvSpPr>
        <p:spPr>
          <a:xfrm>
            <a:off x="2605443" y="433925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3" name="Oval 52"/>
          <p:cNvSpPr/>
          <p:nvPr/>
        </p:nvSpPr>
        <p:spPr>
          <a:xfrm>
            <a:off x="1048004" y="45690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4" name="Oval 53"/>
          <p:cNvSpPr/>
          <p:nvPr/>
        </p:nvSpPr>
        <p:spPr>
          <a:xfrm>
            <a:off x="1355662" y="45690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5" name="Oval 54"/>
          <p:cNvSpPr/>
          <p:nvPr/>
        </p:nvSpPr>
        <p:spPr>
          <a:xfrm>
            <a:off x="1663320" y="45734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6" name="Oval 55"/>
          <p:cNvSpPr/>
          <p:nvPr/>
        </p:nvSpPr>
        <p:spPr>
          <a:xfrm>
            <a:off x="1975289" y="45644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7" name="Oval 56"/>
          <p:cNvSpPr/>
          <p:nvPr/>
        </p:nvSpPr>
        <p:spPr>
          <a:xfrm>
            <a:off x="2278636" y="45743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8" name="Oval 57"/>
          <p:cNvSpPr/>
          <p:nvPr/>
        </p:nvSpPr>
        <p:spPr>
          <a:xfrm>
            <a:off x="2605443" y="457853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9" name="Oval 58"/>
          <p:cNvSpPr/>
          <p:nvPr/>
        </p:nvSpPr>
        <p:spPr>
          <a:xfrm>
            <a:off x="1048004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0" name="Oval 59"/>
          <p:cNvSpPr/>
          <p:nvPr/>
        </p:nvSpPr>
        <p:spPr>
          <a:xfrm>
            <a:off x="1355662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" name="Oval 60"/>
          <p:cNvSpPr/>
          <p:nvPr/>
        </p:nvSpPr>
        <p:spPr>
          <a:xfrm>
            <a:off x="1663320" y="389813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" name="Oval 61"/>
          <p:cNvSpPr/>
          <p:nvPr/>
        </p:nvSpPr>
        <p:spPr>
          <a:xfrm>
            <a:off x="1975289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" name="Oval 62"/>
          <p:cNvSpPr/>
          <p:nvPr/>
        </p:nvSpPr>
        <p:spPr>
          <a:xfrm>
            <a:off x="2278636" y="38852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" name="Oval 63"/>
          <p:cNvSpPr/>
          <p:nvPr/>
        </p:nvSpPr>
        <p:spPr>
          <a:xfrm>
            <a:off x="2605443" y="38953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" name="Dikdörtgen 11"/>
          <p:cNvSpPr/>
          <p:nvPr/>
        </p:nvSpPr>
        <p:spPr>
          <a:xfrm>
            <a:off x="642246" y="461150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" name="Dikdörtgen 11"/>
          <p:cNvSpPr/>
          <p:nvPr/>
        </p:nvSpPr>
        <p:spPr>
          <a:xfrm>
            <a:off x="642246" y="438984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7" name="Dikdörtgen 11"/>
          <p:cNvSpPr/>
          <p:nvPr/>
        </p:nvSpPr>
        <p:spPr>
          <a:xfrm>
            <a:off x="642246" y="414892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8" name="Dikdörtgen 11"/>
          <p:cNvSpPr/>
          <p:nvPr/>
        </p:nvSpPr>
        <p:spPr>
          <a:xfrm>
            <a:off x="642246" y="394919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9" name="Dikdörtgen 11"/>
          <p:cNvSpPr/>
          <p:nvPr/>
        </p:nvSpPr>
        <p:spPr>
          <a:xfrm>
            <a:off x="642246" y="370607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0" name="Dikdörtgen 11"/>
          <p:cNvSpPr/>
          <p:nvPr/>
        </p:nvSpPr>
        <p:spPr>
          <a:xfrm>
            <a:off x="642246" y="346885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1" name="Dikdörtgen 11"/>
          <p:cNvSpPr/>
          <p:nvPr/>
        </p:nvSpPr>
        <p:spPr>
          <a:xfrm>
            <a:off x="642246" y="324782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3" name="Dikdörtgen 11"/>
          <p:cNvSpPr/>
          <p:nvPr/>
        </p:nvSpPr>
        <p:spPr>
          <a:xfrm rot="5400000">
            <a:off x="7021058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4" name="Dikdörtgen 11"/>
          <p:cNvSpPr/>
          <p:nvPr/>
        </p:nvSpPr>
        <p:spPr>
          <a:xfrm rot="5400000">
            <a:off x="6682815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5" name="Dikdörtgen 11"/>
          <p:cNvSpPr/>
          <p:nvPr/>
        </p:nvSpPr>
        <p:spPr>
          <a:xfrm rot="5400000">
            <a:off x="6375157" y="394361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6" name="Dikdörtgen 11"/>
          <p:cNvSpPr/>
          <p:nvPr/>
        </p:nvSpPr>
        <p:spPr>
          <a:xfrm rot="5400000">
            <a:off x="6071585" y="393358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7" name="Dikdörtgen 11"/>
          <p:cNvSpPr/>
          <p:nvPr/>
        </p:nvSpPr>
        <p:spPr>
          <a:xfrm rot="5400000">
            <a:off x="5767462" y="393358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8" name="Dikdörtgen 11"/>
          <p:cNvSpPr/>
          <p:nvPr/>
        </p:nvSpPr>
        <p:spPr>
          <a:xfrm rot="5400000">
            <a:off x="5455904" y="39345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9" name="Oval 78"/>
          <p:cNvSpPr/>
          <p:nvPr/>
        </p:nvSpPr>
        <p:spPr>
          <a:xfrm>
            <a:off x="6493640" y="31740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0" name="Oval 79"/>
          <p:cNvSpPr/>
          <p:nvPr/>
        </p:nvSpPr>
        <p:spPr>
          <a:xfrm>
            <a:off x="6801298" y="31740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1" name="Oval 80"/>
          <p:cNvSpPr/>
          <p:nvPr/>
        </p:nvSpPr>
        <p:spPr>
          <a:xfrm>
            <a:off x="6801298" y="340844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2" name="Oval 81"/>
          <p:cNvSpPr/>
          <p:nvPr/>
        </p:nvSpPr>
        <p:spPr>
          <a:xfrm>
            <a:off x="7108956" y="340844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3" name="Oval 82"/>
          <p:cNvSpPr/>
          <p:nvPr/>
        </p:nvSpPr>
        <p:spPr>
          <a:xfrm>
            <a:off x="6493640" y="36456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4" name="Oval 83"/>
          <p:cNvSpPr/>
          <p:nvPr/>
        </p:nvSpPr>
        <p:spPr>
          <a:xfrm>
            <a:off x="7108956" y="36456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5" name="Oval 84"/>
          <p:cNvSpPr/>
          <p:nvPr/>
        </p:nvSpPr>
        <p:spPr>
          <a:xfrm>
            <a:off x="7420924" y="3857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6" name="Oval 85"/>
          <p:cNvSpPr/>
          <p:nvPr/>
        </p:nvSpPr>
        <p:spPr>
          <a:xfrm>
            <a:off x="7724271" y="3857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7" name="Oval 86"/>
          <p:cNvSpPr/>
          <p:nvPr/>
        </p:nvSpPr>
        <p:spPr>
          <a:xfrm>
            <a:off x="8051079" y="38678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8" name="Dikdörtgen 11"/>
          <p:cNvSpPr/>
          <p:nvPr/>
        </p:nvSpPr>
        <p:spPr>
          <a:xfrm>
            <a:off x="6087881" y="4584072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9" name="Dikdörtgen 11"/>
          <p:cNvSpPr/>
          <p:nvPr/>
        </p:nvSpPr>
        <p:spPr>
          <a:xfrm>
            <a:off x="6087881" y="436241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0" name="Dikdörtgen 11"/>
          <p:cNvSpPr/>
          <p:nvPr/>
        </p:nvSpPr>
        <p:spPr>
          <a:xfrm>
            <a:off x="6087881" y="412149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1" name="Dikdörtgen 11"/>
          <p:cNvSpPr/>
          <p:nvPr/>
        </p:nvSpPr>
        <p:spPr>
          <a:xfrm>
            <a:off x="6087881" y="392176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2" name="Dikdörtgen 11"/>
          <p:cNvSpPr/>
          <p:nvPr/>
        </p:nvSpPr>
        <p:spPr>
          <a:xfrm>
            <a:off x="6087881" y="3678642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3" name="Dikdörtgen 11"/>
          <p:cNvSpPr/>
          <p:nvPr/>
        </p:nvSpPr>
        <p:spPr>
          <a:xfrm>
            <a:off x="6087881" y="3441420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4" name="Dikdörtgen 11"/>
          <p:cNvSpPr/>
          <p:nvPr/>
        </p:nvSpPr>
        <p:spPr>
          <a:xfrm>
            <a:off x="6087881" y="3220383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5" name="Metin kutusu 110"/>
          <p:cNvSpPr txBox="1"/>
          <p:nvPr/>
        </p:nvSpPr>
        <p:spPr>
          <a:xfrm>
            <a:off x="6311741" y="2533082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Metin kutusu 110"/>
          <p:cNvSpPr txBox="1"/>
          <p:nvPr/>
        </p:nvSpPr>
        <p:spPr>
          <a:xfrm>
            <a:off x="8507736" y="3081359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Metin kutusu 110"/>
          <p:cNvSpPr txBox="1"/>
          <p:nvPr/>
        </p:nvSpPr>
        <p:spPr>
          <a:xfrm>
            <a:off x="8525750" y="3335482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Metin kutusu 110"/>
          <p:cNvSpPr txBox="1"/>
          <p:nvPr/>
        </p:nvSpPr>
        <p:spPr>
          <a:xfrm>
            <a:off x="8543764" y="3568534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Metin kutusu 110"/>
          <p:cNvSpPr txBox="1"/>
          <p:nvPr/>
        </p:nvSpPr>
        <p:spPr>
          <a:xfrm>
            <a:off x="8562208" y="3789431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8652327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805386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962772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Metin kutusu 160"/>
          <p:cNvSpPr txBox="1"/>
          <p:nvPr/>
        </p:nvSpPr>
        <p:spPr>
          <a:xfrm>
            <a:off x="1355663" y="2266653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104" name="Metin kutusu 73"/>
          <p:cNvSpPr txBox="1"/>
          <p:nvPr/>
        </p:nvSpPr>
        <p:spPr>
          <a:xfrm rot="16200000">
            <a:off x="-549107" y="3693961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cxnSp>
        <p:nvCxnSpPr>
          <p:cNvPr id="105" name="Düz Ok Bağlayıcısı 143"/>
          <p:cNvCxnSpPr>
            <a:endCxn id="107" idx="3"/>
          </p:cNvCxnSpPr>
          <p:nvPr/>
        </p:nvCxnSpPr>
        <p:spPr>
          <a:xfrm flipH="1">
            <a:off x="5346344" y="3831943"/>
            <a:ext cx="1141974" cy="468165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Düz Ok Bağlayıcısı 143"/>
          <p:cNvCxnSpPr/>
          <p:nvPr/>
        </p:nvCxnSpPr>
        <p:spPr>
          <a:xfrm flipH="1">
            <a:off x="5329874" y="4147619"/>
            <a:ext cx="1858513" cy="542805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Metin kutusu 160"/>
          <p:cNvSpPr txBox="1"/>
          <p:nvPr/>
        </p:nvSpPr>
        <p:spPr>
          <a:xfrm>
            <a:off x="3825824" y="4159685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Metin kutusu 160"/>
          <p:cNvSpPr txBox="1"/>
          <p:nvPr/>
        </p:nvSpPr>
        <p:spPr>
          <a:xfrm>
            <a:off x="3770275" y="4646119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Dikdörtgen 11"/>
          <p:cNvSpPr/>
          <p:nvPr/>
        </p:nvSpPr>
        <p:spPr>
          <a:xfrm rot="5400000">
            <a:off x="1984974" y="39460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0" name="Dikdörtgen 11"/>
          <p:cNvSpPr/>
          <p:nvPr/>
        </p:nvSpPr>
        <p:spPr>
          <a:xfrm rot="5400000">
            <a:off x="-465354" y="398107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1" name="Dikdörtgen 11"/>
          <p:cNvSpPr/>
          <p:nvPr/>
        </p:nvSpPr>
        <p:spPr>
          <a:xfrm rot="5400000">
            <a:off x="7409326" y="392006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2" name="Dikdörtgen 11"/>
          <p:cNvSpPr/>
          <p:nvPr/>
        </p:nvSpPr>
        <p:spPr>
          <a:xfrm rot="5400000">
            <a:off x="4958999" y="395508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4" name="Metin kutusu 6"/>
          <p:cNvSpPr txBox="1"/>
          <p:nvPr/>
        </p:nvSpPr>
        <p:spPr>
          <a:xfrm>
            <a:off x="-15240" y="3115069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5" name="Metin kutusu 40"/>
          <p:cNvSpPr txBox="1"/>
          <p:nvPr/>
        </p:nvSpPr>
        <p:spPr>
          <a:xfrm>
            <a:off x="941058" y="2537873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7373054" y="255668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695236" y="253763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64332" y="253750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Metin kutusu 144"/>
          <p:cNvSpPr txBox="1"/>
          <p:nvPr/>
        </p:nvSpPr>
        <p:spPr>
          <a:xfrm>
            <a:off x="766896" y="5239650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420961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574019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731406" y="527031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Metin kutusu 160"/>
          <p:cNvSpPr txBox="1"/>
          <p:nvPr/>
        </p:nvSpPr>
        <p:spPr>
          <a:xfrm>
            <a:off x="870443" y="5528500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etin kutusu 160"/>
          <p:cNvSpPr txBox="1"/>
          <p:nvPr/>
        </p:nvSpPr>
        <p:spPr>
          <a:xfrm>
            <a:off x="6555818" y="5483331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(2) 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Metin kutusu 144"/>
          <p:cNvSpPr txBox="1"/>
          <p:nvPr/>
        </p:nvSpPr>
        <p:spPr>
          <a:xfrm>
            <a:off x="6170883" y="5212308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7838689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991748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149134" y="523521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3599461" y="3441420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etin kutusu 160"/>
          <p:cNvSpPr txBox="1"/>
          <p:nvPr/>
        </p:nvSpPr>
        <p:spPr>
          <a:xfrm>
            <a:off x="3857273" y="2987038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26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3" grpId="0"/>
      <p:bldP spid="104" grpId="0"/>
      <p:bldP spid="107" grpId="0"/>
      <p:bldP spid="108" grpId="0"/>
      <p:bldP spid="109" grpId="0" animBg="1"/>
      <p:bldP spid="110" grpId="0" animBg="1"/>
      <p:bldP spid="111" grpId="0" animBg="1"/>
      <p:bldP spid="112" grpId="0" animBg="1"/>
      <p:bldP spid="114" grpId="0"/>
      <p:bldP spid="115" grpId="0"/>
      <p:bldP spid="127" grpId="0"/>
      <p:bldP spid="131" grpId="0"/>
      <p:bldP spid="133" grpId="0"/>
      <p:bldP spid="134" grpId="0"/>
      <p:bldP spid="4" grpId="0" animBg="1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40447" y="4405074"/>
            <a:ext cx="1443026" cy="624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charset="0"/>
              </a:rPr>
              <a:t>Defect</a:t>
            </a:r>
            <a:r>
              <a:rPr lang="tr-TR" sz="3000" dirty="0">
                <a:latin typeface="Arial" charset="0"/>
              </a:rPr>
              <a:t>: a </a:t>
            </a:r>
            <a:r>
              <a:rPr lang="tr-TR" sz="3000" dirty="0" err="1">
                <a:latin typeface="Arial" charset="0"/>
              </a:rPr>
              <a:t>physical</a:t>
            </a:r>
            <a:r>
              <a:rPr lang="tr-TR" sz="3000" dirty="0">
                <a:latin typeface="Arial" charset="0"/>
              </a:rPr>
              <a:t> problem</a:t>
            </a:r>
            <a:r>
              <a:rPr lang="tr-TR" sz="3000" dirty="0">
                <a:solidFill>
                  <a:srgbClr val="FF0000"/>
                </a:solidFill>
                <a:latin typeface="Arial" charset="0"/>
              </a:rPr>
              <a:t>                          </a:t>
            </a:r>
          </a:p>
          <a:p>
            <a:r>
              <a:rPr lang="tr-TR" sz="3000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3000" dirty="0" err="1">
                <a:solidFill>
                  <a:srgbClr val="FF0000"/>
                </a:solidFill>
                <a:latin typeface="Arial" charset="0"/>
              </a:rPr>
              <a:t>ault</a:t>
            </a:r>
            <a:r>
              <a:rPr lang="tr-TR" sz="3000" dirty="0">
                <a:latin typeface="Arial" charset="0"/>
              </a:rPr>
              <a:t>: </a:t>
            </a:r>
            <a:r>
              <a:rPr lang="en-US" sz="3000" dirty="0">
                <a:latin typeface="Arial" charset="0"/>
              </a:rPr>
              <a:t>an abnormal condition or defect </a:t>
            </a:r>
            <a:endParaRPr lang="tr-TR" sz="30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Defect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and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faults</a:t>
            </a:r>
            <a:r>
              <a:rPr lang="tr-TR" sz="3000" dirty="0">
                <a:latin typeface="Arial" charset="0"/>
              </a:rPr>
              <a:t> ocur </a:t>
            </a:r>
            <a:r>
              <a:rPr lang="en-US" sz="3000" dirty="0">
                <a:latin typeface="Arial" charset="0"/>
              </a:rPr>
              <a:t>at the component, equipment, or sub-system level which may lead to a failure</a:t>
            </a:r>
            <a:endParaRPr lang="tr-TR" sz="3000" dirty="0">
              <a:latin typeface="Arial" charset="0"/>
            </a:endParaRPr>
          </a:p>
          <a:p>
            <a:r>
              <a:rPr lang="tr-TR" sz="3000" dirty="0" err="1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000" dirty="0">
                <a:latin typeface="Arial" charset="0"/>
              </a:rPr>
              <a:t>: </a:t>
            </a:r>
            <a:r>
              <a:rPr lang="tr-TR" sz="3000" dirty="0" err="1">
                <a:latin typeface="Arial" charset="0"/>
              </a:rPr>
              <a:t>incorrect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value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or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information</a:t>
            </a:r>
            <a:r>
              <a:rPr lang="tr-TR" sz="3000" dirty="0">
                <a:latin typeface="Arial" charset="0"/>
              </a:rPr>
              <a:t> in </a:t>
            </a:r>
            <a:r>
              <a:rPr lang="tr-TR" sz="3000" dirty="0" err="1">
                <a:latin typeface="Arial" charset="0"/>
              </a:rPr>
              <a:t>computing</a:t>
            </a:r>
            <a:endParaRPr lang="tr-TR" sz="3000" dirty="0">
              <a:latin typeface="Arial" charset="0"/>
            </a:endParaRPr>
          </a:p>
          <a:p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13" name="Picture 2" descr="defect sold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1407"/>
            <a:ext cx="2374073" cy="17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roken 7-segment display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72" y="3791407"/>
            <a:ext cx="2450701" cy="18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/>
          <p:cNvSpPr txBox="1"/>
          <p:nvPr/>
        </p:nvSpPr>
        <p:spPr>
          <a:xfrm>
            <a:off x="1272454" y="5838621"/>
            <a:ext cx="135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Fault</a:t>
            </a:r>
            <a:r>
              <a:rPr lang="tr-TR" dirty="0"/>
              <a:t>/</a:t>
            </a:r>
            <a:r>
              <a:rPr lang="tr-TR" dirty="0" err="1"/>
              <a:t>Defect</a:t>
            </a:r>
            <a:endParaRPr lang="en-US" dirty="0"/>
          </a:p>
        </p:txBody>
      </p:sp>
      <p:sp>
        <p:nvSpPr>
          <p:cNvPr id="17" name="TextBox 7"/>
          <p:cNvSpPr txBox="1"/>
          <p:nvPr/>
        </p:nvSpPr>
        <p:spPr>
          <a:xfrm>
            <a:off x="6801322" y="5921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Failure</a:t>
            </a:r>
            <a:endParaRPr lang="en-US" dirty="0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549673" y="4114800"/>
            <a:ext cx="965263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417243" y="4446270"/>
            <a:ext cx="768158" cy="7086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29214" y="442603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823566" y="442475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5" name="Straight Arrow Connector 22"/>
          <p:cNvCxnSpPr/>
          <p:nvPr/>
        </p:nvCxnSpPr>
        <p:spPr>
          <a:xfrm>
            <a:off x="4281956" y="4741355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ağ Ok 19"/>
          <p:cNvSpPr/>
          <p:nvPr/>
        </p:nvSpPr>
        <p:spPr>
          <a:xfrm>
            <a:off x="3218546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7"/>
          <p:cNvSpPr txBox="1"/>
          <p:nvPr/>
        </p:nvSpPr>
        <p:spPr>
          <a:xfrm>
            <a:off x="4317874" y="5838621"/>
            <a:ext cx="8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Error</a:t>
            </a:r>
            <a:endParaRPr lang="en-US" dirty="0"/>
          </a:p>
        </p:txBody>
      </p:sp>
      <p:sp>
        <p:nvSpPr>
          <p:cNvPr id="22" name="Sağ Ok 21"/>
          <p:cNvSpPr/>
          <p:nvPr/>
        </p:nvSpPr>
        <p:spPr>
          <a:xfrm>
            <a:off x="5412035" y="456501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12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 animBg="1"/>
      <p:bldP spid="19" grpId="0" animBg="1"/>
      <p:bldP spid="11" grpId="0"/>
      <p:bldP spid="12" grpId="0"/>
      <p:bldP spid="20" grpId="0" animBg="1"/>
      <p:bldP spid="21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481379"/>
          </a:xfrm>
        </p:spPr>
        <p:txBody>
          <a:bodyPr>
            <a:normAutofit/>
          </a:bodyPr>
          <a:lstStyle/>
          <a:p>
            <a:r>
              <a:rPr lang="tr-TR" sz="2400">
                <a:latin typeface="Arial" charset="0"/>
              </a:rPr>
              <a:t>Stuck-at deactivated, switch cannot be activated</a:t>
            </a:r>
          </a:p>
          <a:p>
            <a:r>
              <a:rPr lang="tr-TR" sz="2400">
                <a:latin typeface="Arial" charset="0"/>
              </a:rPr>
              <a:t>Stuck-at activated, switch cannot be deactivated</a:t>
            </a: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236" name="Dikdörtgen 11"/>
          <p:cNvSpPr/>
          <p:nvPr/>
        </p:nvSpPr>
        <p:spPr>
          <a:xfrm rot="5400000">
            <a:off x="1428402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7" name="Dikdörtgen 11"/>
          <p:cNvSpPr/>
          <p:nvPr/>
        </p:nvSpPr>
        <p:spPr>
          <a:xfrm rot="5400000">
            <a:off x="1090160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8" name="Dikdörtgen 11"/>
          <p:cNvSpPr/>
          <p:nvPr/>
        </p:nvSpPr>
        <p:spPr>
          <a:xfrm rot="5400000">
            <a:off x="799087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9" name="Dikdörtgen 11"/>
          <p:cNvSpPr/>
          <p:nvPr/>
        </p:nvSpPr>
        <p:spPr>
          <a:xfrm rot="5400000">
            <a:off x="461532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0" name="Dikdörtgen 11"/>
          <p:cNvSpPr/>
          <p:nvPr/>
        </p:nvSpPr>
        <p:spPr>
          <a:xfrm rot="5400000">
            <a:off x="158773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1" name="Oval 240"/>
          <p:cNvSpPr/>
          <p:nvPr/>
        </p:nvSpPr>
        <p:spPr>
          <a:xfrm>
            <a:off x="1008658" y="36213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2" name="Oval 241"/>
          <p:cNvSpPr/>
          <p:nvPr/>
        </p:nvSpPr>
        <p:spPr>
          <a:xfrm>
            <a:off x="1312388" y="36213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3" name="Oval 242"/>
          <p:cNvSpPr/>
          <p:nvPr/>
        </p:nvSpPr>
        <p:spPr>
          <a:xfrm>
            <a:off x="1614096" y="3628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4" name="Oval 243"/>
          <p:cNvSpPr/>
          <p:nvPr/>
        </p:nvSpPr>
        <p:spPr>
          <a:xfrm>
            <a:off x="1931631" y="3628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5" name="Oval 244"/>
          <p:cNvSpPr/>
          <p:nvPr/>
        </p:nvSpPr>
        <p:spPr>
          <a:xfrm>
            <a:off x="2247241" y="3601518"/>
            <a:ext cx="149988" cy="149988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6" name="Oval 245"/>
          <p:cNvSpPr/>
          <p:nvPr/>
        </p:nvSpPr>
        <p:spPr>
          <a:xfrm>
            <a:off x="1005451" y="384782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7" name="Oval 246"/>
          <p:cNvSpPr/>
          <p:nvPr/>
        </p:nvSpPr>
        <p:spPr>
          <a:xfrm>
            <a:off x="1306421" y="38585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8" name="Oval 247"/>
          <p:cNvSpPr/>
          <p:nvPr/>
        </p:nvSpPr>
        <p:spPr>
          <a:xfrm>
            <a:off x="1609630" y="3837543"/>
            <a:ext cx="149988" cy="14998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9" name="Oval 248"/>
          <p:cNvSpPr/>
          <p:nvPr/>
        </p:nvSpPr>
        <p:spPr>
          <a:xfrm>
            <a:off x="1925272" y="3841061"/>
            <a:ext cx="125962" cy="125962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0" name="Oval 249"/>
          <p:cNvSpPr/>
          <p:nvPr/>
        </p:nvSpPr>
        <p:spPr>
          <a:xfrm>
            <a:off x="2258439" y="38575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1" name="Oval 250"/>
          <p:cNvSpPr/>
          <p:nvPr/>
        </p:nvSpPr>
        <p:spPr>
          <a:xfrm>
            <a:off x="998671" y="42829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2" name="Oval 251"/>
          <p:cNvSpPr/>
          <p:nvPr/>
        </p:nvSpPr>
        <p:spPr>
          <a:xfrm>
            <a:off x="1306328" y="42829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3" name="Oval 252"/>
          <p:cNvSpPr/>
          <p:nvPr/>
        </p:nvSpPr>
        <p:spPr>
          <a:xfrm>
            <a:off x="1609733" y="42953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4" name="Oval 253"/>
          <p:cNvSpPr/>
          <p:nvPr/>
        </p:nvSpPr>
        <p:spPr>
          <a:xfrm>
            <a:off x="1921643" y="42914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5" name="Oval 254"/>
          <p:cNvSpPr/>
          <p:nvPr/>
        </p:nvSpPr>
        <p:spPr>
          <a:xfrm>
            <a:off x="2255250" y="42940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6" name="Oval 255"/>
          <p:cNvSpPr/>
          <p:nvPr/>
        </p:nvSpPr>
        <p:spPr>
          <a:xfrm>
            <a:off x="998763" y="451084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Oval 256"/>
          <p:cNvSpPr/>
          <p:nvPr/>
        </p:nvSpPr>
        <p:spPr>
          <a:xfrm>
            <a:off x="1306421" y="451084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Oval 257"/>
          <p:cNvSpPr/>
          <p:nvPr/>
        </p:nvSpPr>
        <p:spPr>
          <a:xfrm>
            <a:off x="1607122" y="4526590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Oval 258"/>
          <p:cNvSpPr/>
          <p:nvPr/>
        </p:nvSpPr>
        <p:spPr>
          <a:xfrm>
            <a:off x="1919968" y="45265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Oval 259"/>
          <p:cNvSpPr/>
          <p:nvPr/>
        </p:nvSpPr>
        <p:spPr>
          <a:xfrm>
            <a:off x="2258439" y="4524721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Oval 260"/>
          <p:cNvSpPr/>
          <p:nvPr/>
        </p:nvSpPr>
        <p:spPr>
          <a:xfrm>
            <a:off x="983150" y="4070548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302445" y="40836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626443" y="407074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923553" y="407074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250906" y="408077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Dikdörtgen 11"/>
          <p:cNvSpPr/>
          <p:nvPr/>
        </p:nvSpPr>
        <p:spPr>
          <a:xfrm>
            <a:off x="583165" y="457531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Dikdörtgen 11"/>
          <p:cNvSpPr/>
          <p:nvPr/>
        </p:nvSpPr>
        <p:spPr>
          <a:xfrm>
            <a:off x="583165" y="433439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Dikdörtgen 11"/>
          <p:cNvSpPr/>
          <p:nvPr/>
        </p:nvSpPr>
        <p:spPr>
          <a:xfrm>
            <a:off x="583165" y="413466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Dikdörtgen 11"/>
          <p:cNvSpPr/>
          <p:nvPr/>
        </p:nvSpPr>
        <p:spPr>
          <a:xfrm>
            <a:off x="583165" y="389154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Dikdörtgen 11"/>
          <p:cNvSpPr/>
          <p:nvPr/>
        </p:nvSpPr>
        <p:spPr>
          <a:xfrm>
            <a:off x="583165" y="3654321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Dikdörtgen 11"/>
          <p:cNvSpPr/>
          <p:nvPr/>
        </p:nvSpPr>
        <p:spPr>
          <a:xfrm rot="5400000">
            <a:off x="1870808" y="41870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Dikdörtgen 11"/>
          <p:cNvSpPr/>
          <p:nvPr/>
        </p:nvSpPr>
        <p:spPr>
          <a:xfrm rot="5400000">
            <a:off x="-329264" y="4186868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Metin kutusu 144"/>
          <p:cNvSpPr txBox="1"/>
          <p:nvPr/>
        </p:nvSpPr>
        <p:spPr>
          <a:xfrm>
            <a:off x="103992" y="5871420"/>
            <a:ext cx="26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Stuck-at deactivated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15253" y="5958274"/>
            <a:ext cx="149988" cy="149988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2690368" y="5951520"/>
            <a:ext cx="149988" cy="149988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Metin kutusu 144"/>
          <p:cNvSpPr txBox="1"/>
          <p:nvPr/>
        </p:nvSpPr>
        <p:spPr>
          <a:xfrm>
            <a:off x="2791132" y="5878417"/>
            <a:ext cx="25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Stuck-at activated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5221919" y="596932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Metin kutusu 144"/>
          <p:cNvSpPr txBox="1"/>
          <p:nvPr/>
        </p:nvSpPr>
        <p:spPr>
          <a:xfrm>
            <a:off x="5284900" y="5871420"/>
            <a:ext cx="20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>
                <a:latin typeface="Arial" panose="020B0604020202020204" pitchFamily="34" charset="0"/>
                <a:cs typeface="Arial" panose="020B0604020202020204" pitchFamily="34" charset="0"/>
              </a:rPr>
              <a:t>: Configurable 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Dikdörtgen 11"/>
          <p:cNvSpPr/>
          <p:nvPr/>
        </p:nvSpPr>
        <p:spPr>
          <a:xfrm rot="5400000">
            <a:off x="4034477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Dikdörtgen 11"/>
          <p:cNvSpPr/>
          <p:nvPr/>
        </p:nvSpPr>
        <p:spPr>
          <a:xfrm rot="5400000">
            <a:off x="3696234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Dikdörtgen 11"/>
          <p:cNvSpPr/>
          <p:nvPr/>
        </p:nvSpPr>
        <p:spPr>
          <a:xfrm rot="5400000">
            <a:off x="3405161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Dikdörtgen 11"/>
          <p:cNvSpPr/>
          <p:nvPr/>
        </p:nvSpPr>
        <p:spPr>
          <a:xfrm rot="5400000">
            <a:off x="3067607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Dikdörtgen 11"/>
          <p:cNvSpPr/>
          <p:nvPr/>
        </p:nvSpPr>
        <p:spPr>
          <a:xfrm rot="5400000">
            <a:off x="2764848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3614733" y="36285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3918463" y="36285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4220171" y="36353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4537706" y="36353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3611526" y="38549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3912495" y="38657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4232518" y="3867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4864514" y="38647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3604746" y="42900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3912402" y="42900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4215808" y="43025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4527718" y="42986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4861325" y="43012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3604838" y="451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3912495" y="4518016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4526043" y="4533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4864514" y="4531893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3908519" y="409077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4232518" y="40779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4529628" y="40779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Oval 303"/>
          <p:cNvSpPr/>
          <p:nvPr/>
        </p:nvSpPr>
        <p:spPr>
          <a:xfrm>
            <a:off x="4856981" y="408794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3189240" y="458248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3189240" y="434156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3189240" y="414183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3189240" y="3898714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3189240" y="366149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 rot="5400000">
            <a:off x="4476883" y="41942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276811" y="419404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Multiply 311"/>
          <p:cNvSpPr/>
          <p:nvPr/>
        </p:nvSpPr>
        <p:spPr>
          <a:xfrm>
            <a:off x="4746899" y="3455167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3" name="Multiply 312"/>
          <p:cNvSpPr/>
          <p:nvPr/>
        </p:nvSpPr>
        <p:spPr>
          <a:xfrm>
            <a:off x="4389711" y="3707650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4" name="Multiply 313"/>
          <p:cNvSpPr/>
          <p:nvPr/>
        </p:nvSpPr>
        <p:spPr>
          <a:xfrm>
            <a:off x="3468125" y="393894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5" name="Multiply 314"/>
          <p:cNvSpPr/>
          <p:nvPr/>
        </p:nvSpPr>
        <p:spPr>
          <a:xfrm>
            <a:off x="4103051" y="4380658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316" name="Multiply 315"/>
          <p:cNvSpPr/>
          <p:nvPr/>
        </p:nvSpPr>
        <p:spPr>
          <a:xfrm>
            <a:off x="7183100" y="578889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317" name="Metin kutusu 144"/>
          <p:cNvSpPr txBox="1"/>
          <p:nvPr/>
        </p:nvSpPr>
        <p:spPr>
          <a:xfrm>
            <a:off x="7450915" y="5857954"/>
            <a:ext cx="20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Defective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5698942" y="2947522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0" name="Dikdörtgen 11"/>
          <p:cNvSpPr/>
          <p:nvPr/>
        </p:nvSpPr>
        <p:spPr>
          <a:xfrm rot="5400000" flipV="1">
            <a:off x="6953311" y="4254897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1" name="Dikdörtgen 11"/>
          <p:cNvSpPr/>
          <p:nvPr/>
        </p:nvSpPr>
        <p:spPr>
          <a:xfrm rot="10800000" flipV="1">
            <a:off x="8214889" y="3722849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2" name="Dikdörtgen 11"/>
          <p:cNvSpPr/>
          <p:nvPr/>
        </p:nvSpPr>
        <p:spPr>
          <a:xfrm rot="5400000" flipV="1">
            <a:off x="6221595" y="4297351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3" name="Dikdörtgen 11"/>
          <p:cNvSpPr/>
          <p:nvPr/>
        </p:nvSpPr>
        <p:spPr>
          <a:xfrm rot="10800000" flipV="1">
            <a:off x="7568645" y="3740557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4" name="Dikdörtgen 11"/>
          <p:cNvSpPr/>
          <p:nvPr/>
        </p:nvSpPr>
        <p:spPr>
          <a:xfrm rot="10800000" flipV="1">
            <a:off x="6442058" y="3733385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325" name="Straight Connector 324"/>
          <p:cNvCxnSpPr/>
          <p:nvPr/>
        </p:nvCxnSpPr>
        <p:spPr>
          <a:xfrm>
            <a:off x="7158649" y="3479547"/>
            <a:ext cx="448916" cy="0"/>
          </a:xfrm>
          <a:prstGeom prst="line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Dikdörtgen 11"/>
          <p:cNvSpPr/>
          <p:nvPr/>
        </p:nvSpPr>
        <p:spPr>
          <a:xfrm rot="10800000" flipV="1">
            <a:off x="8233472" y="4574654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7" name="Dikdörtgen 11"/>
          <p:cNvSpPr/>
          <p:nvPr/>
        </p:nvSpPr>
        <p:spPr>
          <a:xfrm rot="10800000" flipV="1">
            <a:off x="7587228" y="4592363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8" name="Dikdörtgen 11"/>
          <p:cNvSpPr/>
          <p:nvPr/>
        </p:nvSpPr>
        <p:spPr>
          <a:xfrm rot="10800000" flipV="1">
            <a:off x="6467310" y="4590429"/>
            <a:ext cx="114991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9" name="Oval 328"/>
          <p:cNvSpPr/>
          <p:nvPr/>
        </p:nvSpPr>
        <p:spPr>
          <a:xfrm>
            <a:off x="7135130" y="3727493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0" name="Oval 329"/>
          <p:cNvSpPr/>
          <p:nvPr/>
        </p:nvSpPr>
        <p:spPr>
          <a:xfrm>
            <a:off x="7555531" y="3716170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1" name="Oval 330"/>
          <p:cNvSpPr/>
          <p:nvPr/>
        </p:nvSpPr>
        <p:spPr>
          <a:xfrm>
            <a:off x="7770378" y="372557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2" name="Oval 331"/>
          <p:cNvSpPr/>
          <p:nvPr/>
        </p:nvSpPr>
        <p:spPr>
          <a:xfrm>
            <a:off x="8208852" y="3713847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3" name="Oval 332"/>
          <p:cNvSpPr/>
          <p:nvPr/>
        </p:nvSpPr>
        <p:spPr>
          <a:xfrm>
            <a:off x="8232527" y="456303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4" name="Oval 333"/>
          <p:cNvSpPr/>
          <p:nvPr/>
        </p:nvSpPr>
        <p:spPr>
          <a:xfrm>
            <a:off x="7796523" y="4577406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335" name="Straight Connector 334"/>
          <p:cNvCxnSpPr/>
          <p:nvPr/>
        </p:nvCxnSpPr>
        <p:spPr>
          <a:xfrm>
            <a:off x="7819331" y="339953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H="1">
            <a:off x="7836935" y="3499540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8257805" y="3499541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7819331" y="347954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7846312" y="4325986"/>
            <a:ext cx="5575" cy="2605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8267182" y="4325987"/>
            <a:ext cx="0" cy="268741"/>
          </a:xfrm>
          <a:prstGeom prst="line">
            <a:avLst/>
          </a:prstGeom>
          <a:ln w="28575">
            <a:solidFill>
              <a:srgbClr val="0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Düz Bağlayıcı 18"/>
          <p:cNvCxnSpPr/>
          <p:nvPr/>
        </p:nvCxnSpPr>
        <p:spPr>
          <a:xfrm flipV="1">
            <a:off x="4583664" y="2993680"/>
            <a:ext cx="2326709" cy="53910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Düz Bağlayıcı 18"/>
          <p:cNvCxnSpPr>
            <a:stCxn id="303" idx="0"/>
          </p:cNvCxnSpPr>
          <p:nvPr/>
        </p:nvCxnSpPr>
        <p:spPr>
          <a:xfrm>
            <a:off x="4592609" y="4077917"/>
            <a:ext cx="1843765" cy="133659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7828708" y="4225983"/>
            <a:ext cx="4489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7828708" y="4305993"/>
            <a:ext cx="44891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7158649" y="3399537"/>
            <a:ext cx="448916" cy="0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H="1">
            <a:off x="7176252" y="3499540"/>
            <a:ext cx="5575" cy="260552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7597122" y="3499541"/>
            <a:ext cx="0" cy="268741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02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/>
      <p:bldP spid="274" grpId="0" animBg="1"/>
      <p:bldP spid="275" grpId="0" animBg="1"/>
      <p:bldP spid="276" grpId="0"/>
      <p:bldP spid="277" grpId="0" animBg="1"/>
      <p:bldP spid="278" grpId="0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charset="0"/>
              </a:rPr>
              <a:t>In</a:t>
            </a:r>
            <a:r>
              <a:rPr lang="tr-TR" sz="2400" dirty="0">
                <a:latin typeface="Arial" charset="0"/>
              </a:rPr>
              <a:t> a </a:t>
            </a:r>
            <a:r>
              <a:rPr lang="tr-TR" sz="2400" dirty="0" err="1">
                <a:latin typeface="Arial" charset="0"/>
              </a:rPr>
              <a:t>defective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array</a:t>
            </a:r>
            <a:r>
              <a:rPr lang="tr-TR" sz="2400" dirty="0">
                <a:latin typeface="Arial" charset="0"/>
              </a:rPr>
              <a:t>, </a:t>
            </a:r>
            <a:r>
              <a:rPr lang="tr-TR" sz="2400" dirty="0" err="1">
                <a:latin typeface="Arial" charset="0"/>
              </a:rPr>
              <a:t>every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mapping</a:t>
            </a:r>
            <a:r>
              <a:rPr lang="tr-TR" sz="2400" dirty="0">
                <a:latin typeface="Arial" charset="0"/>
              </a:rPr>
              <a:t> is not </a:t>
            </a:r>
            <a:r>
              <a:rPr lang="tr-TR" sz="2400" dirty="0" err="1">
                <a:latin typeface="Arial" charset="0"/>
              </a:rPr>
              <a:t>valid</a:t>
            </a:r>
            <a:endParaRPr lang="en-US" sz="2400" dirty="0">
              <a:latin typeface="Arial" charset="0"/>
            </a:endParaRP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07" name="Metin kutusu 160"/>
          <p:cNvSpPr txBox="1"/>
          <p:nvPr/>
        </p:nvSpPr>
        <p:spPr>
          <a:xfrm>
            <a:off x="3657345" y="4199868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Metin kutusu 160"/>
          <p:cNvSpPr txBox="1"/>
          <p:nvPr/>
        </p:nvSpPr>
        <p:spPr>
          <a:xfrm>
            <a:off x="3601796" y="4686302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08351" y="3542702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etin kutusu 160"/>
          <p:cNvSpPr txBox="1"/>
          <p:nvPr/>
        </p:nvSpPr>
        <p:spPr>
          <a:xfrm>
            <a:off x="3458072" y="2987409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Metin kutusu 110"/>
          <p:cNvSpPr txBox="1"/>
          <p:nvPr/>
        </p:nvSpPr>
        <p:spPr>
          <a:xfrm>
            <a:off x="5783081" y="2527036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837977" y="253787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48622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64398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(2) 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Dikdörtgen 11"/>
          <p:cNvSpPr/>
          <p:nvPr/>
        </p:nvSpPr>
        <p:spPr>
          <a:xfrm rot="5400000">
            <a:off x="6496455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7526476" y="456034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Dikdörtgen 11"/>
          <p:cNvSpPr/>
          <p:nvPr/>
        </p:nvSpPr>
        <p:spPr>
          <a:xfrm rot="5400000">
            <a:off x="6158212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Dikdörtgen 11"/>
          <p:cNvSpPr/>
          <p:nvPr/>
        </p:nvSpPr>
        <p:spPr>
          <a:xfrm rot="5400000">
            <a:off x="5850554" y="397634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Dikdörtgen 11"/>
          <p:cNvSpPr/>
          <p:nvPr/>
        </p:nvSpPr>
        <p:spPr>
          <a:xfrm rot="5400000">
            <a:off x="5546982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Dikdörtgen 11"/>
          <p:cNvSpPr/>
          <p:nvPr/>
        </p:nvSpPr>
        <p:spPr>
          <a:xfrm rot="5400000">
            <a:off x="5242858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Dikdörtgen 11"/>
          <p:cNvSpPr/>
          <p:nvPr/>
        </p:nvSpPr>
        <p:spPr>
          <a:xfrm rot="5400000">
            <a:off x="4931301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5969037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6276695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1" name="Oval 150"/>
          <p:cNvSpPr/>
          <p:nvPr/>
        </p:nvSpPr>
        <p:spPr>
          <a:xfrm>
            <a:off x="6276695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6584352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5969037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6584352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6896321" y="389058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7199668" y="389058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7526476" y="39006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Dikdörtgen 11"/>
          <p:cNvSpPr/>
          <p:nvPr/>
        </p:nvSpPr>
        <p:spPr>
          <a:xfrm>
            <a:off x="5563278" y="461680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Dikdörtgen 11"/>
          <p:cNvSpPr/>
          <p:nvPr/>
        </p:nvSpPr>
        <p:spPr>
          <a:xfrm>
            <a:off x="5563278" y="439514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Dikdörtgen 11"/>
          <p:cNvSpPr/>
          <p:nvPr/>
        </p:nvSpPr>
        <p:spPr>
          <a:xfrm>
            <a:off x="5563278" y="415422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Dikdörtgen 11"/>
          <p:cNvSpPr/>
          <p:nvPr/>
        </p:nvSpPr>
        <p:spPr>
          <a:xfrm>
            <a:off x="5563278" y="395449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Dikdörtgen 11"/>
          <p:cNvSpPr/>
          <p:nvPr/>
        </p:nvSpPr>
        <p:spPr>
          <a:xfrm>
            <a:off x="5563278" y="371137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Dikdörtgen 11"/>
          <p:cNvSpPr/>
          <p:nvPr/>
        </p:nvSpPr>
        <p:spPr>
          <a:xfrm>
            <a:off x="5563278" y="325311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4" name="Düz Ok Bağlayıcısı 143"/>
          <p:cNvCxnSpPr/>
          <p:nvPr/>
        </p:nvCxnSpPr>
        <p:spPr>
          <a:xfrm flipH="1">
            <a:off x="5238574" y="4100185"/>
            <a:ext cx="1933680" cy="60978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Dikdörtgen 11"/>
          <p:cNvSpPr/>
          <p:nvPr/>
        </p:nvSpPr>
        <p:spPr>
          <a:xfrm rot="5400000">
            <a:off x="6884723" y="395279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 rot="5400000">
            <a:off x="4434395" y="398782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Oval 166"/>
          <p:cNvSpPr/>
          <p:nvPr/>
        </p:nvSpPr>
        <p:spPr>
          <a:xfrm>
            <a:off x="5964640" y="342368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563278" y="347415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9" name="Düz Ok Bağlayıcısı 143"/>
          <p:cNvCxnSpPr/>
          <p:nvPr/>
        </p:nvCxnSpPr>
        <p:spPr>
          <a:xfrm flipH="1">
            <a:off x="5105400" y="3598831"/>
            <a:ext cx="840774" cy="762514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0" name="Metin kutusu 110"/>
          <p:cNvSpPr txBox="1"/>
          <p:nvPr/>
        </p:nvSpPr>
        <p:spPr>
          <a:xfrm>
            <a:off x="8009969" y="3104991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Metin kutusu 110"/>
          <p:cNvSpPr txBox="1"/>
          <p:nvPr/>
        </p:nvSpPr>
        <p:spPr>
          <a:xfrm>
            <a:off x="7994406" y="3369475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Metin kutusu 110"/>
          <p:cNvSpPr txBox="1"/>
          <p:nvPr/>
        </p:nvSpPr>
        <p:spPr>
          <a:xfrm>
            <a:off x="8012420" y="3602528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Metin kutusu 110"/>
          <p:cNvSpPr txBox="1"/>
          <p:nvPr/>
        </p:nvSpPr>
        <p:spPr>
          <a:xfrm>
            <a:off x="8016656" y="3823883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8145119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98178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455564" y="388038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8303772" y="3831461"/>
            <a:ext cx="83142" cy="23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Metin kutusu 110"/>
          <p:cNvSpPr txBox="1"/>
          <p:nvPr/>
        </p:nvSpPr>
        <p:spPr>
          <a:xfrm>
            <a:off x="8012420" y="4501278"/>
            <a:ext cx="34897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8095123" y="4515478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Metin kutusu 144"/>
          <p:cNvSpPr txBox="1"/>
          <p:nvPr/>
        </p:nvSpPr>
        <p:spPr>
          <a:xfrm>
            <a:off x="5521810" y="5231418"/>
            <a:ext cx="291826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F’ = A B + </a:t>
            </a:r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B C + A C + A B C + </a:t>
            </a:r>
            <a:r>
              <a:rPr lang="tr-TR" sz="122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22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7343793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496852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654238" y="524849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31834" y="5234542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7482016" y="5238044"/>
            <a:ext cx="83142" cy="23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053940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4021050" y="5853330"/>
            <a:ext cx="576000" cy="324000"/>
          </a:xfrm>
          <a:prstGeom prst="mathNot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7" grpId="0"/>
      <p:bldP spid="108" grpId="0"/>
      <p:bldP spid="4" grpId="0" animBg="1"/>
      <p:bldP spid="138" grpId="0"/>
      <p:bldP spid="116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178" grpId="0"/>
      <p:bldP spid="180" grpId="0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5" grpId="0"/>
      <p:bldP spid="317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Defect-aware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692305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charset="0"/>
              </a:rPr>
              <a:t>Mapping</a:t>
            </a:r>
            <a:r>
              <a:rPr lang="tr-TR" sz="2400" dirty="0">
                <a:latin typeface="Arial" charset="0"/>
              </a:rPr>
              <a:t> is </a:t>
            </a:r>
            <a:r>
              <a:rPr lang="tr-TR" sz="2400" dirty="0" err="1">
                <a:latin typeface="Arial" charset="0"/>
              </a:rPr>
              <a:t>performed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with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employing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defects</a:t>
            </a:r>
            <a:endParaRPr lang="en-US" sz="2400" dirty="0">
              <a:latin typeface="Arial" charset="0"/>
            </a:endParaRPr>
          </a:p>
          <a:p>
            <a:pPr>
              <a:buNone/>
            </a:pP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16" name="Metin kutusu 110"/>
          <p:cNvSpPr txBox="1"/>
          <p:nvPr/>
        </p:nvSpPr>
        <p:spPr>
          <a:xfrm>
            <a:off x="5783081" y="2527036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B     A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837977" y="253787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148622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64398" y="2527036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(2) 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Dikdörtgen 11"/>
          <p:cNvSpPr/>
          <p:nvPr/>
        </p:nvSpPr>
        <p:spPr>
          <a:xfrm rot="5400000">
            <a:off x="6496455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7526476" y="456034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Dikdörtgen 11"/>
          <p:cNvSpPr/>
          <p:nvPr/>
        </p:nvSpPr>
        <p:spPr>
          <a:xfrm rot="5400000">
            <a:off x="6158212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Dikdörtgen 11"/>
          <p:cNvSpPr/>
          <p:nvPr/>
        </p:nvSpPr>
        <p:spPr>
          <a:xfrm rot="5400000">
            <a:off x="5850554" y="397634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Dikdörtgen 11"/>
          <p:cNvSpPr/>
          <p:nvPr/>
        </p:nvSpPr>
        <p:spPr>
          <a:xfrm rot="5400000">
            <a:off x="5546982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Dikdörtgen 11"/>
          <p:cNvSpPr/>
          <p:nvPr/>
        </p:nvSpPr>
        <p:spPr>
          <a:xfrm rot="5400000">
            <a:off x="5242858" y="396631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Dikdörtgen 11"/>
          <p:cNvSpPr/>
          <p:nvPr/>
        </p:nvSpPr>
        <p:spPr>
          <a:xfrm rot="5400000">
            <a:off x="4931301" y="396725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5969037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6276695" y="32068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6584352" y="34411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6263819" y="366037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6584352" y="36784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6882357" y="45641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7199668" y="389058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7198618" y="45611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Dikdörtgen 11"/>
          <p:cNvSpPr/>
          <p:nvPr/>
        </p:nvSpPr>
        <p:spPr>
          <a:xfrm>
            <a:off x="5563278" y="461680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Dikdörtgen 11"/>
          <p:cNvSpPr/>
          <p:nvPr/>
        </p:nvSpPr>
        <p:spPr>
          <a:xfrm>
            <a:off x="5563278" y="439514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Dikdörtgen 11"/>
          <p:cNvSpPr/>
          <p:nvPr/>
        </p:nvSpPr>
        <p:spPr>
          <a:xfrm>
            <a:off x="5563278" y="415422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Dikdörtgen 11"/>
          <p:cNvSpPr/>
          <p:nvPr/>
        </p:nvSpPr>
        <p:spPr>
          <a:xfrm>
            <a:off x="5563278" y="395449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Dikdörtgen 11"/>
          <p:cNvSpPr/>
          <p:nvPr/>
        </p:nvSpPr>
        <p:spPr>
          <a:xfrm>
            <a:off x="5563278" y="3711377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Dikdörtgen 11"/>
          <p:cNvSpPr/>
          <p:nvPr/>
        </p:nvSpPr>
        <p:spPr>
          <a:xfrm>
            <a:off x="5563278" y="325311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4" name="Düz Ok Bağlayıcısı 143"/>
          <p:cNvCxnSpPr/>
          <p:nvPr/>
        </p:nvCxnSpPr>
        <p:spPr>
          <a:xfrm flipH="1">
            <a:off x="5238574" y="4100185"/>
            <a:ext cx="1933680" cy="609780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Dikdörtgen 11"/>
          <p:cNvSpPr/>
          <p:nvPr/>
        </p:nvSpPr>
        <p:spPr>
          <a:xfrm rot="5400000">
            <a:off x="6884723" y="395279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 rot="5400000">
            <a:off x="4434395" y="398782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Oval 166"/>
          <p:cNvSpPr/>
          <p:nvPr/>
        </p:nvSpPr>
        <p:spPr>
          <a:xfrm>
            <a:off x="5964640" y="3423680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563278" y="3474155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169" name="Düz Ok Bağlayıcısı 143"/>
          <p:cNvCxnSpPr/>
          <p:nvPr/>
        </p:nvCxnSpPr>
        <p:spPr>
          <a:xfrm flipH="1">
            <a:off x="5105400" y="3753162"/>
            <a:ext cx="1100014" cy="608183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0" name="Metin kutusu 110"/>
          <p:cNvSpPr txBox="1"/>
          <p:nvPr/>
        </p:nvSpPr>
        <p:spPr>
          <a:xfrm>
            <a:off x="8009969" y="3104991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Metin kutusu 110"/>
          <p:cNvSpPr txBox="1"/>
          <p:nvPr/>
        </p:nvSpPr>
        <p:spPr>
          <a:xfrm>
            <a:off x="7994406" y="3369475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Metin kutusu 110"/>
          <p:cNvSpPr txBox="1"/>
          <p:nvPr/>
        </p:nvSpPr>
        <p:spPr>
          <a:xfrm>
            <a:off x="8012420" y="3602528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Metin kutusu 110"/>
          <p:cNvSpPr txBox="1"/>
          <p:nvPr/>
        </p:nvSpPr>
        <p:spPr>
          <a:xfrm>
            <a:off x="8029544" y="4482898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8134013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287072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444458" y="4521971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399812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053940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Metin kutusu 144"/>
          <p:cNvSpPr txBox="1"/>
          <p:nvPr/>
        </p:nvSpPr>
        <p:spPr>
          <a:xfrm>
            <a:off x="5652889" y="5284649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7380077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533136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90522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Metin kutusu 160"/>
          <p:cNvSpPr txBox="1"/>
          <p:nvPr/>
        </p:nvSpPr>
        <p:spPr>
          <a:xfrm>
            <a:off x="3657345" y="4199868"/>
            <a:ext cx="15205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Metin kutusu 160"/>
          <p:cNvSpPr txBox="1"/>
          <p:nvPr/>
        </p:nvSpPr>
        <p:spPr>
          <a:xfrm>
            <a:off x="3601796" y="4686302"/>
            <a:ext cx="180840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Deactivated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ight Arrow 129"/>
          <p:cNvSpPr/>
          <p:nvPr/>
        </p:nvSpPr>
        <p:spPr>
          <a:xfrm>
            <a:off x="3308351" y="3542702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etin kutusu 160"/>
          <p:cNvSpPr txBox="1"/>
          <p:nvPr/>
        </p:nvSpPr>
        <p:spPr>
          <a:xfrm>
            <a:off x="3458072" y="2987409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etin kutusu 110"/>
          <p:cNvSpPr txBox="1"/>
          <p:nvPr/>
        </p:nvSpPr>
        <p:spPr>
          <a:xfrm>
            <a:off x="5825047" y="2157554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6879943" y="2168391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190588" y="2157554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506364" y="2157554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Metin kutusu 110"/>
          <p:cNvSpPr txBox="1"/>
          <p:nvPr/>
        </p:nvSpPr>
        <p:spPr>
          <a:xfrm>
            <a:off x="8549963" y="3105736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Metin kutusu 110"/>
          <p:cNvSpPr txBox="1"/>
          <p:nvPr/>
        </p:nvSpPr>
        <p:spPr>
          <a:xfrm>
            <a:off x="8534400" y="3370220"/>
            <a:ext cx="71858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Metin kutusu 110"/>
          <p:cNvSpPr txBox="1"/>
          <p:nvPr/>
        </p:nvSpPr>
        <p:spPr>
          <a:xfrm>
            <a:off x="8552414" y="3603273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Metin kutusu 110"/>
          <p:cNvSpPr txBox="1"/>
          <p:nvPr/>
        </p:nvSpPr>
        <p:spPr>
          <a:xfrm>
            <a:off x="8556650" y="3824628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8685113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8838172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995558" y="3881127"/>
            <a:ext cx="99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Metin kutusu 110"/>
          <p:cNvSpPr txBox="1"/>
          <p:nvPr/>
        </p:nvSpPr>
        <p:spPr>
          <a:xfrm>
            <a:off x="8694416" y="4502023"/>
            <a:ext cx="34897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endParaRPr lang="en-US" sz="1225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8777119" y="4516223"/>
            <a:ext cx="9999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7746330" y="2289304"/>
            <a:ext cx="437679" cy="64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8887492" y="2529024"/>
            <a:ext cx="6348" cy="449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Metin kutusu 160"/>
          <p:cNvSpPr txBox="1"/>
          <p:nvPr/>
        </p:nvSpPr>
        <p:spPr>
          <a:xfrm>
            <a:off x="8239827" y="1971964"/>
            <a:ext cx="87315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Previous mapping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031587" y="5842026"/>
            <a:ext cx="576000" cy="3240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6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 animBg="1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124" grpId="0"/>
      <p:bldP spid="128" grpId="0"/>
      <p:bldP spid="129" grpId="0"/>
      <p:bldP spid="130" grpId="0" animBg="1"/>
      <p:bldP spid="131" grpId="0"/>
      <p:bldP spid="133" grpId="0"/>
      <p:bldP spid="137" grpId="0"/>
      <p:bldP spid="186" grpId="0"/>
      <p:bldP spid="187" grpId="0"/>
      <p:bldP spid="188" grpId="0"/>
      <p:bldP spid="193" grpId="0"/>
      <p:bldP spid="197" grpId="0"/>
      <p:bldP spid="198" grpId="0"/>
      <p:bldP spid="199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Dikdörtgen 11"/>
          <p:cNvSpPr/>
          <p:nvPr/>
        </p:nvSpPr>
        <p:spPr>
          <a:xfrm rot="5400000">
            <a:off x="2017671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1" name="Oval 440"/>
          <p:cNvSpPr/>
          <p:nvPr/>
        </p:nvSpPr>
        <p:spPr>
          <a:xfrm>
            <a:off x="3047692" y="33191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2" name="Oval 441"/>
          <p:cNvSpPr/>
          <p:nvPr/>
        </p:nvSpPr>
        <p:spPr>
          <a:xfrm>
            <a:off x="3047692" y="3560326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3" name="Oval 442"/>
          <p:cNvSpPr/>
          <p:nvPr/>
        </p:nvSpPr>
        <p:spPr>
          <a:xfrm>
            <a:off x="3047692" y="37897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4" name="Oval 443"/>
          <p:cNvSpPr/>
          <p:nvPr/>
        </p:nvSpPr>
        <p:spPr>
          <a:xfrm>
            <a:off x="3047692" y="422623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5" name="Oval 444"/>
          <p:cNvSpPr/>
          <p:nvPr/>
        </p:nvSpPr>
        <p:spPr>
          <a:xfrm>
            <a:off x="3047692" y="445687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6" name="Oval 445"/>
          <p:cNvSpPr/>
          <p:nvPr/>
        </p:nvSpPr>
        <p:spPr>
          <a:xfrm>
            <a:off x="3047692" y="4696149"/>
            <a:ext cx="125962" cy="125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7" name="Oval 446"/>
          <p:cNvSpPr/>
          <p:nvPr/>
        </p:nvSpPr>
        <p:spPr>
          <a:xfrm>
            <a:off x="3047692" y="40129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Defect-unaware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598703"/>
          </a:xfrm>
        </p:spPr>
        <p:txBody>
          <a:bodyPr>
            <a:normAutofit/>
          </a:bodyPr>
          <a:lstStyle/>
          <a:p>
            <a:r>
              <a:rPr lang="tr-TR" sz="2400">
                <a:latin typeface="Arial" charset="0"/>
              </a:rPr>
              <a:t>First, a defect-free sub-array is found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Metin kutusu 160"/>
          <p:cNvSpPr txBox="1"/>
          <p:nvPr/>
        </p:nvSpPr>
        <p:spPr>
          <a:xfrm>
            <a:off x="939326" y="5641839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Dikdörtgen 11"/>
          <p:cNvSpPr/>
          <p:nvPr/>
        </p:nvSpPr>
        <p:spPr>
          <a:xfrm rot="5400000">
            <a:off x="1644389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7" name="Dikdörtgen 11"/>
          <p:cNvSpPr/>
          <p:nvPr/>
        </p:nvSpPr>
        <p:spPr>
          <a:xfrm rot="5400000">
            <a:off x="1306146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8" name="Dikdörtgen 11"/>
          <p:cNvSpPr/>
          <p:nvPr/>
        </p:nvSpPr>
        <p:spPr>
          <a:xfrm rot="5400000">
            <a:off x="998488" y="4089597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9" name="Dikdörtgen 11"/>
          <p:cNvSpPr/>
          <p:nvPr/>
        </p:nvSpPr>
        <p:spPr>
          <a:xfrm rot="5400000">
            <a:off x="694916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0" name="Dikdörtgen 11"/>
          <p:cNvSpPr/>
          <p:nvPr/>
        </p:nvSpPr>
        <p:spPr>
          <a:xfrm rot="5400000">
            <a:off x="390793" y="407956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1" name="Dikdörtgen 11"/>
          <p:cNvSpPr/>
          <p:nvPr/>
        </p:nvSpPr>
        <p:spPr>
          <a:xfrm rot="5400000">
            <a:off x="79235" y="408050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2" name="Oval 261"/>
          <p:cNvSpPr/>
          <p:nvPr/>
        </p:nvSpPr>
        <p:spPr>
          <a:xfrm>
            <a:off x="1116971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3" name="Oval 262"/>
          <p:cNvSpPr/>
          <p:nvPr/>
        </p:nvSpPr>
        <p:spPr>
          <a:xfrm>
            <a:off x="1424629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4" name="Oval 263"/>
          <p:cNvSpPr/>
          <p:nvPr/>
        </p:nvSpPr>
        <p:spPr>
          <a:xfrm>
            <a:off x="1732286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5" name="Oval 264"/>
          <p:cNvSpPr/>
          <p:nvPr/>
        </p:nvSpPr>
        <p:spPr>
          <a:xfrm>
            <a:off x="2044255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6" name="Oval 265"/>
          <p:cNvSpPr/>
          <p:nvPr/>
        </p:nvSpPr>
        <p:spPr>
          <a:xfrm>
            <a:off x="2347602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7" name="Oval 266"/>
          <p:cNvSpPr/>
          <p:nvPr/>
        </p:nvSpPr>
        <p:spPr>
          <a:xfrm>
            <a:off x="2674410" y="33200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8" name="Oval 267"/>
          <p:cNvSpPr/>
          <p:nvPr/>
        </p:nvSpPr>
        <p:spPr>
          <a:xfrm>
            <a:off x="1116971" y="3563733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9" name="Oval 268"/>
          <p:cNvSpPr/>
          <p:nvPr/>
        </p:nvSpPr>
        <p:spPr>
          <a:xfrm>
            <a:off x="1424629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0" name="Oval 269"/>
          <p:cNvSpPr/>
          <p:nvPr/>
        </p:nvSpPr>
        <p:spPr>
          <a:xfrm>
            <a:off x="1732286" y="355443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1" name="Oval 270"/>
          <p:cNvSpPr/>
          <p:nvPr/>
        </p:nvSpPr>
        <p:spPr>
          <a:xfrm>
            <a:off x="2044255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2" name="Oval 271"/>
          <p:cNvSpPr/>
          <p:nvPr/>
        </p:nvSpPr>
        <p:spPr>
          <a:xfrm>
            <a:off x="2347602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3" name="Oval 272"/>
          <p:cNvSpPr/>
          <p:nvPr/>
        </p:nvSpPr>
        <p:spPr>
          <a:xfrm>
            <a:off x="2674410" y="356126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4" name="Oval 273"/>
          <p:cNvSpPr/>
          <p:nvPr/>
        </p:nvSpPr>
        <p:spPr>
          <a:xfrm>
            <a:off x="1116971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5" name="Oval 274"/>
          <p:cNvSpPr/>
          <p:nvPr/>
        </p:nvSpPr>
        <p:spPr>
          <a:xfrm>
            <a:off x="1424629" y="37809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6" name="Oval 275"/>
          <p:cNvSpPr/>
          <p:nvPr/>
        </p:nvSpPr>
        <p:spPr>
          <a:xfrm>
            <a:off x="1732286" y="3791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7" name="Oval 276"/>
          <p:cNvSpPr/>
          <p:nvPr/>
        </p:nvSpPr>
        <p:spPr>
          <a:xfrm>
            <a:off x="2044255" y="37913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8" name="Oval 277"/>
          <p:cNvSpPr/>
          <p:nvPr/>
        </p:nvSpPr>
        <p:spPr>
          <a:xfrm>
            <a:off x="2347602" y="379989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9" name="Oval 278"/>
          <p:cNvSpPr/>
          <p:nvPr/>
        </p:nvSpPr>
        <p:spPr>
          <a:xfrm>
            <a:off x="2674410" y="379065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0" name="Oval 279"/>
          <p:cNvSpPr/>
          <p:nvPr/>
        </p:nvSpPr>
        <p:spPr>
          <a:xfrm>
            <a:off x="1116971" y="4216005"/>
            <a:ext cx="125962" cy="125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1" name="Oval 280"/>
          <p:cNvSpPr/>
          <p:nvPr/>
        </p:nvSpPr>
        <p:spPr>
          <a:xfrm>
            <a:off x="1424629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2" name="Oval 281"/>
          <p:cNvSpPr/>
          <p:nvPr/>
        </p:nvSpPr>
        <p:spPr>
          <a:xfrm>
            <a:off x="1732286" y="4216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3" name="Oval 282"/>
          <p:cNvSpPr/>
          <p:nvPr/>
        </p:nvSpPr>
        <p:spPr>
          <a:xfrm>
            <a:off x="2044255" y="4228427"/>
            <a:ext cx="125962" cy="1259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4" name="Oval 283"/>
          <p:cNvSpPr/>
          <p:nvPr/>
        </p:nvSpPr>
        <p:spPr>
          <a:xfrm>
            <a:off x="2347602" y="422455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5" name="Oval 284"/>
          <p:cNvSpPr/>
          <p:nvPr/>
        </p:nvSpPr>
        <p:spPr>
          <a:xfrm>
            <a:off x="2674410" y="422716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6" name="Oval 285"/>
          <p:cNvSpPr/>
          <p:nvPr/>
        </p:nvSpPr>
        <p:spPr>
          <a:xfrm>
            <a:off x="1116971" y="44411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7" name="Oval 286"/>
          <p:cNvSpPr/>
          <p:nvPr/>
        </p:nvSpPr>
        <p:spPr>
          <a:xfrm>
            <a:off x="1424629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8" name="Oval 287"/>
          <p:cNvSpPr/>
          <p:nvPr/>
        </p:nvSpPr>
        <p:spPr>
          <a:xfrm>
            <a:off x="1732286" y="44439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9" name="Oval 288"/>
          <p:cNvSpPr/>
          <p:nvPr/>
        </p:nvSpPr>
        <p:spPr>
          <a:xfrm>
            <a:off x="2044255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0" name="Oval 289"/>
          <p:cNvSpPr/>
          <p:nvPr/>
        </p:nvSpPr>
        <p:spPr>
          <a:xfrm>
            <a:off x="2347602" y="445967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1" name="Oval 290"/>
          <p:cNvSpPr/>
          <p:nvPr/>
        </p:nvSpPr>
        <p:spPr>
          <a:xfrm>
            <a:off x="2674410" y="4457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2" name="Oval 291"/>
          <p:cNvSpPr/>
          <p:nvPr/>
        </p:nvSpPr>
        <p:spPr>
          <a:xfrm>
            <a:off x="1116971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3" name="Oval 292"/>
          <p:cNvSpPr/>
          <p:nvPr/>
        </p:nvSpPr>
        <p:spPr>
          <a:xfrm>
            <a:off x="1424629" y="468759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4" name="Oval 293"/>
          <p:cNvSpPr/>
          <p:nvPr/>
        </p:nvSpPr>
        <p:spPr>
          <a:xfrm>
            <a:off x="1732286" y="469200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5" name="Oval 294"/>
          <p:cNvSpPr/>
          <p:nvPr/>
        </p:nvSpPr>
        <p:spPr>
          <a:xfrm>
            <a:off x="2044255" y="468301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6" name="Oval 295"/>
          <p:cNvSpPr/>
          <p:nvPr/>
        </p:nvSpPr>
        <p:spPr>
          <a:xfrm>
            <a:off x="2347602" y="469291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7" name="Oval 296"/>
          <p:cNvSpPr/>
          <p:nvPr/>
        </p:nvSpPr>
        <p:spPr>
          <a:xfrm>
            <a:off x="2674410" y="469708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8" name="Oval 297"/>
          <p:cNvSpPr/>
          <p:nvPr/>
        </p:nvSpPr>
        <p:spPr>
          <a:xfrm>
            <a:off x="1116971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9" name="Oval 298"/>
          <p:cNvSpPr/>
          <p:nvPr/>
        </p:nvSpPr>
        <p:spPr>
          <a:xfrm>
            <a:off x="1424629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0" name="Oval 299"/>
          <p:cNvSpPr/>
          <p:nvPr/>
        </p:nvSpPr>
        <p:spPr>
          <a:xfrm>
            <a:off x="1732286" y="40166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1" name="Oval 300"/>
          <p:cNvSpPr/>
          <p:nvPr/>
        </p:nvSpPr>
        <p:spPr>
          <a:xfrm>
            <a:off x="2044255" y="40038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2" name="Oval 301"/>
          <p:cNvSpPr/>
          <p:nvPr/>
        </p:nvSpPr>
        <p:spPr>
          <a:xfrm>
            <a:off x="2347602" y="4003830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3" name="Oval 302"/>
          <p:cNvSpPr/>
          <p:nvPr/>
        </p:nvSpPr>
        <p:spPr>
          <a:xfrm>
            <a:off x="2674410" y="40138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4" name="Dikdörtgen 11"/>
          <p:cNvSpPr/>
          <p:nvPr/>
        </p:nvSpPr>
        <p:spPr>
          <a:xfrm>
            <a:off x="711212" y="4730058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5" name="Dikdörtgen 11"/>
          <p:cNvSpPr/>
          <p:nvPr/>
        </p:nvSpPr>
        <p:spPr>
          <a:xfrm>
            <a:off x="711212" y="450839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6" name="Dikdörtgen 11"/>
          <p:cNvSpPr/>
          <p:nvPr/>
        </p:nvSpPr>
        <p:spPr>
          <a:xfrm>
            <a:off x="711212" y="426747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7" name="Dikdörtgen 11"/>
          <p:cNvSpPr/>
          <p:nvPr/>
        </p:nvSpPr>
        <p:spPr>
          <a:xfrm>
            <a:off x="711212" y="406774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8" name="Dikdörtgen 11"/>
          <p:cNvSpPr/>
          <p:nvPr/>
        </p:nvSpPr>
        <p:spPr>
          <a:xfrm>
            <a:off x="711212" y="3824628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9" name="Dikdörtgen 11"/>
          <p:cNvSpPr/>
          <p:nvPr/>
        </p:nvSpPr>
        <p:spPr>
          <a:xfrm>
            <a:off x="711212" y="358740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0" name="Dikdörtgen 11"/>
          <p:cNvSpPr/>
          <p:nvPr/>
        </p:nvSpPr>
        <p:spPr>
          <a:xfrm>
            <a:off x="711212" y="3366369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1" name="Dikdörtgen 11"/>
          <p:cNvSpPr/>
          <p:nvPr/>
        </p:nvSpPr>
        <p:spPr>
          <a:xfrm rot="5400000">
            <a:off x="2392786" y="4064599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2" name="Dikdörtgen 11"/>
          <p:cNvSpPr/>
          <p:nvPr/>
        </p:nvSpPr>
        <p:spPr>
          <a:xfrm rot="5400000">
            <a:off x="-396387" y="409962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3" name="Metin kutusu 144"/>
          <p:cNvSpPr txBox="1"/>
          <p:nvPr/>
        </p:nvSpPr>
        <p:spPr>
          <a:xfrm>
            <a:off x="714647" y="540001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ight Arrow 129"/>
          <p:cNvSpPr/>
          <p:nvPr/>
        </p:nvSpPr>
        <p:spPr>
          <a:xfrm>
            <a:off x="3657600" y="3857794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etin kutusu 160"/>
          <p:cNvSpPr txBox="1"/>
          <p:nvPr/>
        </p:nvSpPr>
        <p:spPr>
          <a:xfrm>
            <a:off x="3818885" y="3237160"/>
            <a:ext cx="16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Defect-free sub-aray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Metin kutusu 6"/>
          <p:cNvSpPr txBox="1"/>
          <p:nvPr/>
        </p:nvSpPr>
        <p:spPr>
          <a:xfrm>
            <a:off x="5679538" y="3156361"/>
            <a:ext cx="402647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07" name="Metin kutusu 40"/>
          <p:cNvSpPr txBox="1"/>
          <p:nvPr/>
        </p:nvSpPr>
        <p:spPr>
          <a:xfrm>
            <a:off x="6382408" y="2579165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9" name="Dikdörtgen 11"/>
          <p:cNvSpPr/>
          <p:nvPr/>
        </p:nvSpPr>
        <p:spPr>
          <a:xfrm rot="5400000">
            <a:off x="7016856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0" name="Dikdörtgen 11"/>
          <p:cNvSpPr/>
          <p:nvPr/>
        </p:nvSpPr>
        <p:spPr>
          <a:xfrm rot="5400000">
            <a:off x="6678613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1" name="Dikdörtgen 11"/>
          <p:cNvSpPr/>
          <p:nvPr/>
        </p:nvSpPr>
        <p:spPr>
          <a:xfrm rot="5400000">
            <a:off x="6370955" y="401755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2" name="Dikdörtgen 11"/>
          <p:cNvSpPr/>
          <p:nvPr/>
        </p:nvSpPr>
        <p:spPr>
          <a:xfrm rot="5400000">
            <a:off x="6067383" y="400752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3" name="Dikdörtgen 11"/>
          <p:cNvSpPr/>
          <p:nvPr/>
        </p:nvSpPr>
        <p:spPr>
          <a:xfrm rot="5400000">
            <a:off x="5763260" y="400752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4" name="Dikdörtgen 11"/>
          <p:cNvSpPr/>
          <p:nvPr/>
        </p:nvSpPr>
        <p:spPr>
          <a:xfrm rot="5400000">
            <a:off x="5451702" y="400845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5" name="Oval 614"/>
          <p:cNvSpPr/>
          <p:nvPr/>
        </p:nvSpPr>
        <p:spPr>
          <a:xfrm>
            <a:off x="6489438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6" name="Oval 615"/>
          <p:cNvSpPr/>
          <p:nvPr/>
        </p:nvSpPr>
        <p:spPr>
          <a:xfrm>
            <a:off x="6797096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7" name="Oval 616"/>
          <p:cNvSpPr/>
          <p:nvPr/>
        </p:nvSpPr>
        <p:spPr>
          <a:xfrm>
            <a:off x="7104753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8" name="Oval 617"/>
          <p:cNvSpPr/>
          <p:nvPr/>
        </p:nvSpPr>
        <p:spPr>
          <a:xfrm>
            <a:off x="7416722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9" name="Oval 618"/>
          <p:cNvSpPr/>
          <p:nvPr/>
        </p:nvSpPr>
        <p:spPr>
          <a:xfrm>
            <a:off x="7720069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0" name="Oval 619"/>
          <p:cNvSpPr/>
          <p:nvPr/>
        </p:nvSpPr>
        <p:spPr>
          <a:xfrm>
            <a:off x="8046877" y="3248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1" name="Oval 620"/>
          <p:cNvSpPr/>
          <p:nvPr/>
        </p:nvSpPr>
        <p:spPr>
          <a:xfrm>
            <a:off x="6489438" y="3491687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2" name="Oval 621"/>
          <p:cNvSpPr/>
          <p:nvPr/>
        </p:nvSpPr>
        <p:spPr>
          <a:xfrm>
            <a:off x="6797096" y="34823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3" name="Oval 622"/>
          <p:cNvSpPr/>
          <p:nvPr/>
        </p:nvSpPr>
        <p:spPr>
          <a:xfrm>
            <a:off x="7104753" y="348238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4" name="Oval 623"/>
          <p:cNvSpPr/>
          <p:nvPr/>
        </p:nvSpPr>
        <p:spPr>
          <a:xfrm>
            <a:off x="7416722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5" name="Oval 624"/>
          <p:cNvSpPr/>
          <p:nvPr/>
        </p:nvSpPr>
        <p:spPr>
          <a:xfrm>
            <a:off x="7720069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6" name="Oval 625"/>
          <p:cNvSpPr/>
          <p:nvPr/>
        </p:nvSpPr>
        <p:spPr>
          <a:xfrm>
            <a:off x="8046877" y="34892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7" name="Oval 626"/>
          <p:cNvSpPr/>
          <p:nvPr/>
        </p:nvSpPr>
        <p:spPr>
          <a:xfrm>
            <a:off x="6489438" y="3719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8" name="Oval 627"/>
          <p:cNvSpPr/>
          <p:nvPr/>
        </p:nvSpPr>
        <p:spPr>
          <a:xfrm>
            <a:off x="6797096" y="370886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9" name="Oval 628"/>
          <p:cNvSpPr/>
          <p:nvPr/>
        </p:nvSpPr>
        <p:spPr>
          <a:xfrm>
            <a:off x="7104753" y="3719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0" name="Oval 629"/>
          <p:cNvSpPr/>
          <p:nvPr/>
        </p:nvSpPr>
        <p:spPr>
          <a:xfrm>
            <a:off x="7416722" y="37192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1" name="Oval 630"/>
          <p:cNvSpPr/>
          <p:nvPr/>
        </p:nvSpPr>
        <p:spPr>
          <a:xfrm>
            <a:off x="7720069" y="37278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2" name="Oval 631"/>
          <p:cNvSpPr/>
          <p:nvPr/>
        </p:nvSpPr>
        <p:spPr>
          <a:xfrm>
            <a:off x="8046877" y="37186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9" name="Oval 638"/>
          <p:cNvSpPr/>
          <p:nvPr/>
        </p:nvSpPr>
        <p:spPr>
          <a:xfrm>
            <a:off x="6489438" y="436914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0" name="Oval 639"/>
          <p:cNvSpPr/>
          <p:nvPr/>
        </p:nvSpPr>
        <p:spPr>
          <a:xfrm>
            <a:off x="6797096" y="4371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1" name="Oval 640"/>
          <p:cNvSpPr/>
          <p:nvPr/>
        </p:nvSpPr>
        <p:spPr>
          <a:xfrm>
            <a:off x="7104753" y="43718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2" name="Oval 641"/>
          <p:cNvSpPr/>
          <p:nvPr/>
        </p:nvSpPr>
        <p:spPr>
          <a:xfrm>
            <a:off x="7416722" y="43876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3" name="Oval 642"/>
          <p:cNvSpPr/>
          <p:nvPr/>
        </p:nvSpPr>
        <p:spPr>
          <a:xfrm>
            <a:off x="7720069" y="438762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4" name="Oval 643"/>
          <p:cNvSpPr/>
          <p:nvPr/>
        </p:nvSpPr>
        <p:spPr>
          <a:xfrm>
            <a:off x="8046877" y="43857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5" name="Oval 644"/>
          <p:cNvSpPr/>
          <p:nvPr/>
        </p:nvSpPr>
        <p:spPr>
          <a:xfrm>
            <a:off x="6489438" y="461555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6" name="Oval 645"/>
          <p:cNvSpPr/>
          <p:nvPr/>
        </p:nvSpPr>
        <p:spPr>
          <a:xfrm>
            <a:off x="6797096" y="461555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7" name="Oval 646"/>
          <p:cNvSpPr/>
          <p:nvPr/>
        </p:nvSpPr>
        <p:spPr>
          <a:xfrm>
            <a:off x="7104753" y="461995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8" name="Oval 647"/>
          <p:cNvSpPr/>
          <p:nvPr/>
        </p:nvSpPr>
        <p:spPr>
          <a:xfrm>
            <a:off x="7416722" y="461096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9" name="Oval 648"/>
          <p:cNvSpPr/>
          <p:nvPr/>
        </p:nvSpPr>
        <p:spPr>
          <a:xfrm>
            <a:off x="7720069" y="462087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0" name="Oval 649"/>
          <p:cNvSpPr/>
          <p:nvPr/>
        </p:nvSpPr>
        <p:spPr>
          <a:xfrm>
            <a:off x="8046877" y="4625038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1" name="Oval 650"/>
          <p:cNvSpPr/>
          <p:nvPr/>
        </p:nvSpPr>
        <p:spPr>
          <a:xfrm>
            <a:off x="6489438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2" name="Oval 651"/>
          <p:cNvSpPr/>
          <p:nvPr/>
        </p:nvSpPr>
        <p:spPr>
          <a:xfrm>
            <a:off x="6797096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3" name="Oval 652"/>
          <p:cNvSpPr/>
          <p:nvPr/>
        </p:nvSpPr>
        <p:spPr>
          <a:xfrm>
            <a:off x="7104753" y="394464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4" name="Oval 653"/>
          <p:cNvSpPr/>
          <p:nvPr/>
        </p:nvSpPr>
        <p:spPr>
          <a:xfrm>
            <a:off x="7416722" y="393178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5" name="Oval 654"/>
          <p:cNvSpPr/>
          <p:nvPr/>
        </p:nvSpPr>
        <p:spPr>
          <a:xfrm>
            <a:off x="7720069" y="393178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6" name="Oval 655"/>
          <p:cNvSpPr/>
          <p:nvPr/>
        </p:nvSpPr>
        <p:spPr>
          <a:xfrm>
            <a:off x="8046877" y="39418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7" name="Dikdörtgen 11"/>
          <p:cNvSpPr/>
          <p:nvPr/>
        </p:nvSpPr>
        <p:spPr>
          <a:xfrm>
            <a:off x="6083679" y="465801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8" name="Dikdörtgen 11"/>
          <p:cNvSpPr/>
          <p:nvPr/>
        </p:nvSpPr>
        <p:spPr>
          <a:xfrm>
            <a:off x="6083679" y="443635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0" name="Dikdörtgen 11"/>
          <p:cNvSpPr/>
          <p:nvPr/>
        </p:nvSpPr>
        <p:spPr>
          <a:xfrm>
            <a:off x="6083679" y="399570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1" name="Dikdörtgen 11"/>
          <p:cNvSpPr/>
          <p:nvPr/>
        </p:nvSpPr>
        <p:spPr>
          <a:xfrm>
            <a:off x="6083679" y="375258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2" name="Dikdörtgen 11"/>
          <p:cNvSpPr/>
          <p:nvPr/>
        </p:nvSpPr>
        <p:spPr>
          <a:xfrm>
            <a:off x="6083679" y="351536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3" name="Dikdörtgen 11"/>
          <p:cNvSpPr/>
          <p:nvPr/>
        </p:nvSpPr>
        <p:spPr>
          <a:xfrm>
            <a:off x="6083679" y="329432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4" name="Dikdörtgen 11"/>
          <p:cNvSpPr/>
          <p:nvPr/>
        </p:nvSpPr>
        <p:spPr>
          <a:xfrm rot="5400000">
            <a:off x="7765253" y="399255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5" name="Dikdörtgen 11"/>
          <p:cNvSpPr/>
          <p:nvPr/>
        </p:nvSpPr>
        <p:spPr>
          <a:xfrm rot="5400000">
            <a:off x="4976080" y="4027582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44" name="Metin kutusu 40"/>
          <p:cNvSpPr txBox="1"/>
          <p:nvPr/>
        </p:nvSpPr>
        <p:spPr>
          <a:xfrm>
            <a:off x="3910442" y="5782262"/>
            <a:ext cx="15578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b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 O</a:t>
            </a:r>
            <a:r>
              <a:rPr lang="tr-TR" b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</a:t>
            </a:r>
            <a:endParaRPr lang="tr-T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tr-TR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discarded</a:t>
            </a:r>
            <a:r>
              <a:rPr lang="tr-TR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b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b="1" baseline="-25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b="1" baseline="-25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6" name="Straight Arrow Connector 745"/>
          <p:cNvCxnSpPr/>
          <p:nvPr/>
        </p:nvCxnSpPr>
        <p:spPr>
          <a:xfrm flipH="1" flipV="1">
            <a:off x="3193641" y="5339418"/>
            <a:ext cx="959708" cy="461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Arrow Connector 746"/>
          <p:cNvCxnSpPr/>
          <p:nvPr/>
        </p:nvCxnSpPr>
        <p:spPr>
          <a:xfrm flipH="1" flipV="1">
            <a:off x="3556098" y="4350513"/>
            <a:ext cx="1457728" cy="1431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3" grpId="0" build="p"/>
      <p:bldP spid="251" grpId="0"/>
      <p:bldP spid="252" grpId="0"/>
      <p:bldP spid="253" grpId="0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130" grpId="0" animBg="1"/>
      <p:bldP spid="131" grpId="0"/>
      <p:bldP spid="606" grpId="0"/>
      <p:bldP spid="607" grpId="0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7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Defect-unaware mapping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598703"/>
          </a:xfrm>
        </p:spPr>
        <p:txBody>
          <a:bodyPr>
            <a:normAutofit/>
          </a:bodyPr>
          <a:lstStyle/>
          <a:p>
            <a:r>
              <a:rPr lang="tr-TR" sz="2400">
                <a:latin typeface="Arial" charset="0"/>
              </a:rPr>
              <a:t>Second, configuration is starightforward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251" name="Metin kutusu 160"/>
          <p:cNvSpPr txBox="1"/>
          <p:nvPr/>
        </p:nvSpPr>
        <p:spPr>
          <a:xfrm>
            <a:off x="1424546" y="2379992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Input Lines</a:t>
            </a:r>
          </a:p>
        </p:txBody>
      </p:sp>
      <p:sp>
        <p:nvSpPr>
          <p:cNvPr id="252" name="Metin kutusu 73"/>
          <p:cNvSpPr txBox="1"/>
          <p:nvPr/>
        </p:nvSpPr>
        <p:spPr>
          <a:xfrm rot="16200000">
            <a:off x="-480224" y="3807299"/>
            <a:ext cx="138276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2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25" b="1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53" name="Metin kutusu 6"/>
          <p:cNvSpPr txBox="1"/>
          <p:nvPr/>
        </p:nvSpPr>
        <p:spPr>
          <a:xfrm>
            <a:off x="53643" y="3228407"/>
            <a:ext cx="656076" cy="180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tr-TR" sz="1389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</a:t>
            </a:r>
          </a:p>
          <a:p>
            <a:pPr algn="r"/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tr-TR" sz="1389" b="1" baseline="-2500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tr-TR" sz="1389" b="1" baseline="-25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r"/>
            <a:endParaRPr lang="tr-TR" sz="1389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4" name="Metin kutusu 40"/>
          <p:cNvSpPr txBox="1"/>
          <p:nvPr/>
        </p:nvSpPr>
        <p:spPr>
          <a:xfrm>
            <a:off x="1009941" y="2651211"/>
            <a:ext cx="2571066" cy="3061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     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tr-TR" sz="1389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I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     </a:t>
            </a:r>
            <a:r>
              <a:rPr lang="tr-TR" sz="1389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tr-TR" sz="1389" b="1" baseline="-2500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</a:t>
            </a:r>
            <a:r>
              <a:rPr lang="tr-TR" sz="1389" b="1" baseline="-25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</a:t>
            </a:r>
            <a:endParaRPr lang="tr-TR" sz="13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Metin kutusu 144"/>
          <p:cNvSpPr txBox="1"/>
          <p:nvPr/>
        </p:nvSpPr>
        <p:spPr>
          <a:xfrm>
            <a:off x="800406" y="5438365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>
            <a:off x="2441835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2594894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752280" y="5429743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9" name="Dikdörtgen 11"/>
          <p:cNvSpPr/>
          <p:nvPr/>
        </p:nvSpPr>
        <p:spPr>
          <a:xfrm rot="5400000">
            <a:off x="1650581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0" name="Dikdörtgen 11"/>
          <p:cNvSpPr/>
          <p:nvPr/>
        </p:nvSpPr>
        <p:spPr>
          <a:xfrm rot="5400000">
            <a:off x="1312338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1" name="Dikdörtgen 11"/>
          <p:cNvSpPr/>
          <p:nvPr/>
        </p:nvSpPr>
        <p:spPr>
          <a:xfrm rot="5400000">
            <a:off x="1004680" y="4034704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2" name="Dikdörtgen 11"/>
          <p:cNvSpPr/>
          <p:nvPr/>
        </p:nvSpPr>
        <p:spPr>
          <a:xfrm rot="5400000">
            <a:off x="701108" y="402467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3" name="Dikdörtgen 11"/>
          <p:cNvSpPr/>
          <p:nvPr/>
        </p:nvSpPr>
        <p:spPr>
          <a:xfrm rot="5400000">
            <a:off x="396985" y="402467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4" name="Dikdörtgen 11"/>
          <p:cNvSpPr/>
          <p:nvPr/>
        </p:nvSpPr>
        <p:spPr>
          <a:xfrm rot="5400000">
            <a:off x="85427" y="4025608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5" name="Oval 614"/>
          <p:cNvSpPr/>
          <p:nvPr/>
        </p:nvSpPr>
        <p:spPr>
          <a:xfrm>
            <a:off x="1123163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6" name="Oval 615"/>
          <p:cNvSpPr/>
          <p:nvPr/>
        </p:nvSpPr>
        <p:spPr>
          <a:xfrm>
            <a:off x="1430821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7" name="Oval 616"/>
          <p:cNvSpPr/>
          <p:nvPr/>
        </p:nvSpPr>
        <p:spPr>
          <a:xfrm>
            <a:off x="1738478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8" name="Oval 617"/>
          <p:cNvSpPr/>
          <p:nvPr/>
        </p:nvSpPr>
        <p:spPr>
          <a:xfrm>
            <a:off x="2050447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9" name="Oval 618"/>
          <p:cNvSpPr/>
          <p:nvPr/>
        </p:nvSpPr>
        <p:spPr>
          <a:xfrm>
            <a:off x="2353794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0" name="Oval 619"/>
          <p:cNvSpPr/>
          <p:nvPr/>
        </p:nvSpPr>
        <p:spPr>
          <a:xfrm>
            <a:off x="2680602" y="32651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1" name="Oval 620"/>
          <p:cNvSpPr/>
          <p:nvPr/>
        </p:nvSpPr>
        <p:spPr>
          <a:xfrm>
            <a:off x="1123163" y="3508840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2" name="Oval 621"/>
          <p:cNvSpPr/>
          <p:nvPr/>
        </p:nvSpPr>
        <p:spPr>
          <a:xfrm>
            <a:off x="1430821" y="34995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3" name="Oval 622"/>
          <p:cNvSpPr/>
          <p:nvPr/>
        </p:nvSpPr>
        <p:spPr>
          <a:xfrm>
            <a:off x="1738478" y="34995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4" name="Oval 623"/>
          <p:cNvSpPr/>
          <p:nvPr/>
        </p:nvSpPr>
        <p:spPr>
          <a:xfrm>
            <a:off x="2050447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5" name="Oval 624"/>
          <p:cNvSpPr/>
          <p:nvPr/>
        </p:nvSpPr>
        <p:spPr>
          <a:xfrm>
            <a:off x="2353794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6" name="Oval 625"/>
          <p:cNvSpPr/>
          <p:nvPr/>
        </p:nvSpPr>
        <p:spPr>
          <a:xfrm>
            <a:off x="2680602" y="35063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7" name="Oval 626"/>
          <p:cNvSpPr/>
          <p:nvPr/>
        </p:nvSpPr>
        <p:spPr>
          <a:xfrm>
            <a:off x="1123163" y="3736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8" name="Oval 627"/>
          <p:cNvSpPr/>
          <p:nvPr/>
        </p:nvSpPr>
        <p:spPr>
          <a:xfrm>
            <a:off x="1430821" y="37260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9" name="Oval 628"/>
          <p:cNvSpPr/>
          <p:nvPr/>
        </p:nvSpPr>
        <p:spPr>
          <a:xfrm>
            <a:off x="1738478" y="3736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0" name="Oval 629"/>
          <p:cNvSpPr/>
          <p:nvPr/>
        </p:nvSpPr>
        <p:spPr>
          <a:xfrm>
            <a:off x="2050447" y="373644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1" name="Oval 630"/>
          <p:cNvSpPr/>
          <p:nvPr/>
        </p:nvSpPr>
        <p:spPr>
          <a:xfrm>
            <a:off x="2353794" y="374500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2" name="Oval 631"/>
          <p:cNvSpPr/>
          <p:nvPr/>
        </p:nvSpPr>
        <p:spPr>
          <a:xfrm>
            <a:off x="2680602" y="37357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9" name="Oval 638"/>
          <p:cNvSpPr/>
          <p:nvPr/>
        </p:nvSpPr>
        <p:spPr>
          <a:xfrm>
            <a:off x="1123163" y="438629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0" name="Oval 639"/>
          <p:cNvSpPr/>
          <p:nvPr/>
        </p:nvSpPr>
        <p:spPr>
          <a:xfrm>
            <a:off x="1430821" y="43890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1" name="Oval 640"/>
          <p:cNvSpPr/>
          <p:nvPr/>
        </p:nvSpPr>
        <p:spPr>
          <a:xfrm>
            <a:off x="1738478" y="43890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2" name="Oval 641"/>
          <p:cNvSpPr/>
          <p:nvPr/>
        </p:nvSpPr>
        <p:spPr>
          <a:xfrm>
            <a:off x="2050447" y="44047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3" name="Oval 642"/>
          <p:cNvSpPr/>
          <p:nvPr/>
        </p:nvSpPr>
        <p:spPr>
          <a:xfrm>
            <a:off x="2353794" y="44047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4" name="Oval 643"/>
          <p:cNvSpPr/>
          <p:nvPr/>
        </p:nvSpPr>
        <p:spPr>
          <a:xfrm>
            <a:off x="2680602" y="440291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5" name="Oval 644"/>
          <p:cNvSpPr/>
          <p:nvPr/>
        </p:nvSpPr>
        <p:spPr>
          <a:xfrm>
            <a:off x="1123163" y="46327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6" name="Oval 645"/>
          <p:cNvSpPr/>
          <p:nvPr/>
        </p:nvSpPr>
        <p:spPr>
          <a:xfrm>
            <a:off x="1430821" y="463270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7" name="Oval 646"/>
          <p:cNvSpPr/>
          <p:nvPr/>
        </p:nvSpPr>
        <p:spPr>
          <a:xfrm>
            <a:off x="1738478" y="463711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8" name="Oval 647"/>
          <p:cNvSpPr/>
          <p:nvPr/>
        </p:nvSpPr>
        <p:spPr>
          <a:xfrm>
            <a:off x="2050447" y="4628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9" name="Oval 648"/>
          <p:cNvSpPr/>
          <p:nvPr/>
        </p:nvSpPr>
        <p:spPr>
          <a:xfrm>
            <a:off x="2353794" y="46380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0" name="Oval 649"/>
          <p:cNvSpPr/>
          <p:nvPr/>
        </p:nvSpPr>
        <p:spPr>
          <a:xfrm>
            <a:off x="2680602" y="4642191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1" name="Oval 650"/>
          <p:cNvSpPr/>
          <p:nvPr/>
        </p:nvSpPr>
        <p:spPr>
          <a:xfrm>
            <a:off x="1123163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2" name="Oval 651"/>
          <p:cNvSpPr/>
          <p:nvPr/>
        </p:nvSpPr>
        <p:spPr>
          <a:xfrm>
            <a:off x="1430821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3" name="Oval 652"/>
          <p:cNvSpPr/>
          <p:nvPr/>
        </p:nvSpPr>
        <p:spPr>
          <a:xfrm>
            <a:off x="1738478" y="39617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4" name="Oval 653"/>
          <p:cNvSpPr/>
          <p:nvPr/>
        </p:nvSpPr>
        <p:spPr>
          <a:xfrm>
            <a:off x="2050447" y="39489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5" name="Oval 654"/>
          <p:cNvSpPr/>
          <p:nvPr/>
        </p:nvSpPr>
        <p:spPr>
          <a:xfrm>
            <a:off x="2353794" y="3948937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6" name="Oval 655"/>
          <p:cNvSpPr/>
          <p:nvPr/>
        </p:nvSpPr>
        <p:spPr>
          <a:xfrm>
            <a:off x="2680602" y="395896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7" name="Dikdörtgen 11"/>
          <p:cNvSpPr/>
          <p:nvPr/>
        </p:nvSpPr>
        <p:spPr>
          <a:xfrm>
            <a:off x="717404" y="4675165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8" name="Dikdörtgen 11"/>
          <p:cNvSpPr/>
          <p:nvPr/>
        </p:nvSpPr>
        <p:spPr>
          <a:xfrm>
            <a:off x="717404" y="445350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0" name="Dikdörtgen 11"/>
          <p:cNvSpPr/>
          <p:nvPr/>
        </p:nvSpPr>
        <p:spPr>
          <a:xfrm>
            <a:off x="717404" y="401285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1" name="Dikdörtgen 11"/>
          <p:cNvSpPr/>
          <p:nvPr/>
        </p:nvSpPr>
        <p:spPr>
          <a:xfrm>
            <a:off x="717404" y="3769735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2" name="Dikdörtgen 11"/>
          <p:cNvSpPr/>
          <p:nvPr/>
        </p:nvSpPr>
        <p:spPr>
          <a:xfrm>
            <a:off x="717404" y="353251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3" name="Dikdörtgen 11"/>
          <p:cNvSpPr/>
          <p:nvPr/>
        </p:nvSpPr>
        <p:spPr>
          <a:xfrm>
            <a:off x="717404" y="3311476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4" name="Dikdörtgen 11"/>
          <p:cNvSpPr/>
          <p:nvPr/>
        </p:nvSpPr>
        <p:spPr>
          <a:xfrm rot="5400000">
            <a:off x="2398978" y="4009706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5" name="Dikdörtgen 11"/>
          <p:cNvSpPr/>
          <p:nvPr/>
        </p:nvSpPr>
        <p:spPr>
          <a:xfrm rot="5400000">
            <a:off x="-390195" y="404473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5" name="Metin kutusu 160"/>
          <p:cNvSpPr txBox="1"/>
          <p:nvPr/>
        </p:nvSpPr>
        <p:spPr>
          <a:xfrm>
            <a:off x="942961" y="5706546"/>
            <a:ext cx="173584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(1) Given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ight Arrow 135"/>
          <p:cNvSpPr/>
          <p:nvPr/>
        </p:nvSpPr>
        <p:spPr>
          <a:xfrm>
            <a:off x="3712748" y="3958969"/>
            <a:ext cx="1834220" cy="46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etin kutusu 160"/>
          <p:cNvSpPr txBox="1"/>
          <p:nvPr/>
        </p:nvSpPr>
        <p:spPr>
          <a:xfrm>
            <a:off x="3862469" y="3403676"/>
            <a:ext cx="13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Metin kutusu 110"/>
          <p:cNvSpPr txBox="1"/>
          <p:nvPr/>
        </p:nvSpPr>
        <p:spPr>
          <a:xfrm>
            <a:off x="5914657" y="2520902"/>
            <a:ext cx="217595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  A    B    C     A     B   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Metin kutusu 110"/>
          <p:cNvSpPr txBox="1"/>
          <p:nvPr/>
        </p:nvSpPr>
        <p:spPr>
          <a:xfrm>
            <a:off x="8507736" y="3081359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Metin kutusu 110"/>
          <p:cNvSpPr txBox="1"/>
          <p:nvPr/>
        </p:nvSpPr>
        <p:spPr>
          <a:xfrm>
            <a:off x="8525750" y="3335482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Metin kutusu 110"/>
          <p:cNvSpPr txBox="1"/>
          <p:nvPr/>
        </p:nvSpPr>
        <p:spPr>
          <a:xfrm>
            <a:off x="8543764" y="3568534"/>
            <a:ext cx="5431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Metin kutusu 110"/>
          <p:cNvSpPr txBox="1"/>
          <p:nvPr/>
        </p:nvSpPr>
        <p:spPr>
          <a:xfrm>
            <a:off x="8562208" y="3789431"/>
            <a:ext cx="69633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A B C  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8652327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805386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962772" y="3846412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6975970" y="254450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298152" y="252545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567248" y="2525329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Dikdörtgen 11"/>
          <p:cNvSpPr/>
          <p:nvPr/>
        </p:nvSpPr>
        <p:spPr>
          <a:xfrm rot="5400000">
            <a:off x="6602768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9" name="Dikdörtgen 11"/>
          <p:cNvSpPr/>
          <p:nvPr/>
        </p:nvSpPr>
        <p:spPr>
          <a:xfrm rot="5400000">
            <a:off x="6264525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0" name="Dikdörtgen 11"/>
          <p:cNvSpPr/>
          <p:nvPr/>
        </p:nvSpPr>
        <p:spPr>
          <a:xfrm rot="5400000">
            <a:off x="5956867" y="3926341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1" name="Dikdörtgen 11"/>
          <p:cNvSpPr/>
          <p:nvPr/>
        </p:nvSpPr>
        <p:spPr>
          <a:xfrm rot="5400000">
            <a:off x="5653295" y="391631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2" name="Dikdörtgen 11"/>
          <p:cNvSpPr/>
          <p:nvPr/>
        </p:nvSpPr>
        <p:spPr>
          <a:xfrm rot="5400000">
            <a:off x="5349172" y="3916310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3" name="Dikdörtgen 11"/>
          <p:cNvSpPr/>
          <p:nvPr/>
        </p:nvSpPr>
        <p:spPr>
          <a:xfrm rot="5400000">
            <a:off x="5037614" y="3917245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4" name="Oval 203"/>
          <p:cNvSpPr/>
          <p:nvPr/>
        </p:nvSpPr>
        <p:spPr>
          <a:xfrm>
            <a:off x="6075350" y="3156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5" name="Oval 204"/>
          <p:cNvSpPr/>
          <p:nvPr/>
        </p:nvSpPr>
        <p:spPr>
          <a:xfrm>
            <a:off x="6383008" y="31568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1" name="Oval 210"/>
          <p:cNvSpPr/>
          <p:nvPr/>
        </p:nvSpPr>
        <p:spPr>
          <a:xfrm>
            <a:off x="6383008" y="3391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2" name="Oval 211"/>
          <p:cNvSpPr/>
          <p:nvPr/>
        </p:nvSpPr>
        <p:spPr>
          <a:xfrm>
            <a:off x="6690665" y="339117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6" name="Oval 215"/>
          <p:cNvSpPr/>
          <p:nvPr/>
        </p:nvSpPr>
        <p:spPr>
          <a:xfrm>
            <a:off x="6075350" y="362839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8" name="Oval 217"/>
          <p:cNvSpPr/>
          <p:nvPr/>
        </p:nvSpPr>
        <p:spPr>
          <a:xfrm>
            <a:off x="6690665" y="362839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7" name="Oval 236"/>
          <p:cNvSpPr/>
          <p:nvPr/>
        </p:nvSpPr>
        <p:spPr>
          <a:xfrm>
            <a:off x="7002634" y="384057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8" name="Oval 237"/>
          <p:cNvSpPr/>
          <p:nvPr/>
        </p:nvSpPr>
        <p:spPr>
          <a:xfrm>
            <a:off x="7305981" y="3840574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9" name="Oval 238"/>
          <p:cNvSpPr/>
          <p:nvPr/>
        </p:nvSpPr>
        <p:spPr>
          <a:xfrm>
            <a:off x="7632789" y="3850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0" name="Dikdörtgen 11"/>
          <p:cNvSpPr/>
          <p:nvPr/>
        </p:nvSpPr>
        <p:spPr>
          <a:xfrm>
            <a:off x="5669591" y="456680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1" name="Dikdörtgen 11"/>
          <p:cNvSpPr/>
          <p:nvPr/>
        </p:nvSpPr>
        <p:spPr>
          <a:xfrm>
            <a:off x="5669591" y="434514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2" name="Dikdörtgen 11"/>
          <p:cNvSpPr/>
          <p:nvPr/>
        </p:nvSpPr>
        <p:spPr>
          <a:xfrm>
            <a:off x="5669591" y="390449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3" name="Dikdörtgen 11"/>
          <p:cNvSpPr/>
          <p:nvPr/>
        </p:nvSpPr>
        <p:spPr>
          <a:xfrm>
            <a:off x="5669591" y="3661372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4" name="Dikdörtgen 11"/>
          <p:cNvSpPr/>
          <p:nvPr/>
        </p:nvSpPr>
        <p:spPr>
          <a:xfrm>
            <a:off x="5669591" y="3424150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5" name="Dikdörtgen 11"/>
          <p:cNvSpPr/>
          <p:nvPr/>
        </p:nvSpPr>
        <p:spPr>
          <a:xfrm>
            <a:off x="5669591" y="3203113"/>
            <a:ext cx="2772000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6" name="Dikdörtgen 11"/>
          <p:cNvSpPr/>
          <p:nvPr/>
        </p:nvSpPr>
        <p:spPr>
          <a:xfrm rot="5400000">
            <a:off x="7351165" y="3901343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7" name="Dikdörtgen 11"/>
          <p:cNvSpPr/>
          <p:nvPr/>
        </p:nvSpPr>
        <p:spPr>
          <a:xfrm rot="5400000">
            <a:off x="4561992" y="3936372"/>
            <a:ext cx="2199828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8" name="Metin kutusu 160"/>
          <p:cNvSpPr txBox="1"/>
          <p:nvPr/>
        </p:nvSpPr>
        <p:spPr>
          <a:xfrm>
            <a:off x="6015346" y="5510354"/>
            <a:ext cx="29170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(2) Realized function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Metin kutusu 144"/>
          <p:cNvSpPr txBox="1"/>
          <p:nvPr/>
        </p:nvSpPr>
        <p:spPr>
          <a:xfrm>
            <a:off x="5652889" y="5284649"/>
            <a:ext cx="250008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F’ = A B + B C + A C + A B C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Straight Connector 249"/>
          <p:cNvCxnSpPr/>
          <p:nvPr/>
        </p:nvCxnSpPr>
        <p:spPr>
          <a:xfrm>
            <a:off x="7380077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7533136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7690522" y="5314377"/>
            <a:ext cx="9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4669257" y="5680861"/>
            <a:ext cx="65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F’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601796" y="5692165"/>
            <a:ext cx="3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Equal 320"/>
          <p:cNvSpPr/>
          <p:nvPr/>
        </p:nvSpPr>
        <p:spPr>
          <a:xfrm>
            <a:off x="4031587" y="5842026"/>
            <a:ext cx="576000" cy="324000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2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1" grpId="0"/>
      <p:bldP spid="252" grpId="0"/>
      <p:bldP spid="253" grpId="0"/>
      <p:bldP spid="254" grpId="0"/>
      <p:bldP spid="313" grpId="0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135" grpId="0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11" grpId="0" animBg="1"/>
      <p:bldP spid="212" grpId="0" animBg="1"/>
      <p:bldP spid="216" grpId="0" animBg="1"/>
      <p:bldP spid="218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/>
      <p:bldP spid="249" grpId="0"/>
      <p:bldP spid="319" grpId="0"/>
      <p:bldP spid="320" grpId="0"/>
      <p:bldP spid="3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In-field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3166872"/>
          </a:xfrm>
        </p:spPr>
        <p:txBody>
          <a:bodyPr>
            <a:noAutofit/>
          </a:bodyPr>
          <a:lstStyle/>
          <a:p>
            <a:r>
              <a:rPr lang="tr-TR" sz="2400" dirty="0" err="1">
                <a:latin typeface="Arial" charset="0"/>
              </a:rPr>
              <a:t>Transient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faults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occur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according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to</a:t>
            </a:r>
            <a:r>
              <a:rPr lang="tr-TR" sz="2400" dirty="0">
                <a:latin typeface="Arial" charset="0"/>
              </a:rPr>
              <a:t> a time-domain</a:t>
            </a:r>
          </a:p>
          <a:p>
            <a:r>
              <a:rPr lang="tr-TR" sz="2400" dirty="0" err="1">
                <a:latin typeface="Arial" charset="0"/>
              </a:rPr>
              <a:t>They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are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predicted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with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probability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analysis</a:t>
            </a:r>
            <a:endParaRPr lang="tr-TR" sz="2400" dirty="0">
              <a:latin typeface="Arial" charset="0"/>
            </a:endParaRPr>
          </a:p>
          <a:p>
            <a:r>
              <a:rPr lang="tr-TR" sz="2400" dirty="0" err="1">
                <a:latin typeface="Arial" charset="0"/>
              </a:rPr>
              <a:t>Diode</a:t>
            </a:r>
            <a:r>
              <a:rPr lang="tr-TR" sz="2400" dirty="0">
                <a:latin typeface="Arial" charset="0"/>
              </a:rPr>
              <a:t> and FET Components </a:t>
            </a:r>
            <a:r>
              <a:rPr lang="tr-TR" sz="2400" dirty="0" err="1">
                <a:latin typeface="Arial" charset="0"/>
              </a:rPr>
              <a:t>show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different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behaviour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regarding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to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the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fault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type</a:t>
            </a:r>
            <a:endParaRPr lang="tr-TR" sz="2400" dirty="0">
              <a:latin typeface="Arial" charset="0"/>
            </a:endParaRPr>
          </a:p>
          <a:p>
            <a:pPr lvl="1"/>
            <a:r>
              <a:rPr lang="tr-TR" sz="1800" dirty="0" err="1">
                <a:latin typeface="Arial" charset="0"/>
              </a:rPr>
              <a:t>Stuck</a:t>
            </a:r>
            <a:r>
              <a:rPr lang="tr-TR" sz="1800" dirty="0">
                <a:latin typeface="Arial" charset="0"/>
              </a:rPr>
              <a:t>-at OFF: </a:t>
            </a:r>
            <a:r>
              <a:rPr lang="tr-TR" sz="1800" dirty="0" err="1">
                <a:latin typeface="Arial" charset="0"/>
              </a:rPr>
              <a:t>switch</a:t>
            </a:r>
            <a:r>
              <a:rPr lang="tr-TR" sz="1800" dirty="0">
                <a:latin typeface="Arial" charset="0"/>
              </a:rPr>
              <a:t> is not </a:t>
            </a:r>
            <a:r>
              <a:rPr lang="tr-TR" sz="1800" dirty="0" err="1">
                <a:latin typeface="Arial" charset="0"/>
              </a:rPr>
              <a:t>capable</a:t>
            </a:r>
            <a:r>
              <a:rPr lang="tr-TR" sz="1800" dirty="0">
                <a:latin typeface="Arial" charset="0"/>
              </a:rPr>
              <a:t> of </a:t>
            </a:r>
            <a:r>
              <a:rPr lang="tr-TR" sz="1800" dirty="0" err="1">
                <a:latin typeface="Arial" charset="0"/>
              </a:rPr>
              <a:t>conducting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current</a:t>
            </a:r>
            <a:r>
              <a:rPr lang="tr-TR" sz="1800" dirty="0">
                <a:latin typeface="Arial" charset="0"/>
              </a:rPr>
              <a:t>, </a:t>
            </a:r>
            <a:r>
              <a:rPr lang="tr-TR" sz="1800" dirty="0" err="1">
                <a:latin typeface="Arial" charset="0"/>
              </a:rPr>
              <a:t>infinite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resistance</a:t>
            </a:r>
            <a:endParaRPr lang="tr-TR" sz="1800" dirty="0">
              <a:latin typeface="Arial" charset="0"/>
            </a:endParaRPr>
          </a:p>
          <a:p>
            <a:pPr lvl="1"/>
            <a:r>
              <a:rPr lang="tr-TR" sz="1800" dirty="0" err="1">
                <a:latin typeface="Arial" charset="0"/>
              </a:rPr>
              <a:t>Stuck</a:t>
            </a:r>
            <a:r>
              <a:rPr lang="tr-TR" sz="1800" dirty="0">
                <a:latin typeface="Arial" charset="0"/>
              </a:rPr>
              <a:t>-at ON: </a:t>
            </a:r>
            <a:r>
              <a:rPr lang="tr-TR" sz="1800" dirty="0" err="1">
                <a:latin typeface="Arial" charset="0"/>
              </a:rPr>
              <a:t>switch</a:t>
            </a:r>
            <a:r>
              <a:rPr lang="tr-TR" sz="1800" dirty="0">
                <a:latin typeface="Arial" charset="0"/>
              </a:rPr>
              <a:t> is </a:t>
            </a:r>
            <a:r>
              <a:rPr lang="tr-TR" sz="1800" dirty="0" err="1">
                <a:latin typeface="Arial" charset="0"/>
              </a:rPr>
              <a:t>constantly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conducting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current</a:t>
            </a:r>
            <a:r>
              <a:rPr lang="tr-TR" sz="1800" dirty="0">
                <a:latin typeface="Arial" charset="0"/>
              </a:rPr>
              <a:t>, </a:t>
            </a:r>
            <a:r>
              <a:rPr lang="tr-TR" sz="1800" dirty="0" err="1">
                <a:latin typeface="Arial" charset="0"/>
              </a:rPr>
              <a:t>zero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resistance</a:t>
            </a:r>
            <a:endParaRPr lang="tr-TR" sz="18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381000" y="4767072"/>
            <a:ext cx="4111752" cy="163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buFont typeface="Wingdings"/>
              <a:buNone/>
            </a:pPr>
            <a:r>
              <a:rPr lang="tr-TR" sz="2800" b="1">
                <a:latin typeface="Arial" pitchFamily="34" charset="0"/>
                <a:cs typeface="Arial" pitchFamily="34" charset="0"/>
              </a:rPr>
              <a:t>Diode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OFF only switch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ON entire output line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4492752" y="4767072"/>
            <a:ext cx="4346448" cy="1633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FET</a:t>
            </a:r>
            <a:endParaRPr lang="en-US" sz="2800" b="1" noProof="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OFF entire output line</a:t>
            </a:r>
            <a:endParaRPr lang="tr-T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Stuck-at ON only switch</a:t>
            </a:r>
            <a:endParaRPr lang="tr-T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defRPr/>
            </a:pP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11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Diode-based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Nanoarray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710006"/>
          </a:xfrm>
        </p:spPr>
        <p:txBody>
          <a:bodyPr>
            <a:noAutofit/>
          </a:bodyPr>
          <a:lstStyle/>
          <a:p>
            <a:r>
              <a:rPr lang="tr-TR" sz="2400">
                <a:latin typeface="Arial" charset="0"/>
              </a:rPr>
              <a:t>Stuck-at OFF, no connection between terminals</a:t>
            </a:r>
          </a:p>
          <a:p>
            <a:pPr lvl="1"/>
            <a:r>
              <a:rPr lang="tr-TR" sz="2100">
                <a:latin typeface="Arial" charset="0"/>
              </a:rPr>
              <a:t>Only faulty switch is affected</a:t>
            </a:r>
          </a:p>
          <a:p>
            <a:r>
              <a:rPr lang="tr-TR" sz="2400">
                <a:latin typeface="Arial" charset="0"/>
              </a:rPr>
              <a:t>Stuck-at ON, terminals always connected</a:t>
            </a:r>
          </a:p>
          <a:p>
            <a:pPr lvl="1"/>
            <a:r>
              <a:rPr lang="tr-TR" sz="2100">
                <a:latin typeface="Arial" charset="0"/>
              </a:rPr>
              <a:t>Entire line is affected</a:t>
            </a:r>
          </a:p>
        </p:txBody>
      </p:sp>
      <p:sp>
        <p:nvSpPr>
          <p:cNvPr id="7" name="Dikdörtgen 11"/>
          <p:cNvSpPr/>
          <p:nvPr/>
        </p:nvSpPr>
        <p:spPr>
          <a:xfrm rot="5400000">
            <a:off x="1581361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" name="Dikdörtgen 11"/>
          <p:cNvSpPr/>
          <p:nvPr/>
        </p:nvSpPr>
        <p:spPr>
          <a:xfrm rot="5400000">
            <a:off x="1243118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" name="Dikdörtgen 11"/>
          <p:cNvSpPr/>
          <p:nvPr/>
        </p:nvSpPr>
        <p:spPr>
          <a:xfrm rot="5400000">
            <a:off x="952045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" name="Dikdörtgen 11"/>
          <p:cNvSpPr/>
          <p:nvPr/>
        </p:nvSpPr>
        <p:spPr>
          <a:xfrm rot="5400000">
            <a:off x="614491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" name="Dikdörtgen 11"/>
          <p:cNvSpPr/>
          <p:nvPr/>
        </p:nvSpPr>
        <p:spPr>
          <a:xfrm rot="5400000">
            <a:off x="311732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" name="Oval 11"/>
          <p:cNvSpPr/>
          <p:nvPr/>
        </p:nvSpPr>
        <p:spPr>
          <a:xfrm>
            <a:off x="1161617" y="38198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" name="Oval 12"/>
          <p:cNvSpPr/>
          <p:nvPr/>
        </p:nvSpPr>
        <p:spPr>
          <a:xfrm>
            <a:off x="1465347" y="38198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" name="Oval 13"/>
          <p:cNvSpPr/>
          <p:nvPr/>
        </p:nvSpPr>
        <p:spPr>
          <a:xfrm>
            <a:off x="1767055" y="382672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" name="Oval 14"/>
          <p:cNvSpPr/>
          <p:nvPr/>
        </p:nvSpPr>
        <p:spPr>
          <a:xfrm>
            <a:off x="2084590" y="382672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" name="Oval 15"/>
          <p:cNvSpPr/>
          <p:nvPr/>
        </p:nvSpPr>
        <p:spPr>
          <a:xfrm>
            <a:off x="2400200" y="3800065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" name="Oval 16"/>
          <p:cNvSpPr/>
          <p:nvPr/>
        </p:nvSpPr>
        <p:spPr>
          <a:xfrm>
            <a:off x="1158410" y="40463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" name="Oval 17"/>
          <p:cNvSpPr/>
          <p:nvPr/>
        </p:nvSpPr>
        <p:spPr>
          <a:xfrm>
            <a:off x="1459379" y="4057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" name="Oval 18"/>
          <p:cNvSpPr/>
          <p:nvPr/>
        </p:nvSpPr>
        <p:spPr>
          <a:xfrm>
            <a:off x="1762589" y="4036089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" name="Oval 19"/>
          <p:cNvSpPr/>
          <p:nvPr/>
        </p:nvSpPr>
        <p:spPr>
          <a:xfrm>
            <a:off x="2076512" y="4039943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" name="Oval 20"/>
          <p:cNvSpPr/>
          <p:nvPr/>
        </p:nvSpPr>
        <p:spPr>
          <a:xfrm>
            <a:off x="2411398" y="405611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" name="Oval 21"/>
          <p:cNvSpPr/>
          <p:nvPr/>
        </p:nvSpPr>
        <p:spPr>
          <a:xfrm>
            <a:off x="1151630" y="448146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" name="Oval 22"/>
          <p:cNvSpPr/>
          <p:nvPr/>
        </p:nvSpPr>
        <p:spPr>
          <a:xfrm>
            <a:off x="1459286" y="448146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4" name="Oval 23"/>
          <p:cNvSpPr/>
          <p:nvPr/>
        </p:nvSpPr>
        <p:spPr>
          <a:xfrm>
            <a:off x="1762692" y="449388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5" name="Oval 24"/>
          <p:cNvSpPr/>
          <p:nvPr/>
        </p:nvSpPr>
        <p:spPr>
          <a:xfrm>
            <a:off x="2074602" y="44900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6" name="Oval 25"/>
          <p:cNvSpPr/>
          <p:nvPr/>
        </p:nvSpPr>
        <p:spPr>
          <a:xfrm>
            <a:off x="2408209" y="449262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7" name="Oval 26"/>
          <p:cNvSpPr/>
          <p:nvPr/>
        </p:nvSpPr>
        <p:spPr>
          <a:xfrm>
            <a:off x="1151722" y="47093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8" name="Oval 27"/>
          <p:cNvSpPr/>
          <p:nvPr/>
        </p:nvSpPr>
        <p:spPr>
          <a:xfrm>
            <a:off x="1459379" y="4709391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9" name="Oval 28"/>
          <p:cNvSpPr/>
          <p:nvPr/>
        </p:nvSpPr>
        <p:spPr>
          <a:xfrm>
            <a:off x="1760081" y="472513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0" name="Oval 29"/>
          <p:cNvSpPr/>
          <p:nvPr/>
        </p:nvSpPr>
        <p:spPr>
          <a:xfrm>
            <a:off x="2072927" y="47251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1" name="Oval 30"/>
          <p:cNvSpPr/>
          <p:nvPr/>
        </p:nvSpPr>
        <p:spPr>
          <a:xfrm>
            <a:off x="2411398" y="4723267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2" name="Oval 31"/>
          <p:cNvSpPr/>
          <p:nvPr/>
        </p:nvSpPr>
        <p:spPr>
          <a:xfrm>
            <a:off x="1136109" y="4269095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3" name="Oval 32"/>
          <p:cNvSpPr/>
          <p:nvPr/>
        </p:nvSpPr>
        <p:spPr>
          <a:xfrm>
            <a:off x="1455403" y="42821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4" name="Oval 33"/>
          <p:cNvSpPr/>
          <p:nvPr/>
        </p:nvSpPr>
        <p:spPr>
          <a:xfrm>
            <a:off x="1779402" y="42692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5" name="Oval 34"/>
          <p:cNvSpPr/>
          <p:nvPr/>
        </p:nvSpPr>
        <p:spPr>
          <a:xfrm>
            <a:off x="2076512" y="426929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6" name="Oval 35"/>
          <p:cNvSpPr/>
          <p:nvPr/>
        </p:nvSpPr>
        <p:spPr>
          <a:xfrm>
            <a:off x="2403865" y="427932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7" name="Dikdörtgen 11"/>
          <p:cNvSpPr/>
          <p:nvPr/>
        </p:nvSpPr>
        <p:spPr>
          <a:xfrm>
            <a:off x="736124" y="477385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8" name="Dikdörtgen 11"/>
          <p:cNvSpPr/>
          <p:nvPr/>
        </p:nvSpPr>
        <p:spPr>
          <a:xfrm>
            <a:off x="736124" y="453293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39" name="Dikdörtgen 11"/>
          <p:cNvSpPr/>
          <p:nvPr/>
        </p:nvSpPr>
        <p:spPr>
          <a:xfrm>
            <a:off x="736124" y="433320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0" name="Dikdörtgen 11"/>
          <p:cNvSpPr/>
          <p:nvPr/>
        </p:nvSpPr>
        <p:spPr>
          <a:xfrm>
            <a:off x="736124" y="4090089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1" name="Dikdörtgen 11"/>
          <p:cNvSpPr/>
          <p:nvPr/>
        </p:nvSpPr>
        <p:spPr>
          <a:xfrm>
            <a:off x="736124" y="385286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2" name="Dikdörtgen 11"/>
          <p:cNvSpPr/>
          <p:nvPr/>
        </p:nvSpPr>
        <p:spPr>
          <a:xfrm rot="5400000">
            <a:off x="2023767" y="43856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3" name="Dikdörtgen 11"/>
          <p:cNvSpPr/>
          <p:nvPr/>
        </p:nvSpPr>
        <p:spPr>
          <a:xfrm rot="5400000">
            <a:off x="-176305" y="438541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4" name="Dikdörtgen 11"/>
          <p:cNvSpPr/>
          <p:nvPr/>
        </p:nvSpPr>
        <p:spPr>
          <a:xfrm rot="5400000">
            <a:off x="416558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5" name="Dikdörtgen 11"/>
          <p:cNvSpPr/>
          <p:nvPr/>
        </p:nvSpPr>
        <p:spPr>
          <a:xfrm rot="5400000">
            <a:off x="3827338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6" name="Dikdörtgen 11"/>
          <p:cNvSpPr/>
          <p:nvPr/>
        </p:nvSpPr>
        <p:spPr>
          <a:xfrm rot="5400000">
            <a:off x="3536265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7" name="Dikdörtgen 11"/>
          <p:cNvSpPr/>
          <p:nvPr/>
        </p:nvSpPr>
        <p:spPr>
          <a:xfrm rot="5400000">
            <a:off x="319871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8" name="Dikdörtgen 11"/>
          <p:cNvSpPr/>
          <p:nvPr/>
        </p:nvSpPr>
        <p:spPr>
          <a:xfrm rot="5400000">
            <a:off x="2895951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49" name="Oval 48"/>
          <p:cNvSpPr/>
          <p:nvPr/>
        </p:nvSpPr>
        <p:spPr>
          <a:xfrm>
            <a:off x="3742630" y="403861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0" name="Oval 49"/>
          <p:cNvSpPr/>
          <p:nvPr/>
        </p:nvSpPr>
        <p:spPr>
          <a:xfrm>
            <a:off x="4043599" y="4049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1" name="Oval 50"/>
          <p:cNvSpPr/>
          <p:nvPr/>
        </p:nvSpPr>
        <p:spPr>
          <a:xfrm>
            <a:off x="4368383" y="403220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2" name="Oval 51"/>
          <p:cNvSpPr/>
          <p:nvPr/>
        </p:nvSpPr>
        <p:spPr>
          <a:xfrm>
            <a:off x="4995618" y="4048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3" name="Oval 52"/>
          <p:cNvSpPr/>
          <p:nvPr/>
        </p:nvSpPr>
        <p:spPr>
          <a:xfrm>
            <a:off x="3735850" y="4473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4" name="Oval 53"/>
          <p:cNvSpPr/>
          <p:nvPr/>
        </p:nvSpPr>
        <p:spPr>
          <a:xfrm>
            <a:off x="4043506" y="44737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5" name="Oval 54"/>
          <p:cNvSpPr/>
          <p:nvPr/>
        </p:nvSpPr>
        <p:spPr>
          <a:xfrm>
            <a:off x="4372562" y="448487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6" name="Oval 55"/>
          <p:cNvSpPr/>
          <p:nvPr/>
        </p:nvSpPr>
        <p:spPr>
          <a:xfrm>
            <a:off x="4658822" y="448225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7" name="Oval 56"/>
          <p:cNvSpPr/>
          <p:nvPr/>
        </p:nvSpPr>
        <p:spPr>
          <a:xfrm>
            <a:off x="4992429" y="448487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8" name="Oval 57"/>
          <p:cNvSpPr/>
          <p:nvPr/>
        </p:nvSpPr>
        <p:spPr>
          <a:xfrm>
            <a:off x="3735941" y="470163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59" name="Oval 58"/>
          <p:cNvSpPr/>
          <p:nvPr/>
        </p:nvSpPr>
        <p:spPr>
          <a:xfrm>
            <a:off x="4043599" y="4701636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0" name="Oval 59"/>
          <p:cNvSpPr/>
          <p:nvPr/>
        </p:nvSpPr>
        <p:spPr>
          <a:xfrm>
            <a:off x="4657147" y="471738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1" name="Oval 60"/>
          <p:cNvSpPr/>
          <p:nvPr/>
        </p:nvSpPr>
        <p:spPr>
          <a:xfrm>
            <a:off x="4995617" y="4715512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2" name="Oval 61"/>
          <p:cNvSpPr/>
          <p:nvPr/>
        </p:nvSpPr>
        <p:spPr>
          <a:xfrm>
            <a:off x="4039623" y="4274394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3" name="Oval 62"/>
          <p:cNvSpPr/>
          <p:nvPr/>
        </p:nvSpPr>
        <p:spPr>
          <a:xfrm>
            <a:off x="4363621" y="42615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4" name="Oval 63"/>
          <p:cNvSpPr/>
          <p:nvPr/>
        </p:nvSpPr>
        <p:spPr>
          <a:xfrm>
            <a:off x="4660731" y="426153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5" name="Oval 64"/>
          <p:cNvSpPr/>
          <p:nvPr/>
        </p:nvSpPr>
        <p:spPr>
          <a:xfrm>
            <a:off x="4988085" y="427156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6" name="Dikdörtgen 11"/>
          <p:cNvSpPr/>
          <p:nvPr/>
        </p:nvSpPr>
        <p:spPr>
          <a:xfrm>
            <a:off x="3320343" y="452518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7" name="Dikdörtgen 11"/>
          <p:cNvSpPr/>
          <p:nvPr/>
        </p:nvSpPr>
        <p:spPr>
          <a:xfrm>
            <a:off x="3320343" y="432545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8" name="Dikdörtgen 11"/>
          <p:cNvSpPr/>
          <p:nvPr/>
        </p:nvSpPr>
        <p:spPr>
          <a:xfrm>
            <a:off x="3320343" y="4082334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69" name="Dikdörtgen 11"/>
          <p:cNvSpPr/>
          <p:nvPr/>
        </p:nvSpPr>
        <p:spPr>
          <a:xfrm>
            <a:off x="3320343" y="3845112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0" name="Dikdörtgen 11"/>
          <p:cNvSpPr/>
          <p:nvPr/>
        </p:nvSpPr>
        <p:spPr>
          <a:xfrm rot="5400000">
            <a:off x="4607987" y="43778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1" name="Dikdörtgen 11"/>
          <p:cNvSpPr/>
          <p:nvPr/>
        </p:nvSpPr>
        <p:spPr>
          <a:xfrm rot="5400000">
            <a:off x="2407915" y="4377660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72" name="Multiply 71"/>
          <p:cNvSpPr/>
          <p:nvPr/>
        </p:nvSpPr>
        <p:spPr>
          <a:xfrm>
            <a:off x="4536880" y="3633308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3" name="Multiply 72"/>
          <p:cNvSpPr/>
          <p:nvPr/>
        </p:nvSpPr>
        <p:spPr>
          <a:xfrm>
            <a:off x="4243799" y="363162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4" name="Multiply 73"/>
          <p:cNvSpPr/>
          <p:nvPr/>
        </p:nvSpPr>
        <p:spPr>
          <a:xfrm>
            <a:off x="3900460" y="3631622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5" name="Multiply 74"/>
          <p:cNvSpPr/>
          <p:nvPr/>
        </p:nvSpPr>
        <p:spPr>
          <a:xfrm>
            <a:off x="3603889" y="3628016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6" name="Multiply 75"/>
          <p:cNvSpPr/>
          <p:nvPr/>
        </p:nvSpPr>
        <p:spPr>
          <a:xfrm>
            <a:off x="4856955" y="3638196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7" name="Multiply 76"/>
          <p:cNvSpPr/>
          <p:nvPr/>
        </p:nvSpPr>
        <p:spPr>
          <a:xfrm>
            <a:off x="3600375" y="4120439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8" name="Multiply 77"/>
          <p:cNvSpPr/>
          <p:nvPr/>
        </p:nvSpPr>
        <p:spPr>
          <a:xfrm>
            <a:off x="4542058" y="3916269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79" name="Oval 78"/>
          <p:cNvSpPr/>
          <p:nvPr/>
        </p:nvSpPr>
        <p:spPr>
          <a:xfrm>
            <a:off x="5897336" y="2971800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80" name="Düz Bağlayıcı 18"/>
          <p:cNvCxnSpPr/>
          <p:nvPr/>
        </p:nvCxnSpPr>
        <p:spPr>
          <a:xfrm flipV="1">
            <a:off x="4695799" y="3114030"/>
            <a:ext cx="2148505" cy="551491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18"/>
          <p:cNvCxnSpPr/>
          <p:nvPr/>
        </p:nvCxnSpPr>
        <p:spPr>
          <a:xfrm>
            <a:off x="4521795" y="4223622"/>
            <a:ext cx="2216689" cy="12625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Dikdörtgen 11"/>
          <p:cNvSpPr/>
          <p:nvPr/>
        </p:nvSpPr>
        <p:spPr>
          <a:xfrm rot="5400000" flipV="1">
            <a:off x="7146498" y="4324311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3" name="Dikdörtgen 11"/>
          <p:cNvSpPr/>
          <p:nvPr/>
        </p:nvSpPr>
        <p:spPr>
          <a:xfrm rot="10800000" flipV="1">
            <a:off x="6108257" y="3792262"/>
            <a:ext cx="254980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4" name="Dikdörtgen 11"/>
          <p:cNvSpPr/>
          <p:nvPr/>
        </p:nvSpPr>
        <p:spPr>
          <a:xfrm rot="14398563" flipV="1">
            <a:off x="7582414" y="4161582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5" name="Dikdörtgen 11"/>
          <p:cNvSpPr/>
          <p:nvPr/>
        </p:nvSpPr>
        <p:spPr>
          <a:xfrm rot="5400000" flipV="1">
            <a:off x="6414781" y="4366765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6" name="Dikdörtgen 11"/>
          <p:cNvSpPr/>
          <p:nvPr/>
        </p:nvSpPr>
        <p:spPr>
          <a:xfrm rot="10800000" flipV="1">
            <a:off x="6093881" y="4699961"/>
            <a:ext cx="2599796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7" name="Dikdörtgen 11"/>
          <p:cNvSpPr/>
          <p:nvPr/>
        </p:nvSpPr>
        <p:spPr>
          <a:xfrm rot="14398563" flipV="1">
            <a:off x="7043953" y="4876657"/>
            <a:ext cx="311605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8" name="Dikdörtgen 11"/>
          <p:cNvSpPr/>
          <p:nvPr/>
        </p:nvSpPr>
        <p:spPr>
          <a:xfrm rot="14398563" flipV="1">
            <a:off x="7286883" y="5294193"/>
            <a:ext cx="311605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89" name="Dikdörtgen 11"/>
          <p:cNvSpPr/>
          <p:nvPr/>
        </p:nvSpPr>
        <p:spPr>
          <a:xfrm rot="14398563" flipV="1">
            <a:off x="6899508" y="4173039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246377" y="4172332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 rot="8849324">
            <a:off x="7176145" y="4032498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92" name="Dikdörtgen 11"/>
          <p:cNvSpPr/>
          <p:nvPr/>
        </p:nvSpPr>
        <p:spPr>
          <a:xfrm rot="14398563" flipV="1">
            <a:off x="7591455" y="5094244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3" name="Isosceles Triangle 92"/>
          <p:cNvSpPr/>
          <p:nvPr/>
        </p:nvSpPr>
        <p:spPr>
          <a:xfrm rot="8849324">
            <a:off x="7869599" y="4950424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7913128" y="5079074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363621" y="471166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6" name="Dikdörtgen 11"/>
          <p:cNvSpPr/>
          <p:nvPr/>
        </p:nvSpPr>
        <p:spPr>
          <a:xfrm>
            <a:off x="3320343" y="4766103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7" name="Dikdörtgen 11"/>
          <p:cNvSpPr/>
          <p:nvPr/>
        </p:nvSpPr>
        <p:spPr>
          <a:xfrm rot="5400000" flipV="1">
            <a:off x="5764475" y="4310761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98" name="Dikdörtgen 11"/>
          <p:cNvSpPr/>
          <p:nvPr/>
        </p:nvSpPr>
        <p:spPr>
          <a:xfrm rot="14398563" flipV="1">
            <a:off x="6244503" y="4137571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575808" y="4128325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Isosceles Triangle 99"/>
          <p:cNvSpPr/>
          <p:nvPr/>
        </p:nvSpPr>
        <p:spPr>
          <a:xfrm rot="8849324">
            <a:off x="6500955" y="3999626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101" name="Dikdörtgen 11"/>
          <p:cNvSpPr/>
          <p:nvPr/>
        </p:nvSpPr>
        <p:spPr>
          <a:xfrm rot="14398563" flipV="1">
            <a:off x="6256361" y="5122394"/>
            <a:ext cx="839151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2" name="Isosceles Triangle 101"/>
          <p:cNvSpPr/>
          <p:nvPr/>
        </p:nvSpPr>
        <p:spPr>
          <a:xfrm rot="8849324">
            <a:off x="6534505" y="4978574"/>
            <a:ext cx="249980" cy="21701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6584642" y="5107508"/>
            <a:ext cx="249980" cy="15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416641" y="46879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6" name="Oval 105"/>
          <p:cNvSpPr/>
          <p:nvPr/>
        </p:nvSpPr>
        <p:spPr>
          <a:xfrm>
            <a:off x="6435499" y="3767938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09" name="Oval 108"/>
          <p:cNvSpPr/>
          <p:nvPr/>
        </p:nvSpPr>
        <p:spPr>
          <a:xfrm>
            <a:off x="6873140" y="448487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0" name="Oval 109"/>
          <p:cNvSpPr/>
          <p:nvPr/>
        </p:nvSpPr>
        <p:spPr>
          <a:xfrm>
            <a:off x="7067636" y="3779387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1" name="Oval 110"/>
          <p:cNvSpPr/>
          <p:nvPr/>
        </p:nvSpPr>
        <p:spPr>
          <a:xfrm>
            <a:off x="7514695" y="4493888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2" name="Oval 111"/>
          <p:cNvSpPr/>
          <p:nvPr/>
        </p:nvSpPr>
        <p:spPr>
          <a:xfrm>
            <a:off x="8187856" y="4485323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3" name="Oval 112"/>
          <p:cNvSpPr/>
          <p:nvPr/>
        </p:nvSpPr>
        <p:spPr>
          <a:xfrm>
            <a:off x="7758015" y="377431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4" name="Oval 113"/>
          <p:cNvSpPr/>
          <p:nvPr/>
        </p:nvSpPr>
        <p:spPr>
          <a:xfrm>
            <a:off x="6875864" y="542002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5" name="Oval 114"/>
          <p:cNvSpPr/>
          <p:nvPr/>
        </p:nvSpPr>
        <p:spPr>
          <a:xfrm>
            <a:off x="7523914" y="53825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6" name="Oval 115"/>
          <p:cNvSpPr/>
          <p:nvPr/>
        </p:nvSpPr>
        <p:spPr>
          <a:xfrm>
            <a:off x="7088060" y="469362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7" name="Oval 116"/>
          <p:cNvSpPr/>
          <p:nvPr/>
        </p:nvSpPr>
        <p:spPr>
          <a:xfrm>
            <a:off x="7769780" y="46859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8" name="Oval 117"/>
          <p:cNvSpPr/>
          <p:nvPr/>
        </p:nvSpPr>
        <p:spPr>
          <a:xfrm>
            <a:off x="8180914" y="53825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19" name="Metin kutusu 144"/>
          <p:cNvSpPr txBox="1"/>
          <p:nvPr/>
        </p:nvSpPr>
        <p:spPr>
          <a:xfrm>
            <a:off x="239291" y="6087614"/>
            <a:ext cx="1972138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OFF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64297" y="6148777"/>
            <a:ext cx="149988" cy="1499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1" name="Oval 120"/>
          <p:cNvSpPr/>
          <p:nvPr/>
        </p:nvSpPr>
        <p:spPr>
          <a:xfrm>
            <a:off x="2779235" y="6166972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2" name="Metin kutusu 144"/>
          <p:cNvSpPr txBox="1"/>
          <p:nvPr/>
        </p:nvSpPr>
        <p:spPr>
          <a:xfrm>
            <a:off x="2878499" y="6083593"/>
            <a:ext cx="183399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ON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199750" y="61607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4" name="Metin kutusu 144"/>
          <p:cNvSpPr txBox="1"/>
          <p:nvPr/>
        </p:nvSpPr>
        <p:spPr>
          <a:xfrm>
            <a:off x="5267799" y="6087614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Functional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Multiply 124"/>
          <p:cNvSpPr/>
          <p:nvPr/>
        </p:nvSpPr>
        <p:spPr>
          <a:xfrm>
            <a:off x="7033801" y="602035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126" name="Metin kutusu 144"/>
          <p:cNvSpPr txBox="1"/>
          <p:nvPr/>
        </p:nvSpPr>
        <p:spPr>
          <a:xfrm>
            <a:off x="7272273" y="6083593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Unusable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7809673" y="2800667"/>
            <a:ext cx="415680" cy="981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8250893" y="2832156"/>
            <a:ext cx="458822" cy="1726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Metin kutusu 144"/>
          <p:cNvSpPr txBox="1"/>
          <p:nvPr/>
        </p:nvSpPr>
        <p:spPr>
          <a:xfrm>
            <a:off x="7870174" y="2394304"/>
            <a:ext cx="1228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>
                <a:latin typeface="Arial" panose="020B0604020202020204" pitchFamily="34" charset="0"/>
                <a:cs typeface="Arial" panose="020B0604020202020204" pitchFamily="34" charset="0"/>
              </a:rPr>
              <a:t>Terminals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Metin kutusu 160"/>
          <p:cNvSpPr txBox="1"/>
          <p:nvPr/>
        </p:nvSpPr>
        <p:spPr>
          <a:xfrm>
            <a:off x="2657809" y="5465145"/>
            <a:ext cx="66253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Metin kutusu 160"/>
          <p:cNvSpPr txBox="1"/>
          <p:nvPr/>
        </p:nvSpPr>
        <p:spPr>
          <a:xfrm>
            <a:off x="439565" y="5371193"/>
            <a:ext cx="66253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61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 animBg="1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9" grpId="0"/>
      <p:bldP spid="130" grpId="0"/>
      <p:bldP spid="1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Nanoarray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710006"/>
          </a:xfrm>
        </p:spPr>
        <p:txBody>
          <a:bodyPr>
            <a:noAutofit/>
          </a:bodyPr>
          <a:lstStyle/>
          <a:p>
            <a:r>
              <a:rPr lang="tr-TR" sz="2400">
                <a:latin typeface="Arial" charset="0"/>
              </a:rPr>
              <a:t>Stuck-at OFF, no connection between terminals</a:t>
            </a:r>
          </a:p>
          <a:p>
            <a:pPr lvl="1"/>
            <a:r>
              <a:rPr lang="tr-TR" sz="2100">
                <a:latin typeface="Arial" charset="0"/>
              </a:rPr>
              <a:t>Entire line is affected</a:t>
            </a:r>
          </a:p>
          <a:p>
            <a:r>
              <a:rPr lang="tr-TR" sz="2400">
                <a:latin typeface="Arial" charset="0"/>
              </a:rPr>
              <a:t>Stuck-at ON, terminals always connected</a:t>
            </a:r>
          </a:p>
          <a:p>
            <a:pPr lvl="1"/>
            <a:r>
              <a:rPr lang="tr-TR" sz="2100">
                <a:latin typeface="Arial" charset="0"/>
              </a:rPr>
              <a:t>Only faulty switch is affected</a:t>
            </a:r>
          </a:p>
        </p:txBody>
      </p:sp>
      <p:sp>
        <p:nvSpPr>
          <p:cNvPr id="119" name="Metin kutusu 144"/>
          <p:cNvSpPr txBox="1"/>
          <p:nvPr/>
        </p:nvSpPr>
        <p:spPr>
          <a:xfrm>
            <a:off x="239291" y="6087614"/>
            <a:ext cx="1972138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OFF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64297" y="6148777"/>
            <a:ext cx="149988" cy="14998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1" name="Oval 120"/>
          <p:cNvSpPr/>
          <p:nvPr/>
        </p:nvSpPr>
        <p:spPr>
          <a:xfrm>
            <a:off x="2779235" y="6166972"/>
            <a:ext cx="149988" cy="149988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2" name="Metin kutusu 144"/>
          <p:cNvSpPr txBox="1"/>
          <p:nvPr/>
        </p:nvSpPr>
        <p:spPr>
          <a:xfrm>
            <a:off x="2878499" y="6083593"/>
            <a:ext cx="183399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Stuck-at ON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199750" y="616079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24" name="Metin kutusu 144"/>
          <p:cNvSpPr txBox="1"/>
          <p:nvPr/>
        </p:nvSpPr>
        <p:spPr>
          <a:xfrm>
            <a:off x="5267799" y="6087614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Functional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Multiply 124"/>
          <p:cNvSpPr/>
          <p:nvPr/>
        </p:nvSpPr>
        <p:spPr>
          <a:xfrm>
            <a:off x="7033801" y="6020355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6990" tIns="63495" rIns="126990" bIns="63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3689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7378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1067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4756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8445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2134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2582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29512" algn="l" defTabSz="607378" rtl="0" eaLnBrk="1" latinLnBrk="0" hangingPunct="1">
              <a:defRPr sz="119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61"/>
          </a:p>
        </p:txBody>
      </p:sp>
      <p:sp>
        <p:nvSpPr>
          <p:cNvPr id="126" name="Metin kutusu 144"/>
          <p:cNvSpPr txBox="1"/>
          <p:nvPr/>
        </p:nvSpPr>
        <p:spPr>
          <a:xfrm>
            <a:off x="7272273" y="6083593"/>
            <a:ext cx="200447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25" b="1">
                <a:latin typeface="Arial" panose="020B0604020202020204" pitchFamily="34" charset="0"/>
                <a:cs typeface="Arial" panose="020B0604020202020204" pitchFamily="34" charset="0"/>
              </a:rPr>
              <a:t>: Unusable switch</a:t>
            </a:r>
            <a:endParaRPr lang="en-US" sz="12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Dikdörtgen 11"/>
          <p:cNvSpPr/>
          <p:nvPr/>
        </p:nvSpPr>
        <p:spPr>
          <a:xfrm rot="5400000">
            <a:off x="277648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3" name="Oval 132"/>
          <p:cNvSpPr/>
          <p:nvPr/>
        </p:nvSpPr>
        <p:spPr>
          <a:xfrm>
            <a:off x="3612964" y="420800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4" name="Dikdörtgen 11"/>
          <p:cNvSpPr/>
          <p:nvPr/>
        </p:nvSpPr>
        <p:spPr>
          <a:xfrm rot="5400000">
            <a:off x="1444879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5" name="Dikdörtgen 11"/>
          <p:cNvSpPr/>
          <p:nvPr/>
        </p:nvSpPr>
        <p:spPr>
          <a:xfrm rot="5400000">
            <a:off x="1106636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6" name="Dikdörtgen 11"/>
          <p:cNvSpPr/>
          <p:nvPr/>
        </p:nvSpPr>
        <p:spPr>
          <a:xfrm rot="5400000">
            <a:off x="815563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7" name="Dikdörtgen 11"/>
          <p:cNvSpPr/>
          <p:nvPr/>
        </p:nvSpPr>
        <p:spPr>
          <a:xfrm rot="5400000">
            <a:off x="478009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8" name="Dikdörtgen 11"/>
          <p:cNvSpPr/>
          <p:nvPr/>
        </p:nvSpPr>
        <p:spPr>
          <a:xfrm rot="5400000">
            <a:off x="175250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39" name="Oval 138"/>
          <p:cNvSpPr/>
          <p:nvPr/>
        </p:nvSpPr>
        <p:spPr>
          <a:xfrm>
            <a:off x="1025135" y="383289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0" name="Oval 139"/>
          <p:cNvSpPr/>
          <p:nvPr/>
        </p:nvSpPr>
        <p:spPr>
          <a:xfrm>
            <a:off x="1328865" y="3832897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1" name="Oval 140"/>
          <p:cNvSpPr/>
          <p:nvPr/>
        </p:nvSpPr>
        <p:spPr>
          <a:xfrm>
            <a:off x="1630573" y="383972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2" name="Oval 141"/>
          <p:cNvSpPr/>
          <p:nvPr/>
        </p:nvSpPr>
        <p:spPr>
          <a:xfrm>
            <a:off x="1948108" y="383972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3" name="Oval 142"/>
          <p:cNvSpPr/>
          <p:nvPr/>
        </p:nvSpPr>
        <p:spPr>
          <a:xfrm>
            <a:off x="2263718" y="381306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4" name="Oval 143"/>
          <p:cNvSpPr/>
          <p:nvPr/>
        </p:nvSpPr>
        <p:spPr>
          <a:xfrm>
            <a:off x="1021928" y="405937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5" name="Oval 144"/>
          <p:cNvSpPr/>
          <p:nvPr/>
        </p:nvSpPr>
        <p:spPr>
          <a:xfrm>
            <a:off x="1322897" y="40701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6" name="Oval 145"/>
          <p:cNvSpPr/>
          <p:nvPr/>
        </p:nvSpPr>
        <p:spPr>
          <a:xfrm>
            <a:off x="1626107" y="4049092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7" name="Oval 146"/>
          <p:cNvSpPr/>
          <p:nvPr/>
        </p:nvSpPr>
        <p:spPr>
          <a:xfrm>
            <a:off x="1940030" y="407836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8" name="Oval 147"/>
          <p:cNvSpPr/>
          <p:nvPr/>
        </p:nvSpPr>
        <p:spPr>
          <a:xfrm>
            <a:off x="2274916" y="406912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49" name="Oval 148"/>
          <p:cNvSpPr/>
          <p:nvPr/>
        </p:nvSpPr>
        <p:spPr>
          <a:xfrm>
            <a:off x="1015148" y="44944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0" name="Oval 149"/>
          <p:cNvSpPr/>
          <p:nvPr/>
        </p:nvSpPr>
        <p:spPr>
          <a:xfrm>
            <a:off x="1322804" y="449447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1" name="Oval 150"/>
          <p:cNvSpPr/>
          <p:nvPr/>
        </p:nvSpPr>
        <p:spPr>
          <a:xfrm>
            <a:off x="1626210" y="45068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2" name="Oval 151"/>
          <p:cNvSpPr/>
          <p:nvPr/>
        </p:nvSpPr>
        <p:spPr>
          <a:xfrm>
            <a:off x="1938120" y="4503015"/>
            <a:ext cx="149988" cy="149988"/>
          </a:xfrm>
          <a:prstGeom prst="ellipse">
            <a:avLst/>
          </a:prstGeom>
          <a:solidFill>
            <a:srgbClr val="0070C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3" name="Oval 152"/>
          <p:cNvSpPr/>
          <p:nvPr/>
        </p:nvSpPr>
        <p:spPr>
          <a:xfrm>
            <a:off x="2271727" y="450563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4" name="Oval 153"/>
          <p:cNvSpPr/>
          <p:nvPr/>
        </p:nvSpPr>
        <p:spPr>
          <a:xfrm>
            <a:off x="1015240" y="472239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5" name="Oval 154"/>
          <p:cNvSpPr/>
          <p:nvPr/>
        </p:nvSpPr>
        <p:spPr>
          <a:xfrm>
            <a:off x="1322897" y="4722393"/>
            <a:ext cx="125962" cy="125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6" name="Oval 155"/>
          <p:cNvSpPr/>
          <p:nvPr/>
        </p:nvSpPr>
        <p:spPr>
          <a:xfrm>
            <a:off x="1623599" y="4738139"/>
            <a:ext cx="149988" cy="149988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7" name="Oval 156"/>
          <p:cNvSpPr/>
          <p:nvPr/>
        </p:nvSpPr>
        <p:spPr>
          <a:xfrm>
            <a:off x="1936445" y="47381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8" name="Oval 157"/>
          <p:cNvSpPr/>
          <p:nvPr/>
        </p:nvSpPr>
        <p:spPr>
          <a:xfrm>
            <a:off x="2274916" y="4736270"/>
            <a:ext cx="149988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59" name="Oval 158"/>
          <p:cNvSpPr/>
          <p:nvPr/>
        </p:nvSpPr>
        <p:spPr>
          <a:xfrm>
            <a:off x="999627" y="4282097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0" name="Oval 159"/>
          <p:cNvSpPr/>
          <p:nvPr/>
        </p:nvSpPr>
        <p:spPr>
          <a:xfrm>
            <a:off x="1318921" y="429515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1" name="Oval 160"/>
          <p:cNvSpPr/>
          <p:nvPr/>
        </p:nvSpPr>
        <p:spPr>
          <a:xfrm>
            <a:off x="1642920" y="42822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2" name="Oval 161"/>
          <p:cNvSpPr/>
          <p:nvPr/>
        </p:nvSpPr>
        <p:spPr>
          <a:xfrm>
            <a:off x="1940030" y="4282295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3" name="Oval 162"/>
          <p:cNvSpPr/>
          <p:nvPr/>
        </p:nvSpPr>
        <p:spPr>
          <a:xfrm>
            <a:off x="2267383" y="429232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4" name="Dikdörtgen 11"/>
          <p:cNvSpPr/>
          <p:nvPr/>
        </p:nvSpPr>
        <p:spPr>
          <a:xfrm>
            <a:off x="599642" y="478686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5" name="Dikdörtgen 11"/>
          <p:cNvSpPr/>
          <p:nvPr/>
        </p:nvSpPr>
        <p:spPr>
          <a:xfrm>
            <a:off x="599642" y="454594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6" name="Dikdörtgen 11"/>
          <p:cNvSpPr/>
          <p:nvPr/>
        </p:nvSpPr>
        <p:spPr>
          <a:xfrm>
            <a:off x="599642" y="434621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7" name="Dikdörtgen 11"/>
          <p:cNvSpPr/>
          <p:nvPr/>
        </p:nvSpPr>
        <p:spPr>
          <a:xfrm>
            <a:off x="599642" y="4103092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8" name="Dikdörtgen 11"/>
          <p:cNvSpPr/>
          <p:nvPr/>
        </p:nvSpPr>
        <p:spPr>
          <a:xfrm>
            <a:off x="599642" y="3865870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69" name="Dikdörtgen 11"/>
          <p:cNvSpPr/>
          <p:nvPr/>
        </p:nvSpPr>
        <p:spPr>
          <a:xfrm rot="5400000">
            <a:off x="1887285" y="43986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0" name="Dikdörtgen 11"/>
          <p:cNvSpPr/>
          <p:nvPr/>
        </p:nvSpPr>
        <p:spPr>
          <a:xfrm rot="5400000">
            <a:off x="-312787" y="4398417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1" name="Dikdörtgen 11"/>
          <p:cNvSpPr/>
          <p:nvPr/>
        </p:nvSpPr>
        <p:spPr>
          <a:xfrm rot="5400000">
            <a:off x="404611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2" name="Dikdörtgen 11"/>
          <p:cNvSpPr/>
          <p:nvPr/>
        </p:nvSpPr>
        <p:spPr>
          <a:xfrm rot="5400000">
            <a:off x="3707874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3" name="Dikdörtgen 11"/>
          <p:cNvSpPr/>
          <p:nvPr/>
        </p:nvSpPr>
        <p:spPr>
          <a:xfrm rot="5400000">
            <a:off x="3416801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4" name="Dikdörtgen 11"/>
          <p:cNvSpPr/>
          <p:nvPr/>
        </p:nvSpPr>
        <p:spPr>
          <a:xfrm rot="5400000">
            <a:off x="3079247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5" name="Oval 174"/>
          <p:cNvSpPr/>
          <p:nvPr/>
        </p:nvSpPr>
        <p:spPr>
          <a:xfrm>
            <a:off x="3626372" y="37383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6" name="Oval 175"/>
          <p:cNvSpPr/>
          <p:nvPr/>
        </p:nvSpPr>
        <p:spPr>
          <a:xfrm>
            <a:off x="3930103" y="3738383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7" name="Oval 176"/>
          <p:cNvSpPr/>
          <p:nvPr/>
        </p:nvSpPr>
        <p:spPr>
          <a:xfrm>
            <a:off x="4231811" y="37452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8" name="Oval 177"/>
          <p:cNvSpPr/>
          <p:nvPr/>
        </p:nvSpPr>
        <p:spPr>
          <a:xfrm>
            <a:off x="4549346" y="37452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79" name="Oval 178"/>
          <p:cNvSpPr/>
          <p:nvPr/>
        </p:nvSpPr>
        <p:spPr>
          <a:xfrm>
            <a:off x="3623166" y="3964860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0" name="Oval 179"/>
          <p:cNvSpPr/>
          <p:nvPr/>
        </p:nvSpPr>
        <p:spPr>
          <a:xfrm>
            <a:off x="3924135" y="3975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1" name="Oval 180"/>
          <p:cNvSpPr/>
          <p:nvPr/>
        </p:nvSpPr>
        <p:spPr>
          <a:xfrm>
            <a:off x="4227345" y="3954579"/>
            <a:ext cx="149988" cy="149988"/>
          </a:xfrm>
          <a:prstGeom prst="ellipse">
            <a:avLst/>
          </a:prstGeom>
          <a:solidFill>
            <a:schemeClr val="tx1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2" name="Oval 181"/>
          <p:cNvSpPr/>
          <p:nvPr/>
        </p:nvSpPr>
        <p:spPr>
          <a:xfrm>
            <a:off x="4541267" y="398384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3" name="Oval 182"/>
          <p:cNvSpPr/>
          <p:nvPr/>
        </p:nvSpPr>
        <p:spPr>
          <a:xfrm>
            <a:off x="4876154" y="397460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4" name="Oval 183"/>
          <p:cNvSpPr/>
          <p:nvPr/>
        </p:nvSpPr>
        <p:spPr>
          <a:xfrm>
            <a:off x="3616386" y="43999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5" name="Oval 184"/>
          <p:cNvSpPr/>
          <p:nvPr/>
        </p:nvSpPr>
        <p:spPr>
          <a:xfrm>
            <a:off x="3924042" y="439995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6" name="Oval 185"/>
          <p:cNvSpPr/>
          <p:nvPr/>
        </p:nvSpPr>
        <p:spPr>
          <a:xfrm>
            <a:off x="4227447" y="4412378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7" name="Oval 186"/>
          <p:cNvSpPr/>
          <p:nvPr/>
        </p:nvSpPr>
        <p:spPr>
          <a:xfrm>
            <a:off x="4881866" y="372099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8" name="Oval 187"/>
          <p:cNvSpPr/>
          <p:nvPr/>
        </p:nvSpPr>
        <p:spPr>
          <a:xfrm>
            <a:off x="4872965" y="4411116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89" name="Oval 188"/>
          <p:cNvSpPr/>
          <p:nvPr/>
        </p:nvSpPr>
        <p:spPr>
          <a:xfrm>
            <a:off x="3920159" y="4200639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0" name="Oval 189"/>
          <p:cNvSpPr/>
          <p:nvPr/>
        </p:nvSpPr>
        <p:spPr>
          <a:xfrm>
            <a:off x="4244157" y="41877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1" name="Oval 190"/>
          <p:cNvSpPr/>
          <p:nvPr/>
        </p:nvSpPr>
        <p:spPr>
          <a:xfrm>
            <a:off x="4541267" y="4187781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2" name="Oval 191"/>
          <p:cNvSpPr/>
          <p:nvPr/>
        </p:nvSpPr>
        <p:spPr>
          <a:xfrm>
            <a:off x="4868621" y="4197812"/>
            <a:ext cx="125962" cy="125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3" name="Dikdörtgen 11"/>
          <p:cNvSpPr/>
          <p:nvPr/>
        </p:nvSpPr>
        <p:spPr>
          <a:xfrm>
            <a:off x="3200879" y="469234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4" name="Dikdörtgen 11"/>
          <p:cNvSpPr/>
          <p:nvPr/>
        </p:nvSpPr>
        <p:spPr>
          <a:xfrm>
            <a:off x="3200879" y="445142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5" name="Dikdörtgen 11"/>
          <p:cNvSpPr/>
          <p:nvPr/>
        </p:nvSpPr>
        <p:spPr>
          <a:xfrm>
            <a:off x="3200879" y="425169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6" name="Dikdörtgen 11"/>
          <p:cNvSpPr/>
          <p:nvPr/>
        </p:nvSpPr>
        <p:spPr>
          <a:xfrm>
            <a:off x="3200879" y="4008578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7" name="Dikdörtgen 11"/>
          <p:cNvSpPr/>
          <p:nvPr/>
        </p:nvSpPr>
        <p:spPr>
          <a:xfrm>
            <a:off x="3200879" y="3771357"/>
            <a:ext cx="2149831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8" name="Dikdörtgen 11"/>
          <p:cNvSpPr/>
          <p:nvPr/>
        </p:nvSpPr>
        <p:spPr>
          <a:xfrm rot="5400000">
            <a:off x="4488523" y="43041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199" name="Dikdörtgen 11"/>
          <p:cNvSpPr/>
          <p:nvPr/>
        </p:nvSpPr>
        <p:spPr>
          <a:xfrm rot="5400000">
            <a:off x="2288451" y="4303904"/>
            <a:ext cx="1799859" cy="249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00" name="Multiply 199"/>
          <p:cNvSpPr/>
          <p:nvPr/>
        </p:nvSpPr>
        <p:spPr>
          <a:xfrm>
            <a:off x="4418563" y="426279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1" name="Multiply 200"/>
          <p:cNvSpPr/>
          <p:nvPr/>
        </p:nvSpPr>
        <p:spPr>
          <a:xfrm>
            <a:off x="3467665" y="448677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2" name="Multiply 201"/>
          <p:cNvSpPr/>
          <p:nvPr/>
        </p:nvSpPr>
        <p:spPr>
          <a:xfrm>
            <a:off x="3789155" y="4500077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3" name="Multiply 202"/>
          <p:cNvSpPr/>
          <p:nvPr/>
        </p:nvSpPr>
        <p:spPr>
          <a:xfrm>
            <a:off x="4119131" y="4486771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4" name="Multiply 203"/>
          <p:cNvSpPr/>
          <p:nvPr/>
        </p:nvSpPr>
        <p:spPr>
          <a:xfrm>
            <a:off x="4422092" y="4499364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5" name="Multiply 204"/>
          <p:cNvSpPr/>
          <p:nvPr/>
        </p:nvSpPr>
        <p:spPr>
          <a:xfrm>
            <a:off x="4754084" y="4499363"/>
            <a:ext cx="400013" cy="443469"/>
          </a:xfrm>
          <a:prstGeom prst="mathMultiply">
            <a:avLst>
              <a:gd name="adj1" fmla="val 7937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6"/>
          </a:p>
        </p:txBody>
      </p:sp>
      <p:sp>
        <p:nvSpPr>
          <p:cNvPr id="206" name="Oval 205"/>
          <p:cNvSpPr/>
          <p:nvPr/>
        </p:nvSpPr>
        <p:spPr>
          <a:xfrm>
            <a:off x="5697063" y="3240542"/>
            <a:ext cx="3246664" cy="26798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07" name="Düz Bağlayıcı 18"/>
          <p:cNvCxnSpPr/>
          <p:nvPr/>
        </p:nvCxnSpPr>
        <p:spPr>
          <a:xfrm flipV="1">
            <a:off x="4406015" y="3243175"/>
            <a:ext cx="2702956" cy="111205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Düz Bağlayıcı 18"/>
          <p:cNvCxnSpPr/>
          <p:nvPr/>
        </p:nvCxnSpPr>
        <p:spPr>
          <a:xfrm>
            <a:off x="4312590" y="4890139"/>
            <a:ext cx="1969608" cy="746229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Dikdörtgen 11"/>
          <p:cNvSpPr/>
          <p:nvPr/>
        </p:nvSpPr>
        <p:spPr>
          <a:xfrm rot="5400000" flipV="1">
            <a:off x="6951433" y="4547917"/>
            <a:ext cx="2149831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0" name="Dikdörtgen 11"/>
          <p:cNvSpPr/>
          <p:nvPr/>
        </p:nvSpPr>
        <p:spPr>
          <a:xfrm rot="10800000" flipV="1">
            <a:off x="8213010" y="4015868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1" name="Dikdörtgen 11"/>
          <p:cNvSpPr/>
          <p:nvPr/>
        </p:nvSpPr>
        <p:spPr>
          <a:xfrm rot="5400000" flipV="1">
            <a:off x="6219716" y="4590370"/>
            <a:ext cx="229982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12" name="Straight Connector 211"/>
          <p:cNvCxnSpPr/>
          <p:nvPr/>
        </p:nvCxnSpPr>
        <p:spPr>
          <a:xfrm>
            <a:off x="7156770" y="367153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Dikdörtgen 11"/>
          <p:cNvSpPr/>
          <p:nvPr/>
        </p:nvSpPr>
        <p:spPr>
          <a:xfrm rot="10800000" flipV="1">
            <a:off x="7566766" y="4033577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14" name="Dikdörtgen 11"/>
          <p:cNvSpPr/>
          <p:nvPr/>
        </p:nvSpPr>
        <p:spPr>
          <a:xfrm rot="10800000" flipV="1">
            <a:off x="6440179" y="4026404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7174373" y="3755997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7595243" y="3751548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7156770" y="3751547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7789391" y="4046830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Dikdörtgen 11"/>
          <p:cNvSpPr/>
          <p:nvPr/>
        </p:nvSpPr>
        <p:spPr>
          <a:xfrm rot="10800000" flipV="1">
            <a:off x="8231593" y="4867674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0" name="Dikdörtgen 11"/>
          <p:cNvSpPr/>
          <p:nvPr/>
        </p:nvSpPr>
        <p:spPr>
          <a:xfrm rot="10800000" flipV="1">
            <a:off x="7585350" y="4885382"/>
            <a:ext cx="249980" cy="499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1" name="Dikdörtgen 11"/>
          <p:cNvSpPr/>
          <p:nvPr/>
        </p:nvSpPr>
        <p:spPr>
          <a:xfrm rot="10800000" flipV="1">
            <a:off x="6458763" y="4878209"/>
            <a:ext cx="749941" cy="63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22" name="Straight Connector 221"/>
          <p:cNvCxnSpPr/>
          <p:nvPr/>
        </p:nvCxnSpPr>
        <p:spPr>
          <a:xfrm flipH="1">
            <a:off x="7200140" y="4659766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7609918" y="4643387"/>
            <a:ext cx="3909" cy="276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/>
          <p:cNvSpPr/>
          <p:nvPr/>
        </p:nvSpPr>
        <p:spPr>
          <a:xfrm>
            <a:off x="7133251" y="402051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7" name="Oval 226"/>
          <p:cNvSpPr/>
          <p:nvPr/>
        </p:nvSpPr>
        <p:spPr>
          <a:xfrm>
            <a:off x="7553652" y="4009190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8" name="Oval 227"/>
          <p:cNvSpPr/>
          <p:nvPr/>
        </p:nvSpPr>
        <p:spPr>
          <a:xfrm>
            <a:off x="7768499" y="401859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29" name="Oval 228"/>
          <p:cNvSpPr/>
          <p:nvPr/>
        </p:nvSpPr>
        <p:spPr>
          <a:xfrm>
            <a:off x="8206973" y="4006866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0" name="Oval 229"/>
          <p:cNvSpPr/>
          <p:nvPr/>
        </p:nvSpPr>
        <p:spPr>
          <a:xfrm>
            <a:off x="8230649" y="4856051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1" name="Oval 230"/>
          <p:cNvSpPr/>
          <p:nvPr/>
        </p:nvSpPr>
        <p:spPr>
          <a:xfrm>
            <a:off x="7794644" y="4870425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2" name="Oval 231"/>
          <p:cNvSpPr/>
          <p:nvPr/>
        </p:nvSpPr>
        <p:spPr>
          <a:xfrm>
            <a:off x="7570795" y="4862232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sp>
        <p:nvSpPr>
          <p:cNvPr id="233" name="Oval 232"/>
          <p:cNvSpPr/>
          <p:nvPr/>
        </p:nvSpPr>
        <p:spPr>
          <a:xfrm>
            <a:off x="7162835" y="4874479"/>
            <a:ext cx="74994" cy="749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6"/>
          </a:p>
        </p:txBody>
      </p:sp>
      <p:cxnSp>
        <p:nvCxnSpPr>
          <p:cNvPr id="234" name="Straight Connector 233"/>
          <p:cNvCxnSpPr/>
          <p:nvPr/>
        </p:nvCxnSpPr>
        <p:spPr>
          <a:xfrm>
            <a:off x="7826830" y="4536002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7844433" y="4620462"/>
            <a:ext cx="5575" cy="26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8265303" y="4616014"/>
            <a:ext cx="0" cy="26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7826830" y="4616013"/>
            <a:ext cx="4489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9" grpId="0"/>
      <p:bldP spid="120" grpId="0" animBg="1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9" grpId="0" animBg="1"/>
      <p:bldP spid="210" grpId="0" animBg="1"/>
      <p:bldP spid="211" grpId="0" animBg="1"/>
      <p:bldP spid="213" grpId="0" animBg="1"/>
      <p:bldP spid="214" grpId="0" animBg="1"/>
      <p:bldP spid="219" grpId="0" animBg="1"/>
      <p:bldP spid="220" grpId="0" animBg="1"/>
      <p:bldP spid="221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5878"/>
            <a:ext cx="5486400" cy="2542356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831848" y="44385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Stochastic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computing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105257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Randomly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shuffled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62600" y="2893236"/>
            <a:ext cx="3203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1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5562600" y="394837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6" y="5029200"/>
            <a:ext cx="5075254" cy="1592787"/>
          </a:xfrm>
          <a:prstGeom prst="rect">
            <a:avLst/>
          </a:prstGeom>
        </p:spPr>
      </p:pic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Von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Neumann’s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multiplexing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unit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, 1956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5562600" y="5020270"/>
            <a:ext cx="3203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1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93080" y="6129589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8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3" grpId="0" animBg="1"/>
      <p:bldP spid="36" grpId="0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Transition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3" name="Rectangle 41"/>
          <p:cNvSpPr/>
          <p:nvPr/>
        </p:nvSpPr>
        <p:spPr>
          <a:xfrm>
            <a:off x="914400" y="15240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the incorrect result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complement of the correct Boolean value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 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(1-2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6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38200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err="1">
                <a:solidFill>
                  <a:srgbClr val="FF0000"/>
                </a:solidFill>
                <a:latin typeface="Arial" charset="0"/>
              </a:rPr>
              <a:t>Latent</a:t>
            </a:r>
            <a:r>
              <a:rPr lang="tr-TR" sz="3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charset="0"/>
              </a:rPr>
              <a:t>Fault</a:t>
            </a:r>
            <a:r>
              <a:rPr lang="tr-TR" sz="30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Arial" charset="0"/>
              </a:rPr>
              <a:t>Defect</a:t>
            </a:r>
            <a:r>
              <a:rPr lang="tr-TR" sz="3000" dirty="0">
                <a:latin typeface="Arial" charset="0"/>
              </a:rPr>
              <a:t>: not </a:t>
            </a:r>
            <a:r>
              <a:rPr lang="tr-TR" sz="3000" dirty="0" err="1">
                <a:latin typeface="Arial" charset="0"/>
              </a:rPr>
              <a:t>causing</a:t>
            </a:r>
            <a:r>
              <a:rPr lang="tr-TR" sz="3000" dirty="0">
                <a:latin typeface="Arial" charset="0"/>
              </a:rPr>
              <a:t> an </a:t>
            </a:r>
            <a:r>
              <a:rPr lang="tr-TR" sz="3000" dirty="0" err="1">
                <a:latin typeface="Arial" charset="0"/>
              </a:rPr>
              <a:t>error</a:t>
            </a:r>
            <a:r>
              <a:rPr lang="tr-TR" sz="3000" dirty="0">
                <a:latin typeface="Arial" charset="0"/>
              </a:rPr>
              <a:t> yet</a:t>
            </a:r>
            <a:r>
              <a:rPr lang="tr-TR" sz="3000" dirty="0">
                <a:solidFill>
                  <a:srgbClr val="FF0000"/>
                </a:solidFill>
                <a:latin typeface="Arial" charset="0"/>
              </a:rPr>
              <a:t>                          </a:t>
            </a:r>
          </a:p>
          <a:p>
            <a:r>
              <a:rPr lang="tr-TR" sz="3000" dirty="0" err="1">
                <a:solidFill>
                  <a:srgbClr val="FF0000"/>
                </a:solidFill>
                <a:latin typeface="Arial" charset="0"/>
              </a:rPr>
              <a:t>Latent</a:t>
            </a:r>
            <a:r>
              <a:rPr lang="tr-TR" sz="3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000" dirty="0">
                <a:latin typeface="Arial" charset="0"/>
              </a:rPr>
              <a:t>: not </a:t>
            </a:r>
            <a:r>
              <a:rPr lang="tr-TR" sz="3000" dirty="0" err="1">
                <a:latin typeface="Arial" charset="0"/>
              </a:rPr>
              <a:t>causing</a:t>
            </a:r>
            <a:r>
              <a:rPr lang="tr-TR" sz="3000" dirty="0">
                <a:latin typeface="Arial" charset="0"/>
              </a:rPr>
              <a:t> a </a:t>
            </a:r>
            <a:r>
              <a:rPr lang="tr-TR" sz="3000" dirty="0" err="1">
                <a:latin typeface="Arial" charset="0"/>
              </a:rPr>
              <a:t>failure</a:t>
            </a:r>
            <a:r>
              <a:rPr lang="tr-TR" sz="3000" dirty="0">
                <a:latin typeface="Arial" charset="0"/>
              </a:rPr>
              <a:t> yet</a:t>
            </a:r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2835531" y="5957711"/>
            <a:ext cx="138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/>
              <a:t>Error</a:t>
            </a:r>
            <a:endParaRPr lang="en-US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209810" y="504996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i="0" dirty="0">
                <a:solidFill>
                  <a:srgbClr val="000000"/>
                </a:solidFill>
              </a:rPr>
              <a:t>0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08063"/>
              </p:ext>
            </p:extLst>
          </p:nvPr>
        </p:nvGraphicFramePr>
        <p:xfrm>
          <a:off x="3962400" y="4912146"/>
          <a:ext cx="2179637" cy="148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1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12146"/>
                        <a:ext cx="2179637" cy="148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4"/>
          <p:cNvSpPr txBox="1"/>
          <p:nvPr/>
        </p:nvSpPr>
        <p:spPr>
          <a:xfrm>
            <a:off x="4522675" y="534418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AND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791297" y="552954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685649" y="552826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" name="Straight Arrow Connector 22"/>
          <p:cNvCxnSpPr/>
          <p:nvPr/>
        </p:nvCxnSpPr>
        <p:spPr>
          <a:xfrm>
            <a:off x="3144039" y="584486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6142037" y="5317459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i="0" dirty="0">
                <a:solidFill>
                  <a:srgbClr val="000000"/>
                </a:solidFill>
              </a:rPr>
              <a:t>0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pic>
        <p:nvPicPr>
          <p:cNvPr id="406533" name="Picture 5" descr="gate oxide breakdown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4" b="56493"/>
          <a:stretch/>
        </p:blipFill>
        <p:spPr bwMode="auto">
          <a:xfrm>
            <a:off x="930865" y="3124200"/>
            <a:ext cx="7146335" cy="10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/>
          <p:cNvSpPr txBox="1"/>
          <p:nvPr/>
        </p:nvSpPr>
        <p:spPr>
          <a:xfrm>
            <a:off x="1505718" y="383868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/>
              <a:t>Defect</a:t>
            </a:r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3784085" y="386836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/>
              <a:t>Defect</a:t>
            </a:r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3118444" y="2636444"/>
            <a:ext cx="311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u="sng" dirty="0" err="1"/>
              <a:t>Gate</a:t>
            </a:r>
            <a:r>
              <a:rPr lang="tr-TR" sz="2200" u="sng" dirty="0"/>
              <a:t> </a:t>
            </a:r>
            <a:r>
              <a:rPr lang="tr-TR" sz="2200" u="sng" dirty="0" err="1"/>
              <a:t>Oxide</a:t>
            </a:r>
            <a:r>
              <a:rPr lang="tr-TR" sz="2200" u="sng" dirty="0"/>
              <a:t> </a:t>
            </a:r>
            <a:r>
              <a:rPr lang="tr-TR" sz="2200" u="sng" dirty="0" err="1"/>
              <a:t>Breakdown</a:t>
            </a:r>
            <a:endParaRPr lang="en-US" sz="2200" u="sng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20330" y="375862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914682" y="375734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sz="3200" i="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8" name="Straight Arrow Connector 22"/>
          <p:cNvCxnSpPr/>
          <p:nvPr/>
        </p:nvCxnSpPr>
        <p:spPr>
          <a:xfrm>
            <a:off x="6373072" y="4073946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3404735" y="4488932"/>
            <a:ext cx="311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u="sng" dirty="0" err="1"/>
              <a:t>Don’t</a:t>
            </a:r>
            <a:r>
              <a:rPr lang="tr-TR" sz="2200" u="sng" dirty="0"/>
              <a:t> </a:t>
            </a:r>
            <a:r>
              <a:rPr lang="tr-TR" sz="2200" u="sng" dirty="0" err="1"/>
              <a:t>Care</a:t>
            </a:r>
            <a:r>
              <a:rPr lang="tr-TR" sz="2200" u="sng" dirty="0"/>
              <a:t> </a:t>
            </a:r>
            <a:r>
              <a:rPr lang="tr-TR" sz="2200" u="sng" dirty="0" err="1"/>
              <a:t>Condition</a:t>
            </a:r>
            <a:endParaRPr lang="en-US" sz="2200" u="sng" dirty="0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446777" y="3052216"/>
            <a:ext cx="403601" cy="3988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4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30" grpId="0"/>
      <p:bldP spid="31" grpId="0"/>
      <p:bldP spid="33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1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841248" y="1776907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Multiplexing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Stuck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-at 0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68357"/>
            <a:ext cx="5486400" cy="254235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02936"/>
            <a:ext cx="5075254" cy="1592787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6827854" y="3352800"/>
            <a:ext cx="155414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827854" y="4710493"/>
            <a:ext cx="1554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⟶ 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1"/>
          <p:cNvSpPr/>
          <p:nvPr/>
        </p:nvSpPr>
        <p:spPr>
          <a:xfrm>
            <a:off x="841248" y="1776907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Error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evaluates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dirty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1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831848" y="4114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>
                <a:latin typeface="Arial" charset="0"/>
              </a:rPr>
              <a:t>Triple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modular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redundancy</a:t>
            </a:r>
            <a:r>
              <a:rPr lang="tr-TR" sz="2000" u="sng" dirty="0">
                <a:latin typeface="Arial" charset="0"/>
              </a:rPr>
              <a:t> (TMR)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424089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XOR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35168" y="3593068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>
                <a:latin typeface="Arial" pitchFamily="34" charset="0"/>
                <a:cs typeface="Arial" pitchFamily="34" charset="0"/>
              </a:rPr>
              <a:t>Dual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modular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redundancy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(DMR) 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5562600" y="4696480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XOR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35168" y="5914935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6" descr="Dual modular redundanc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 b="15720"/>
          <a:stretch/>
        </p:blipFill>
        <p:spPr bwMode="auto">
          <a:xfrm>
            <a:off x="1143000" y="2133600"/>
            <a:ext cx="3581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6" descr="Dual modular redundancy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b="13420"/>
          <a:stretch/>
        </p:blipFill>
        <p:spPr bwMode="auto">
          <a:xfrm>
            <a:off x="1295400" y="4705410"/>
            <a:ext cx="3276600" cy="17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"/>
          <p:cNvSpPr txBox="1"/>
          <p:nvPr/>
        </p:nvSpPr>
        <p:spPr>
          <a:xfrm>
            <a:off x="5550408" y="314873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565648" y="542683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7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6" grpId="0"/>
      <p:bldP spid="37" grpId="0" animBg="1"/>
      <p:bldP spid="38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charset="0"/>
              </a:rPr>
              <a:t>Transient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charset="0"/>
              </a:rPr>
              <a:t>Tolerance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831848" y="41148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>
                <a:latin typeface="Arial" charset="0"/>
              </a:rPr>
              <a:t>Satisfying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Hamming</a:t>
            </a:r>
            <a:r>
              <a:rPr lang="tr-TR" sz="2000" u="sng" dirty="0">
                <a:latin typeface="Arial" charset="0"/>
              </a:rPr>
              <a:t> </a:t>
            </a:r>
            <a:r>
              <a:rPr lang="tr-TR" sz="2000" u="sng" dirty="0" err="1">
                <a:latin typeface="Arial" charset="0"/>
              </a:rPr>
              <a:t>distance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8140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5562600" y="2209800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5562600" y="3531179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17526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u="sng" dirty="0" err="1">
                <a:latin typeface="Arial" pitchFamily="34" charset="0"/>
                <a:cs typeface="Arial" pitchFamily="34" charset="0"/>
              </a:rPr>
              <a:t>Extra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 err="1">
                <a:latin typeface="Arial" pitchFamily="34" charset="0"/>
                <a:cs typeface="Arial" pitchFamily="34" charset="0"/>
              </a:rPr>
              <a:t>parity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 bit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85460" y="5779532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correction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562600" y="2759907"/>
            <a:ext cx="32034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562600" y="4723245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554980" y="5251513"/>
            <a:ext cx="3203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2" y="2182465"/>
            <a:ext cx="4134188" cy="179458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52662"/>
            <a:ext cx="3700272" cy="19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3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32" grpId="0" animBg="1"/>
      <p:bldP spid="36" grpId="0"/>
      <p:bldP spid="38" grpId="0" animBg="1"/>
      <p:bldP spid="12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Moore, E. F., &amp; Shannon, C. E. (1956). Reliable circuits using less reliable relays.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Journal of the Franklin Institute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262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(3), 191-208.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Von Neumann, J. (1956). Probabilistic logics and the synthesis of reliable organisms from unreliable components.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Automata studies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34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43-98.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Han, J., Taylor, E., Gao, J., &amp; Fortes, J. (2005, July). Faults, error bounds and reliability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nanoelectronic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circuits. In 2005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IEEE International Conference on Application-Specific Systems, Architecture Processors (ASAP'05)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(pp. 247-253). IEEE.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DeHon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A. (2003). Array-based architecture for FET-based, nanoscale electronics.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Nanotechnology, IEEE Transactions 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(1), 23-32.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Han, J.,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Jonker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P. (2003). A defect and fault-tolerant architecture for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nanocomputers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Nanotechnology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14(2), 224.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Rao, W.,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Orailoglu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A., &amp; Karri, R. (2007, April). Logic level fault tolerance approaches targeting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plas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In 2007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Design, Automation &amp; Test in Europe Conference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Exhibition (pp. 1-5). IEEE.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Tunali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O., &amp; Altun, M. (2016)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Permanent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Transient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Tolerance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Reconfigurable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Nano-Crossbar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Arrays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IEEE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Transactions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Computer-Aided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Design of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Integrated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Circuits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Systems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>
                <a:solidFill>
                  <a:srgbClr val="FF0000"/>
                </a:solidFill>
                <a:latin typeface="Arial" charset="0"/>
              </a:rPr>
              <a:t>Permanent </a:t>
            </a:r>
            <a:r>
              <a:rPr lang="en-US" sz="3100" dirty="0">
                <a:latin typeface="Arial" charset="0"/>
              </a:rPr>
              <a:t>versus</a:t>
            </a:r>
            <a:r>
              <a:rPr lang="en-US" sz="3100" dirty="0">
                <a:solidFill>
                  <a:srgbClr val="FF0000"/>
                </a:solidFill>
                <a:latin typeface="Arial" charset="0"/>
              </a:rPr>
              <a:t> Temporary </a:t>
            </a:r>
            <a:r>
              <a:rPr lang="tr-TR" sz="3100" dirty="0">
                <a:latin typeface="Arial" charset="0"/>
              </a:rPr>
              <a:t>f</a:t>
            </a:r>
            <a:r>
              <a:rPr lang="en-US" sz="3100" dirty="0" err="1">
                <a:latin typeface="Arial" charset="0"/>
              </a:rPr>
              <a:t>aults</a:t>
            </a:r>
            <a:endParaRPr lang="tr-TR" sz="3100" dirty="0">
              <a:latin typeface="Arial" charset="0"/>
            </a:endParaRPr>
          </a:p>
          <a:p>
            <a:r>
              <a:rPr lang="en-US" sz="3100" dirty="0">
                <a:solidFill>
                  <a:srgbClr val="FF0000"/>
                </a:solidFill>
                <a:latin typeface="Arial" charset="0"/>
              </a:rPr>
              <a:t>Permanent </a:t>
            </a:r>
            <a:r>
              <a:rPr lang="en-US" sz="3100" dirty="0">
                <a:latin typeface="Arial" charset="0"/>
              </a:rPr>
              <a:t>versus</a:t>
            </a:r>
            <a:r>
              <a:rPr lang="en-US" sz="3100" dirty="0">
                <a:solidFill>
                  <a:srgbClr val="FF0000"/>
                </a:solidFill>
                <a:latin typeface="Arial" charset="0"/>
              </a:rPr>
              <a:t> T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ransient</a:t>
            </a:r>
            <a:r>
              <a:rPr lang="en-US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>
                <a:latin typeface="Arial" charset="0"/>
              </a:rPr>
              <a:t>f</a:t>
            </a:r>
            <a:r>
              <a:rPr lang="en-US" sz="3100" dirty="0" err="1">
                <a:latin typeface="Arial" charset="0"/>
              </a:rPr>
              <a:t>aults</a:t>
            </a:r>
            <a:endParaRPr lang="en-US" sz="3100" dirty="0">
              <a:latin typeface="Arial" charset="0"/>
            </a:endParaRPr>
          </a:p>
          <a:p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Pre-field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>
                <a:latin typeface="Arial" charset="0"/>
              </a:rPr>
              <a:t>(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Quality</a:t>
            </a:r>
            <a:r>
              <a:rPr lang="tr-TR" sz="3100" dirty="0">
                <a:latin typeface="Arial" charset="0"/>
              </a:rPr>
              <a:t>)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100" dirty="0">
                <a:latin typeface="Arial" charset="0"/>
              </a:rPr>
              <a:t>versus 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In-field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>
                <a:latin typeface="Arial" charset="0"/>
              </a:rPr>
              <a:t>(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Reliability</a:t>
            </a:r>
            <a:r>
              <a:rPr lang="tr-TR" sz="3100" dirty="0">
                <a:latin typeface="Arial" charset="0"/>
              </a:rPr>
              <a:t>)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faults</a:t>
            </a:r>
            <a:endParaRPr lang="tr-TR" sz="3100" dirty="0">
              <a:latin typeface="Arial" charset="0"/>
            </a:endParaRPr>
          </a:p>
          <a:p>
            <a:r>
              <a:rPr lang="tr-TR" sz="3100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3100" dirty="0" err="1">
                <a:solidFill>
                  <a:srgbClr val="FF0000"/>
                </a:solidFill>
                <a:latin typeface="Arial" charset="0"/>
              </a:rPr>
              <a:t>ault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tolerance</a:t>
            </a:r>
            <a:r>
              <a:rPr lang="tr-TR" sz="3100" dirty="0">
                <a:latin typeface="Arial" charset="0"/>
              </a:rPr>
              <a:t>: </a:t>
            </a:r>
            <a:r>
              <a:rPr lang="tr-TR" sz="3100" dirty="0" err="1">
                <a:latin typeface="Arial" charset="0"/>
              </a:rPr>
              <a:t>there</a:t>
            </a:r>
            <a:r>
              <a:rPr lang="tr-TR" sz="3100" dirty="0">
                <a:latin typeface="Arial" charset="0"/>
              </a:rPr>
              <a:t> is </a:t>
            </a:r>
            <a:r>
              <a:rPr lang="tr-TR" sz="3100" dirty="0" err="1">
                <a:latin typeface="Arial" charset="0"/>
              </a:rPr>
              <a:t>fault</a:t>
            </a:r>
            <a:r>
              <a:rPr lang="tr-TR" sz="3100" dirty="0">
                <a:latin typeface="Arial" charset="0"/>
              </a:rPr>
              <a:t>, but </a:t>
            </a:r>
            <a:r>
              <a:rPr lang="tr-TR" sz="3100" dirty="0" err="1">
                <a:latin typeface="Arial" charset="0"/>
              </a:rPr>
              <a:t>no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error</a:t>
            </a:r>
            <a:endParaRPr lang="tr-TR" sz="3100" dirty="0">
              <a:latin typeface="Arial" charset="0"/>
            </a:endParaRPr>
          </a:p>
          <a:p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Error</a:t>
            </a:r>
            <a:r>
              <a:rPr lang="tr-TR" sz="3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tr-TR" sz="3100" dirty="0" err="1">
                <a:solidFill>
                  <a:srgbClr val="FF0000"/>
                </a:solidFill>
                <a:latin typeface="Arial" charset="0"/>
              </a:rPr>
              <a:t>tolerance</a:t>
            </a:r>
            <a:r>
              <a:rPr lang="tr-TR" sz="3100" dirty="0">
                <a:latin typeface="Arial" charset="0"/>
              </a:rPr>
              <a:t>: </a:t>
            </a:r>
            <a:r>
              <a:rPr lang="tr-TR" sz="3100" dirty="0" err="1">
                <a:latin typeface="Arial" charset="0"/>
              </a:rPr>
              <a:t>there</a:t>
            </a:r>
            <a:r>
              <a:rPr lang="tr-TR" sz="3100" dirty="0">
                <a:latin typeface="Arial" charset="0"/>
              </a:rPr>
              <a:t> is </a:t>
            </a:r>
            <a:r>
              <a:rPr lang="tr-TR" sz="3100" dirty="0" err="1">
                <a:latin typeface="Arial" charset="0"/>
              </a:rPr>
              <a:t>error</a:t>
            </a:r>
            <a:r>
              <a:rPr lang="tr-TR" sz="3100" dirty="0">
                <a:latin typeface="Arial" charset="0"/>
              </a:rPr>
              <a:t>, but </a:t>
            </a:r>
            <a:r>
              <a:rPr lang="tr-TR" sz="3100" dirty="0" err="1">
                <a:latin typeface="Arial" charset="0"/>
              </a:rPr>
              <a:t>no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failure</a:t>
            </a:r>
            <a:endParaRPr lang="en-US" sz="31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81000" y="4005072"/>
            <a:ext cx="4111752" cy="2301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buFont typeface="Wingdings"/>
              <a:buNone/>
            </a:pPr>
            <a:r>
              <a:rPr lang="tr-TR" sz="2800" b="1" dirty="0" err="1">
                <a:latin typeface="Arial" pitchFamily="34" charset="0"/>
                <a:cs typeface="Arial" pitchFamily="34" charset="0"/>
              </a:rPr>
              <a:t>Quality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before first usage</a:t>
            </a:r>
            <a:endParaRPr lang="tr-T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fabrication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Relatively easier to fix</a:t>
            </a:r>
            <a:r>
              <a:rPr lang="tr-T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Detecting </a:t>
            </a:r>
            <a:r>
              <a:rPr lang="tr-TR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followed by reconfiguration</a:t>
            </a:r>
            <a:r>
              <a:rPr lang="tr-T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refabrication</a:t>
            </a:r>
            <a:endParaRPr lang="tr-T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92752" y="4005072"/>
            <a:ext cx="4346448" cy="2304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Reliability</a:t>
            </a:r>
            <a:endParaRPr lang="en-US" sz="2800" b="1" noProof="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time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endParaRPr lang="tr-T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Transient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needed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arder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fix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way is redundancy</a:t>
            </a:r>
            <a:endParaRPr lang="tr-T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Dummy devices added</a:t>
            </a:r>
            <a:endParaRPr lang="tr-T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defRPr/>
            </a:pP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1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animBg="1"/>
      <p:bldP spid="4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81379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err="1">
                <a:latin typeface="Arial" charset="0"/>
              </a:rPr>
              <a:t>Faults</a:t>
            </a:r>
            <a:r>
              <a:rPr lang="en-US" sz="3000" dirty="0">
                <a:latin typeface="Arial" charset="0"/>
              </a:rPr>
              <a:t> are the main headache in nanoscale.</a:t>
            </a:r>
          </a:p>
          <a:p>
            <a:pPr lvl="1"/>
            <a:r>
              <a:rPr lang="en-US" sz="2700" dirty="0">
                <a:latin typeface="Arial" charset="0"/>
              </a:rPr>
              <a:t>Up to </a:t>
            </a:r>
            <a:r>
              <a:rPr lang="tr-TR" sz="2700" dirty="0">
                <a:latin typeface="Arial" charset="0"/>
              </a:rPr>
              <a:t>20</a:t>
            </a:r>
            <a:r>
              <a:rPr lang="en-US" sz="2700" dirty="0">
                <a:latin typeface="Arial" charset="0"/>
              </a:rPr>
              <a:t>% </a:t>
            </a:r>
            <a:r>
              <a:rPr lang="tr-TR" sz="2700" dirty="0" err="1">
                <a:latin typeface="Arial" charset="0"/>
              </a:rPr>
              <a:t>fault</a:t>
            </a:r>
            <a:r>
              <a:rPr lang="en-US" sz="2700" dirty="0">
                <a:latin typeface="Arial" charset="0"/>
              </a:rPr>
              <a:t> ratio</a:t>
            </a:r>
            <a:r>
              <a:rPr lang="tr-TR" sz="2700" dirty="0">
                <a:latin typeface="Arial" charset="0"/>
              </a:rPr>
              <a:t> in </a:t>
            </a:r>
            <a:r>
              <a:rPr lang="tr-TR" sz="2700" dirty="0" err="1">
                <a:latin typeface="Arial" charset="0"/>
              </a:rPr>
              <a:t>fabrication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processes</a:t>
            </a:r>
            <a:endParaRPr lang="en-US" sz="27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pitchFamily="34" charset="0"/>
                <a:cs typeface="Arial" pitchFamily="34" charset="0"/>
              </a:rPr>
              <a:t>Transient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fault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ratios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also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high</a:t>
            </a:r>
            <a:endParaRPr lang="tr-TR" sz="27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700" dirty="0" err="1">
                <a:latin typeface="Arial" pitchFamily="34" charset="0"/>
                <a:cs typeface="Arial" pitchFamily="34" charset="0"/>
              </a:rPr>
              <a:t>Faults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are inevitable and must be handled</a:t>
            </a:r>
            <a:endParaRPr lang="en-US" sz="3000" dirty="0">
              <a:latin typeface="Arial" charset="0"/>
            </a:endParaRPr>
          </a:p>
          <a:p>
            <a:pPr>
              <a:buNone/>
            </a:pPr>
            <a:endParaRPr lang="en-US" sz="2500" dirty="0">
              <a:latin typeface="Arial" charset="0"/>
            </a:endParaRP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3200400"/>
            <a:ext cx="4800599" cy="29291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5"/>
          <p:cNvSpPr txBox="1"/>
          <p:nvPr/>
        </p:nvSpPr>
        <p:spPr>
          <a:xfrm>
            <a:off x="3172031" y="624840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latin typeface="Arial" pitchFamily="34" charset="0"/>
                <a:cs typeface="Arial" pitchFamily="34" charset="0"/>
              </a:rPr>
              <a:t>Faults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 self-assembled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arrays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05200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>
                <a:solidFill>
                  <a:srgbClr val="FF0000"/>
                </a:solidFill>
                <a:latin typeface="Arial" charset="0"/>
              </a:rPr>
              <a:t>Model</a:t>
            </a:r>
            <a:r>
              <a:rPr lang="tr-TR" sz="3000" dirty="0">
                <a:latin typeface="Arial" charset="0"/>
              </a:rPr>
              <a:t>: </a:t>
            </a:r>
            <a:r>
              <a:rPr lang="en-US" sz="3000" dirty="0">
                <a:latin typeface="Arial" charset="0"/>
              </a:rPr>
              <a:t>a simplified and idealized understanding of physical systems</a:t>
            </a:r>
            <a:endParaRPr lang="tr-TR" sz="3000" dirty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Models</a:t>
            </a:r>
            <a:r>
              <a:rPr lang="tr-TR" sz="3000" dirty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make</a:t>
            </a:r>
            <a:r>
              <a:rPr lang="tr-TR" sz="3000" dirty="0">
                <a:latin typeface="Arial" charset="0"/>
              </a:rPr>
              <a:t> e</a:t>
            </a:r>
            <a:r>
              <a:rPr lang="en-US" sz="3000" dirty="0" err="1">
                <a:latin typeface="Arial" charset="0"/>
              </a:rPr>
              <a:t>asier</a:t>
            </a:r>
            <a:r>
              <a:rPr lang="en-US" sz="3000" dirty="0">
                <a:latin typeface="Arial" charset="0"/>
              </a:rPr>
              <a:t> to understand, define, quantify, visualize, or simulate </a:t>
            </a:r>
            <a:r>
              <a:rPr lang="tr-TR" sz="3000" dirty="0" err="1">
                <a:latin typeface="Arial" charset="0"/>
              </a:rPr>
              <a:t>faults</a:t>
            </a:r>
            <a:endParaRPr lang="tr-TR" sz="3000" dirty="0">
              <a:latin typeface="Arial" charset="0"/>
            </a:endParaRPr>
          </a:p>
          <a:p>
            <a:r>
              <a:rPr lang="en-US" sz="3000" dirty="0">
                <a:latin typeface="Arial" charset="0"/>
              </a:rPr>
              <a:t>Limitations</a:t>
            </a:r>
          </a:p>
          <a:p>
            <a:pPr lvl="1"/>
            <a:r>
              <a:rPr lang="en-US" sz="2700" dirty="0">
                <a:latin typeface="Arial" charset="0"/>
              </a:rPr>
              <a:t>"</a:t>
            </a:r>
            <a:r>
              <a:rPr lang="tr-TR" sz="2700" dirty="0">
                <a:latin typeface="Arial" charset="0"/>
              </a:rPr>
              <a:t>A</a:t>
            </a:r>
            <a:r>
              <a:rPr lang="en-US" sz="2700" dirty="0" err="1">
                <a:latin typeface="Arial" charset="0"/>
              </a:rPr>
              <a:t>ll</a:t>
            </a:r>
            <a:r>
              <a:rPr lang="en-US" sz="2700" dirty="0">
                <a:latin typeface="Arial" charset="0"/>
              </a:rPr>
              <a:t> models are wrong, but some are useful "</a:t>
            </a:r>
            <a:endParaRPr lang="tr-TR" sz="27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More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failure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mechanisms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less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accurate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models</a:t>
            </a:r>
            <a:endParaRPr lang="tr-TR" sz="27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More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fault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types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>
                <a:latin typeface="Cambria Math" panose="02040503050406030204" pitchFamily="18" charset="0"/>
                <a:ea typeface="Cambria Math" panose="02040503050406030204" pitchFamily="18" charset="0"/>
              </a:rPr>
              <a:t>⟼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more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complex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models</a:t>
            </a:r>
            <a:r>
              <a:rPr lang="tr-TR" sz="2700" dirty="0">
                <a:latin typeface="Arial" charset="0"/>
              </a:rPr>
              <a:t>, </a:t>
            </a:r>
            <a:r>
              <a:rPr lang="tr-TR" sz="2700" dirty="0" err="1">
                <a:latin typeface="Arial" charset="0"/>
              </a:rPr>
              <a:t>sometimes</a:t>
            </a:r>
            <a:r>
              <a:rPr lang="tr-TR" sz="2700" dirty="0">
                <a:latin typeface="Arial" charset="0"/>
              </a:rPr>
              <a:t> not </a:t>
            </a:r>
            <a:r>
              <a:rPr lang="tr-TR" sz="2700" dirty="0" err="1">
                <a:latin typeface="Arial" charset="0"/>
              </a:rPr>
              <a:t>realistic</a:t>
            </a:r>
            <a:endParaRPr lang="en-US" sz="2500" dirty="0">
              <a:latin typeface="Arial" charset="0"/>
            </a:endParaRP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76800"/>
            <a:ext cx="2920836" cy="1782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Sağ Ok 6"/>
          <p:cNvSpPr/>
          <p:nvPr/>
        </p:nvSpPr>
        <p:spPr>
          <a:xfrm>
            <a:off x="4149852" y="559940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58"/>
          <p:cNvSpPr/>
          <p:nvPr/>
        </p:nvSpPr>
        <p:spPr>
          <a:xfrm>
            <a:off x="4876800" y="4870704"/>
            <a:ext cx="34638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8"/>
          <p:cNvSpPr/>
          <p:nvPr/>
        </p:nvSpPr>
        <p:spPr>
          <a:xfrm>
            <a:off x="4876800" y="5828008"/>
            <a:ext cx="34638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dependencies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4563580" cy="4830470"/>
          </a:xfrm>
          <a:prstGeom prst="rect">
            <a:avLst/>
          </a:prstGeom>
        </p:spPr>
      </p:pic>
      <p:sp>
        <p:nvSpPr>
          <p:cNvPr id="11" name="Rectangle 58"/>
          <p:cNvSpPr/>
          <p:nvPr/>
        </p:nvSpPr>
        <p:spPr>
          <a:xfrm>
            <a:off x="5410200" y="2590800"/>
            <a:ext cx="34638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predictions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8"/>
          <p:cNvSpPr/>
          <p:nvPr/>
        </p:nvSpPr>
        <p:spPr>
          <a:xfrm>
            <a:off x="5410200" y="4267200"/>
            <a:ext cx="34638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transient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tr-T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5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Analysis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>
            <a:normAutofit fontScale="77500" lnSpcReduction="20000"/>
          </a:bodyPr>
          <a:lstStyle/>
          <a:p>
            <a:r>
              <a:rPr lang="tr-TR" sz="3100" dirty="0" err="1">
                <a:latin typeface="Arial" charset="0"/>
              </a:rPr>
              <a:t>Stuck</a:t>
            </a:r>
            <a:r>
              <a:rPr lang="tr-TR" sz="3100" dirty="0">
                <a:latin typeface="Arial" charset="0"/>
              </a:rPr>
              <a:t>-at </a:t>
            </a:r>
            <a:r>
              <a:rPr lang="tr-TR" sz="3100" dirty="0" err="1">
                <a:latin typeface="Arial" charset="0"/>
              </a:rPr>
              <a:t>faults</a:t>
            </a:r>
            <a:endParaRPr lang="tr-TR" sz="31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1 </a:t>
            </a:r>
            <a:r>
              <a:rPr lang="tr-TR" sz="2700" dirty="0" err="1">
                <a:latin typeface="Arial" charset="0"/>
              </a:rPr>
              <a:t>and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0 </a:t>
            </a:r>
          </a:p>
          <a:p>
            <a:pPr lvl="1"/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ON </a:t>
            </a:r>
            <a:r>
              <a:rPr lang="tr-TR" sz="2700" dirty="0" err="1">
                <a:latin typeface="Arial" charset="0"/>
              </a:rPr>
              <a:t>and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OFF</a:t>
            </a:r>
          </a:p>
          <a:p>
            <a:pPr lvl="1"/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</a:t>
            </a:r>
            <a:r>
              <a:rPr lang="tr-TR" sz="2700" dirty="0" err="1">
                <a:latin typeface="Arial" charset="0"/>
              </a:rPr>
              <a:t>open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and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stuck</a:t>
            </a:r>
            <a:r>
              <a:rPr lang="tr-TR" sz="2700" dirty="0">
                <a:latin typeface="Arial" charset="0"/>
              </a:rPr>
              <a:t>-at </a:t>
            </a:r>
            <a:r>
              <a:rPr lang="tr-TR" sz="2700" dirty="0" err="1">
                <a:latin typeface="Arial" charset="0"/>
              </a:rPr>
              <a:t>shorted</a:t>
            </a:r>
            <a:r>
              <a:rPr lang="tr-TR" sz="2700" dirty="0">
                <a:latin typeface="Arial" charset="0"/>
              </a:rPr>
              <a:t> (</a:t>
            </a:r>
            <a:r>
              <a:rPr lang="tr-TR" sz="2700" dirty="0" err="1">
                <a:latin typeface="Arial" charset="0"/>
              </a:rPr>
              <a:t>bridging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faults</a:t>
            </a:r>
            <a:r>
              <a:rPr lang="tr-TR" sz="2700" dirty="0">
                <a:latin typeface="Arial" charset="0"/>
              </a:rPr>
              <a:t>)</a:t>
            </a:r>
          </a:p>
          <a:p>
            <a:r>
              <a:rPr lang="tr-TR" sz="3100" dirty="0" err="1">
                <a:latin typeface="Arial" charset="0"/>
              </a:rPr>
              <a:t>Transition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faults</a:t>
            </a:r>
            <a:endParaRPr lang="tr-TR" sz="3100" dirty="0">
              <a:latin typeface="Arial" charset="0"/>
            </a:endParaRPr>
          </a:p>
          <a:p>
            <a:pPr lvl="1"/>
            <a:r>
              <a:rPr lang="tr-TR" sz="2700" dirty="0" err="1">
                <a:latin typeface="Arial" charset="0"/>
              </a:rPr>
              <a:t>Switching</a:t>
            </a:r>
            <a:r>
              <a:rPr lang="tr-TR" sz="2700" dirty="0">
                <a:latin typeface="Arial" charset="0"/>
              </a:rPr>
              <a:t> </a:t>
            </a:r>
            <a:r>
              <a:rPr lang="tr-TR" sz="2700" dirty="0" err="1">
                <a:latin typeface="Arial" charset="0"/>
              </a:rPr>
              <a:t>faults</a:t>
            </a:r>
            <a:r>
              <a:rPr lang="tr-TR" sz="2700" dirty="0">
                <a:latin typeface="Arial" charset="0"/>
              </a:rPr>
              <a:t>: 0-to-1 </a:t>
            </a:r>
            <a:r>
              <a:rPr lang="tr-TR" sz="2700" dirty="0" err="1">
                <a:latin typeface="Arial" charset="0"/>
              </a:rPr>
              <a:t>and</a:t>
            </a:r>
            <a:r>
              <a:rPr lang="tr-TR" sz="2700" dirty="0">
                <a:latin typeface="Arial" charset="0"/>
              </a:rPr>
              <a:t> 1-to-0</a:t>
            </a:r>
          </a:p>
          <a:p>
            <a:pPr lvl="1"/>
            <a:r>
              <a:rPr lang="tr-TR" sz="2700" dirty="0">
                <a:latin typeface="Arial" charset="0"/>
              </a:rPr>
              <a:t>Bit </a:t>
            </a:r>
            <a:r>
              <a:rPr lang="tr-TR" sz="2700" dirty="0" err="1">
                <a:latin typeface="Arial" charset="0"/>
              </a:rPr>
              <a:t>flips</a:t>
            </a:r>
            <a:endParaRPr lang="tr-TR" sz="2700" dirty="0">
              <a:latin typeface="Arial" charset="0"/>
            </a:endParaRPr>
          </a:p>
          <a:p>
            <a:r>
              <a:rPr lang="tr-TR" sz="3100" dirty="0" err="1">
                <a:latin typeface="Arial" charset="0"/>
              </a:rPr>
              <a:t>Degradation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based</a:t>
            </a:r>
            <a:r>
              <a:rPr lang="tr-TR" sz="3100" dirty="0">
                <a:latin typeface="Arial" charset="0"/>
              </a:rPr>
              <a:t> </a:t>
            </a:r>
            <a:r>
              <a:rPr lang="tr-TR" sz="3100" dirty="0" err="1">
                <a:latin typeface="Arial" charset="0"/>
              </a:rPr>
              <a:t>faults</a:t>
            </a:r>
            <a:endParaRPr lang="tr-TR" sz="3100" dirty="0">
              <a:latin typeface="Arial" charset="0"/>
            </a:endParaRPr>
          </a:p>
          <a:p>
            <a:pPr lvl="1"/>
            <a:endParaRPr lang="tr-TR" sz="2700" dirty="0">
              <a:latin typeface="Arial" charset="0"/>
            </a:endParaRPr>
          </a:p>
          <a:p>
            <a:pPr lvl="1"/>
            <a:endParaRPr lang="tr-TR" sz="2500" dirty="0">
              <a:latin typeface="Arial" charset="0"/>
            </a:endParaRPr>
          </a:p>
          <a:p>
            <a:pPr lvl="1"/>
            <a:endParaRPr lang="en-US" sz="25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8" name="Rectangle 58"/>
          <p:cNvSpPr/>
          <p:nvPr/>
        </p:nvSpPr>
        <p:spPr>
          <a:xfrm>
            <a:off x="838200" y="4800600"/>
            <a:ext cx="3810000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Pre-field</a:t>
            </a:r>
            <a:r>
              <a:rPr lang="tr-TR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tr-TR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analyzed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deterministic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lang="tr-T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8"/>
          <p:cNvSpPr/>
          <p:nvPr/>
        </p:nvSpPr>
        <p:spPr>
          <a:xfrm>
            <a:off x="4876800" y="4800600"/>
            <a:ext cx="3463884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In-field</a:t>
            </a:r>
            <a:r>
              <a:rPr lang="tr-TR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tr-TR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predicted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9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7411</TotalTime>
  <Words>2766</Words>
  <Application>Microsoft Office PowerPoint</Application>
  <PresentationFormat>Ekran Gösterisi (4:3)</PresentationFormat>
  <Paragraphs>614</Paragraphs>
  <Slides>44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Definitions</vt:lpstr>
      <vt:lpstr>Definitions</vt:lpstr>
      <vt:lpstr>Definitions</vt:lpstr>
      <vt:lpstr>Faults in Nanoelectronics</vt:lpstr>
      <vt:lpstr>Fault Models</vt:lpstr>
      <vt:lpstr>Fault Models</vt:lpstr>
      <vt:lpstr>Fault Models and Analysis</vt:lpstr>
      <vt:lpstr>Stuck-at 1 Fault Anaysis</vt:lpstr>
      <vt:lpstr>Stuck-at 1 Fault Anaysis</vt:lpstr>
      <vt:lpstr>Stuck-at 1 Fault Anaysis</vt:lpstr>
      <vt:lpstr>Stuck-at 1 Latent Fault Anaysis</vt:lpstr>
      <vt:lpstr>Stuck-at 0 Fault Anaysis</vt:lpstr>
      <vt:lpstr>Stuck-at 0 Fault Anaysis</vt:lpstr>
      <vt:lpstr>Stuck-at 0 Fault Anaysis</vt:lpstr>
      <vt:lpstr>Stuck-at 0 Latent Fault Anaysis</vt:lpstr>
      <vt:lpstr>Transition Fault Analysis</vt:lpstr>
      <vt:lpstr>Transition Fault Analysis</vt:lpstr>
      <vt:lpstr>Transition Fault Analysis</vt:lpstr>
      <vt:lpstr>Transition Fault Analysis</vt:lpstr>
      <vt:lpstr>Transition Fault Analysis</vt:lpstr>
      <vt:lpstr>Faults in Nano-Crossbar Arrays</vt:lpstr>
      <vt:lpstr>Faults in Nano-Crossbar Arrays</vt:lpstr>
      <vt:lpstr>Faults in Nano-Crossbar Arrays</vt:lpstr>
      <vt:lpstr>Fault Tolerance Stages</vt:lpstr>
      <vt:lpstr>Post-fabrication and Defects</vt:lpstr>
      <vt:lpstr>Configuration of a circuit</vt:lpstr>
      <vt:lpstr>Configuration of a circuit</vt:lpstr>
      <vt:lpstr>Defects</vt:lpstr>
      <vt:lpstr>Mapping with Defects</vt:lpstr>
      <vt:lpstr>Defect-aware mapping</vt:lpstr>
      <vt:lpstr>Defect-unaware mapping</vt:lpstr>
      <vt:lpstr>Defect-unaware mapping</vt:lpstr>
      <vt:lpstr>In-field Transient Faults</vt:lpstr>
      <vt:lpstr>Diode-based Nanoarray </vt:lpstr>
      <vt:lpstr>FET-based Nanoarray</vt:lpstr>
      <vt:lpstr>Transient Fault Tolerance</vt:lpstr>
      <vt:lpstr>Multiplexing for Transition Faults</vt:lpstr>
      <vt:lpstr>Multiplexing for Stuck-at 1 Faults</vt:lpstr>
      <vt:lpstr>Multiplexing for Stuck-at 0 Faults</vt:lpstr>
      <vt:lpstr>Transient Fault Tolerance</vt:lpstr>
      <vt:lpstr>Transient Fault Tolerance</vt:lpstr>
      <vt:lpstr>Suggested Readings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1044</cp:revision>
  <dcterms:created xsi:type="dcterms:W3CDTF">2012-09-30T18:40:50Z</dcterms:created>
  <dcterms:modified xsi:type="dcterms:W3CDTF">2021-11-29T06:00:34Z</dcterms:modified>
</cp:coreProperties>
</file>