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notesMasterIdLst>
    <p:notesMasterId r:id="rId20"/>
  </p:notesMasterIdLst>
  <p:sldIdLst>
    <p:sldId id="256" r:id="rId2"/>
    <p:sldId id="257" r:id="rId3"/>
    <p:sldId id="274" r:id="rId4"/>
    <p:sldId id="277" r:id="rId5"/>
    <p:sldId id="278" r:id="rId6"/>
    <p:sldId id="284" r:id="rId7"/>
    <p:sldId id="279" r:id="rId8"/>
    <p:sldId id="281" r:id="rId9"/>
    <p:sldId id="285" r:id="rId10"/>
    <p:sldId id="286" r:id="rId11"/>
    <p:sldId id="287" r:id="rId12"/>
    <p:sldId id="288" r:id="rId13"/>
    <p:sldId id="289" r:id="rId14"/>
    <p:sldId id="290" r:id="rId15"/>
    <p:sldId id="292" r:id="rId16"/>
    <p:sldId id="291" r:id="rId17"/>
    <p:sldId id="272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6600"/>
    <a:srgbClr val="0000CC"/>
    <a:srgbClr val="003300"/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40" autoAdjust="0"/>
  </p:normalViewPr>
  <p:slideViewPr>
    <p:cSldViewPr>
      <p:cViewPr varScale="1">
        <p:scale>
          <a:sx n="74" d="100"/>
          <a:sy n="74" d="100"/>
        </p:scale>
        <p:origin x="-10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690C8-12E1-445F-9D0C-C1C9BFD943ED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6C745-5BDB-44B4-AC86-01E4DA20E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E4443-619F-44CB-B29F-76484BA794F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02EB0A3-975F-471D-BB20-28BEC089D7DE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B0A3-975F-471D-BB20-28BEC089D7DE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02EB0A3-975F-471D-BB20-28BEC089D7DE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B0A3-975F-471D-BB20-28BEC089D7DE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B0A3-975F-471D-BB20-28BEC089D7DE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2EB0A3-975F-471D-BB20-28BEC089D7DE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02EB0A3-975F-471D-BB20-28BEC089D7DE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B0A3-975F-471D-BB20-28BEC089D7DE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B0A3-975F-471D-BB20-28BEC089D7DE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EB0A3-975F-471D-BB20-28BEC089D7DE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02EB0A3-975F-471D-BB20-28BEC089D7DE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2EB0A3-975F-471D-BB20-28BEC089D7DE}" type="datetimeFigureOut">
              <a:rPr lang="en-US" smtClean="0"/>
              <a:pPr/>
              <a:t>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6039BDB-1EE5-42A2-83DC-516E30FEBA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cc.itu.edu.tr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4eRCygdW--c" TargetMode="External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884" y="1142999"/>
            <a:ext cx="8915400" cy="1981201"/>
          </a:xfrm>
        </p:spPr>
        <p:txBody>
          <a:bodyPr>
            <a:noAutofit/>
          </a:bodyPr>
          <a:lstStyle/>
          <a:p>
            <a:pPr algn="ctr"/>
            <a: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EHB 111E </a:t>
            </a:r>
            <a:r>
              <a:rPr lang="tr-TR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tr-TR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US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tr-TR" sz="3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3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Nanoelectronics</a:t>
            </a:r>
            <a:r>
              <a:rPr lang="en-US" sz="2400" dirty="0" smtClean="0"/>
              <a:t>, 03</a:t>
            </a:r>
            <a:r>
              <a:rPr lang="tr-TR" sz="2400" dirty="0" smtClean="0"/>
              <a:t>/</a:t>
            </a:r>
            <a:r>
              <a:rPr lang="en-US" sz="2400" dirty="0" smtClean="0"/>
              <a:t>12</a:t>
            </a:r>
            <a:r>
              <a:rPr lang="tr-TR" sz="2400" dirty="0" smtClean="0"/>
              <a:t>/2013</a:t>
            </a:r>
            <a:endParaRPr lang="en-US" sz="2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6096000"/>
            <a:ext cx="1752600" cy="685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FALL 2013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524000" y="2971800"/>
            <a:ext cx="6324600" cy="2286000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</a:br>
            <a:r>
              <a:rPr kumimoji="0" lang="tr-TR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Mustafa</a:t>
            </a:r>
            <a:r>
              <a:rPr kumimoji="0" lang="tr-TR" sz="360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</a:t>
            </a:r>
            <a:r>
              <a:rPr kumimoji="0" lang="tr-TR" sz="3600" i="0" u="none" strike="noStrike" kern="1200" cap="none" spc="0" normalizeH="0" noProof="0" dirty="0" err="1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Altun</a:t>
            </a:r>
            <a:endParaRPr kumimoji="0" lang="tr-TR" sz="3600" i="0" u="none" strike="noStrike" kern="1200" cap="none" spc="0" normalizeH="0" noProof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Electronics &amp; Communication Engineering</a:t>
            </a: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Istanbul Technical University</a:t>
            </a:r>
            <a:endParaRPr kumimoji="0" lang="tr-TR" sz="220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tr-TR" sz="220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lvl="0" algn="ctr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tr-TR" dirty="0" smtClean="0">
                <a:latin typeface="Arial" pitchFamily="34" charset="0"/>
                <a:cs typeface="Arial" pitchFamily="34" charset="0"/>
                <a:hlinkClick r:id="rId2"/>
              </a:rPr>
              <a:t>Web: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2"/>
              </a:rPr>
              <a:t>http://www.ecc.itu.edu.tr/</a:t>
            </a:r>
            <a:endParaRPr kumimoji="0" lang="en-US" i="0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95000"/>
                  <a:lumOff val="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folHlin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9" descr="http://www.iieom.org/ITU_logo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267075"/>
            <a:ext cx="14192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http://www.iieom.org/ITU_logo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276600"/>
            <a:ext cx="14192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Quantum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09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Theoretically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quantum computers solve RSA-2048 problem in seconds compared to 10 billion years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Shor’s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algorithm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Cracking RSA keys.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Would be a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breakthrough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 cryptology.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3865602"/>
            <a:ext cx="5791200" cy="55399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Practically</a:t>
            </a:r>
            <a:r>
              <a:rPr lang="tr-TR" sz="3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tr-TR" sz="3000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here are we now</a:t>
            </a:r>
            <a:r>
              <a:rPr lang="tr-TR" sz="3000" dirty="0" smtClean="0">
                <a:latin typeface="Arial" pitchFamily="34" charset="0"/>
                <a:cs typeface="Arial" pitchFamily="34" charset="0"/>
              </a:rPr>
              <a:t>?</a:t>
            </a:r>
            <a:endParaRPr lang="en-US" dirty="0"/>
          </a:p>
        </p:txBody>
      </p:sp>
      <p:pic>
        <p:nvPicPr>
          <p:cNvPr id="1026" name="Picture 2" descr="Four-qubit quantum device (E Lucero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495800"/>
            <a:ext cx="3276600" cy="18430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362200" y="63246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600" dirty="0" smtClean="0">
                <a:latin typeface="Arial" pitchFamily="34" charset="0"/>
                <a:cs typeface="Arial" pitchFamily="34" charset="0"/>
              </a:rPr>
              <a:t>Erik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Lucero’s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circuit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to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factorize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15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Quantum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48200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February 2012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: IBM scientists achieved several breakthroughs in quantum computing with superconducting integrated circuits</a:t>
            </a:r>
          </a:p>
          <a:p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September 2012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: The first working "quantum bit" based on a single atom in silicon suitable for the building blocks of modern computers.  </a:t>
            </a:r>
          </a:p>
          <a:p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October 2012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: Nobel Prizes were presented to David J.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Wineland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 and Serge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Haroche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 for their basic work on understanding the quantum world - work which may eventually help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make</a:t>
            </a:r>
            <a:r>
              <a:rPr lang="en-US" sz="2200" i="1" dirty="0" err="1" smtClean="0">
                <a:latin typeface="Arial" pitchFamily="34" charset="0"/>
                <a:cs typeface="Arial" pitchFamily="34" charset="0"/>
              </a:rPr>
              <a:t>quantum</a:t>
            </a:r>
            <a:r>
              <a:rPr lang="en-US" sz="2200" i="1" dirty="0" smtClean="0">
                <a:latin typeface="Arial" pitchFamily="34" charset="0"/>
                <a:cs typeface="Arial" pitchFamily="34" charset="0"/>
              </a:rPr>
              <a:t> computing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 possible.</a:t>
            </a:r>
          </a:p>
          <a:p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May 2013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: Google launching the Quantum Artificial Intelligence Lab with 512-qubit quantum computer. 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DNA </a:t>
            </a:r>
            <a:r>
              <a:rPr lang="tr-T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Computing</a:t>
            </a:r>
            <a:endParaRPr lang="en-US" dirty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arallel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computing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100" dirty="0" smtClean="0">
                <a:latin typeface="Arial" pitchFamily="34" charset="0"/>
                <a:cs typeface="Arial" pitchFamily="34" charset="0"/>
              </a:rPr>
              <a:t>For certain problems, DNA computers are faster and smaller than any other computer built so far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en-US" sz="2100" dirty="0" smtClean="0">
                <a:latin typeface="Arial" pitchFamily="34" charset="0"/>
                <a:cs typeface="Arial" pitchFamily="34" charset="0"/>
              </a:rPr>
              <a:t>A test tube of DNA can contain trillions of strands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Computing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with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 DNA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strands</a:t>
            </a:r>
            <a:endParaRPr lang="tr-TR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sz="2100" dirty="0" err="1" smtClean="0">
                <a:latin typeface="Arial" pitchFamily="34" charset="0"/>
                <a:cs typeface="Arial" pitchFamily="34" charset="0"/>
              </a:rPr>
              <a:t>Depending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 on </a:t>
            </a:r>
            <a:r>
              <a:rPr lang="tr-TR" sz="2100" dirty="0" err="1" smtClean="0">
                <a:latin typeface="Arial" pitchFamily="34" charset="0"/>
                <a:cs typeface="Arial" pitchFamily="34" charset="0"/>
              </a:rPr>
              <a:t>absence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100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 presence of DNA </a:t>
            </a:r>
            <a:r>
              <a:rPr lang="tr-TR" sz="2100" dirty="0" err="1" smtClean="0">
                <a:latin typeface="Arial" pitchFamily="34" charset="0"/>
                <a:cs typeface="Arial" pitchFamily="34" charset="0"/>
              </a:rPr>
              <a:t>molecules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tr-TR" sz="2100" dirty="0" err="1" smtClean="0">
                <a:latin typeface="Arial" pitchFamily="34" charset="0"/>
                <a:cs typeface="Arial" pitchFamily="34" charset="0"/>
              </a:rPr>
              <a:t>Strands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100" dirty="0" err="1" smtClean="0">
                <a:latin typeface="Arial" pitchFamily="34" charset="0"/>
                <a:cs typeface="Arial" pitchFamily="34" charset="0"/>
              </a:rPr>
              <a:t>have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100" dirty="0" err="1" smtClean="0">
                <a:latin typeface="Arial" pitchFamily="34" charset="0"/>
                <a:cs typeface="Arial" pitchFamily="34" charset="0"/>
              </a:rPr>
              <a:t>directions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tr-TR" sz="2100" dirty="0" err="1" smtClean="0">
                <a:latin typeface="Arial" pitchFamily="34" charset="0"/>
                <a:cs typeface="Arial" pitchFamily="34" charset="0"/>
              </a:rPr>
              <a:t>How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tr-TR" sz="2100" dirty="0" err="1" smtClean="0">
                <a:latin typeface="Arial" pitchFamily="34" charset="0"/>
                <a:cs typeface="Arial" pitchFamily="34" charset="0"/>
              </a:rPr>
              <a:t>strands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100" dirty="0" err="1" smtClean="0">
                <a:latin typeface="Arial" pitchFamily="34" charset="0"/>
                <a:cs typeface="Arial" pitchFamily="34" charset="0"/>
              </a:rPr>
              <a:t>stick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100" dirty="0" err="1" smtClean="0">
                <a:latin typeface="Arial" pitchFamily="34" charset="0"/>
                <a:cs typeface="Arial" pitchFamily="34" charset="0"/>
              </a:rPr>
              <a:t>together</a:t>
            </a:r>
            <a:r>
              <a:rPr lang="tr-TR" sz="21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lvl="1"/>
            <a:endParaRPr lang="tr-TR" sz="2400" dirty="0" smtClean="0"/>
          </a:p>
          <a:p>
            <a:pPr lvl="1">
              <a:buNone/>
            </a:pPr>
            <a:endParaRPr lang="tr-TR" sz="2400" dirty="0" smtClean="0"/>
          </a:p>
          <a:p>
            <a:pPr lvl="1"/>
            <a:endParaRPr lang="en-US" sz="2500" dirty="0" smtClean="0">
              <a:latin typeface="Arial" charset="0"/>
            </a:endParaRP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343" y="4953000"/>
            <a:ext cx="8109857" cy="1447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DNA </a:t>
            </a:r>
            <a:r>
              <a:rPr lang="tr-T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Computing</a:t>
            </a:r>
            <a:endParaRPr lang="en-US" dirty="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02752" cy="4495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Main advantages</a:t>
            </a:r>
          </a:p>
          <a:p>
            <a:pPr lvl="1"/>
            <a:r>
              <a:rPr lang="en-US" sz="2500" dirty="0" smtClean="0">
                <a:latin typeface="Arial" pitchFamily="34" charset="0"/>
                <a:cs typeface="Arial" pitchFamily="34" charset="0"/>
              </a:rPr>
              <a:t>Parallel</a:t>
            </a:r>
          </a:p>
          <a:p>
            <a:pPr lvl="1"/>
            <a:r>
              <a:rPr lang="en-US" sz="2500" dirty="0" smtClean="0">
                <a:latin typeface="Arial" pitchFamily="34" charset="0"/>
                <a:cs typeface="Arial" pitchFamily="34" charset="0"/>
              </a:rPr>
              <a:t>Dense, small area</a:t>
            </a:r>
          </a:p>
          <a:p>
            <a:pPr lvl="1"/>
            <a:r>
              <a:rPr lang="en-US" sz="2500" dirty="0" smtClean="0">
                <a:latin typeface="Arial" pitchFamily="34" charset="0"/>
                <a:cs typeface="Arial" pitchFamily="34" charset="0"/>
              </a:rPr>
              <a:t>Can solve </a:t>
            </a:r>
            <a:r>
              <a:rPr lang="en-US" sz="2500" dirty="0" err="1" smtClean="0">
                <a:latin typeface="Arial" pitchFamily="34" charset="0"/>
                <a:cs typeface="Arial" pitchFamily="34" charset="0"/>
              </a:rPr>
              <a:t>untractable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 problems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Disadvantages</a:t>
            </a:r>
          </a:p>
          <a:p>
            <a:pPr lvl="1"/>
            <a:r>
              <a:rPr lang="en-US" sz="2500" dirty="0" smtClean="0">
                <a:latin typeface="Arial" pitchFamily="34" charset="0"/>
                <a:cs typeface="Arial" pitchFamily="34" charset="0"/>
              </a:rPr>
              <a:t>Slow</a:t>
            </a:r>
          </a:p>
          <a:p>
            <a:pPr lvl="1"/>
            <a:r>
              <a:rPr lang="en-US" sz="2500" dirty="0" smtClean="0">
                <a:latin typeface="Arial" pitchFamily="34" charset="0"/>
                <a:cs typeface="Arial" pitchFamily="34" charset="0"/>
              </a:rPr>
              <a:t>Fragile</a:t>
            </a:r>
          </a:p>
          <a:p>
            <a:pPr lvl="1"/>
            <a:r>
              <a:rPr lang="en-US" sz="2500" dirty="0" smtClean="0">
                <a:latin typeface="Arial" pitchFamily="34" charset="0"/>
                <a:cs typeface="Arial" pitchFamily="34" charset="0"/>
              </a:rPr>
              <a:t>Unreliable, randomness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Computing</a:t>
            </a:r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</a:t>
            </a:r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Arrays</a:t>
            </a:r>
            <a:endParaRPr lang="en-US" dirty="0"/>
          </a:p>
        </p:txBody>
      </p:sp>
      <p:pic>
        <p:nvPicPr>
          <p:cNvPr id="4" name="Picture 9" descr="Unfortunately we are unable to provide accessible alternative text for this. If you require assistance to access this image, please contact help@nature.com or the auth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600200"/>
            <a:ext cx="2514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http://t1.gstatic.com/images?q=tbn:ANd9GcRHmO4Ta-UnDywpSgc6Qz6yMAJeT_XJ3_4dfXQQzSdLTKFDZ5alk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600200"/>
            <a:ext cx="33528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0" y="4191000"/>
            <a:ext cx="33762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Self-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assembled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nano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arrays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4724400"/>
            <a:ext cx="8302752" cy="1752600"/>
          </a:xfrm>
        </p:spPr>
        <p:txBody>
          <a:bodyPr>
            <a:normAutofit fontScale="85000" lnSpcReduction="20000"/>
          </a:bodyPr>
          <a:lstStyle/>
          <a:p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Computing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models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for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nano</a:t>
            </a:r>
            <a:r>
              <a:rPr lang="tr-T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800" dirty="0" err="1" smtClean="0">
                <a:latin typeface="Arial" pitchFamily="34" charset="0"/>
                <a:cs typeface="Arial" pitchFamily="34" charset="0"/>
              </a:rPr>
              <a:t>arrays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sz="2500" dirty="0" err="1" smtClean="0">
                <a:latin typeface="Arial" pitchFamily="34" charset="0"/>
                <a:cs typeface="Arial" pitchFamily="34" charset="0"/>
              </a:rPr>
              <a:t>Two</a:t>
            </a:r>
            <a:r>
              <a:rPr lang="tr-TR" sz="2500" dirty="0" smtClean="0">
                <a:latin typeface="Arial" pitchFamily="34" charset="0"/>
                <a:cs typeface="Arial" pitchFamily="34" charset="0"/>
              </a:rPr>
              <a:t>-terminal </a:t>
            </a:r>
            <a:r>
              <a:rPr lang="tr-TR" sz="2500" dirty="0" err="1" smtClean="0">
                <a:latin typeface="Arial" pitchFamily="34" charset="0"/>
                <a:cs typeface="Arial" pitchFamily="34" charset="0"/>
              </a:rPr>
              <a:t>switch</a:t>
            </a:r>
            <a:r>
              <a:rPr lang="tr-TR" sz="25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sz="2500" dirty="0" err="1" smtClean="0">
                <a:latin typeface="Arial" pitchFamily="34" charset="0"/>
                <a:cs typeface="Arial" pitchFamily="34" charset="0"/>
              </a:rPr>
              <a:t>based</a:t>
            </a:r>
            <a:r>
              <a:rPr lang="tr-TR" sz="25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2"/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Diode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based</a:t>
            </a: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tr-TR" sz="2200" dirty="0" smtClean="0">
                <a:latin typeface="Arial" pitchFamily="34" charset="0"/>
                <a:cs typeface="Arial" pitchFamily="34" charset="0"/>
              </a:rPr>
              <a:t>Transistor-</a:t>
            </a:r>
            <a:r>
              <a:rPr lang="tr-TR" sz="2200" dirty="0" err="1" smtClean="0">
                <a:latin typeface="Arial" pitchFamily="34" charset="0"/>
                <a:cs typeface="Arial" pitchFamily="34" charset="0"/>
              </a:rPr>
              <a:t>based</a:t>
            </a: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sz="2500" dirty="0" err="1" smtClean="0">
                <a:latin typeface="Arial" pitchFamily="34" charset="0"/>
                <a:cs typeface="Arial" pitchFamily="34" charset="0"/>
              </a:rPr>
              <a:t>Four</a:t>
            </a:r>
            <a:r>
              <a:rPr lang="tr-TR" sz="2500" dirty="0" smtClean="0">
                <a:latin typeface="Arial" pitchFamily="34" charset="0"/>
                <a:cs typeface="Arial" pitchFamily="34" charset="0"/>
              </a:rPr>
              <a:t>-terminal </a:t>
            </a:r>
            <a:r>
              <a:rPr lang="tr-TR" sz="2500" dirty="0" err="1" smtClean="0">
                <a:latin typeface="Arial" pitchFamily="34" charset="0"/>
                <a:cs typeface="Arial" pitchFamily="34" charset="0"/>
              </a:rPr>
              <a:t>switch</a:t>
            </a:r>
            <a:r>
              <a:rPr lang="tr-TR" sz="25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sz="2500" dirty="0" err="1" smtClean="0">
                <a:latin typeface="Arial" pitchFamily="34" charset="0"/>
                <a:cs typeface="Arial" pitchFamily="34" charset="0"/>
              </a:rPr>
              <a:t>based</a:t>
            </a:r>
            <a:endParaRPr lang="tr-TR" sz="2500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5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Why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590800"/>
            <a:ext cx="2895600" cy="3581400"/>
          </a:xfrm>
        </p:spPr>
        <p:txBody>
          <a:bodyPr>
            <a:normAutofit fontScale="92500" lnSpcReduction="10000"/>
          </a:bodyPr>
          <a:lstStyle/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Top-Down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From a stone to a sculpture 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More accurate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Lithography based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Traditional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Hard-to-manipulate in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nanoscale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tr-TR" sz="2700" dirty="0" smtClean="0">
              <a:latin typeface="Arial" pitchFamily="34" charset="0"/>
              <a:cs typeface="Arial" pitchFamily="34" charset="0"/>
            </a:endParaRPr>
          </a:p>
          <a:p>
            <a:endParaRPr lang="tr-TR" sz="2700" dirty="0" smtClean="0">
              <a:latin typeface="Arial" pitchFamily="34" charset="0"/>
              <a:cs typeface="Arial" pitchFamily="34" charset="0"/>
            </a:endParaRPr>
          </a:p>
          <a:p>
            <a:endParaRPr lang="tr-TR" sz="2700" dirty="0" smtClean="0">
              <a:latin typeface="Arial" pitchFamily="34" charset="0"/>
              <a:cs typeface="Arial" pitchFamily="34" charset="0"/>
            </a:endParaRPr>
          </a:p>
          <a:p>
            <a:endParaRPr lang="tr-TR" sz="2700" dirty="0" smtClean="0">
              <a:latin typeface="Arial" pitchFamily="34" charset="0"/>
              <a:cs typeface="Arial" pitchFamily="34" charset="0"/>
            </a:endParaRPr>
          </a:p>
          <a:p>
            <a:endParaRPr lang="tr-TR" sz="27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38400" y="1683603"/>
            <a:ext cx="4191000" cy="83099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Top-Down vs. Bottom-Up Fabrication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200400" y="2590800"/>
            <a:ext cx="2819400" cy="32766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700" dirty="0" smtClean="0">
                <a:latin typeface="Arial" pitchFamily="34" charset="0"/>
                <a:cs typeface="Arial" pitchFamily="34" charset="0"/>
              </a:rPr>
              <a:t>Bottom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-Up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From separate molecular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materials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to an organized structure</a:t>
            </a:r>
          </a:p>
          <a:p>
            <a:pPr marL="640080" lvl="1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Self-assembly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  <a:p>
            <a:pPr marL="640080" lvl="1" indent="-274320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Regular arrays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More efficient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Wingdings"/>
              <a:buChar char="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867400" y="4579203"/>
            <a:ext cx="3124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Self-assembled circuit with 64,000 elements in three minutes</a:t>
            </a:r>
          </a:p>
        </p:txBody>
      </p:sp>
      <p:pic>
        <p:nvPicPr>
          <p:cNvPr id="14" name="Picture 9" descr="http://t1.gstatic.com/images?q=tbn:ANd9GcRHmO4Ta-UnDywpSgc6Qz6yMAJeT_XJ3_4dfXQQzSdLTKFDZ5alk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743200"/>
            <a:ext cx="2286000" cy="172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Computing with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Seperate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Devices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6478" y="1896816"/>
            <a:ext cx="4126522" cy="126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828800"/>
            <a:ext cx="3962400" cy="1405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66800" y="3276776"/>
            <a:ext cx="1951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Nanowire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transistor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3234330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Single electron transistor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3962400"/>
            <a:ext cx="8153400" cy="2133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Direct replacement of CMOS transistors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Some advantages over CMOS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Interconnection problems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Lack of integration</a:t>
            </a:r>
          </a:p>
          <a:p>
            <a:pPr>
              <a:buNone/>
            </a:pPr>
            <a:endParaRPr lang="tr-T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Suggested Readings</a:t>
            </a:r>
            <a:r>
              <a:rPr lang="tr-T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tr-TR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Videos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Feynman, R. P. (1960). There's plenty of room at the bottom. </a:t>
            </a: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Engineering and Science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, </a:t>
            </a: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23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(5), 22-36.</a:t>
            </a:r>
            <a:endParaRPr lang="tr-TR" sz="2600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tr-TR" dirty="0" smtClean="0"/>
          </a:p>
          <a:p>
            <a:endParaRPr lang="tr-TR" sz="3200" dirty="0" smtClean="0"/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endParaRPr lang="tr-TR" sz="3200" dirty="0" smtClean="0"/>
          </a:p>
        </p:txBody>
      </p:sp>
      <p:pic>
        <p:nvPicPr>
          <p:cNvPr id="4" name="Picture 2" descr="http://www.zyvex.com/nanotech/images/feynmanVerySma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788918"/>
            <a:ext cx="1295400" cy="163068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667000" y="3162181"/>
            <a:ext cx="57912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Richard Feynman Nanotechnology Lecture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, 1984</a:t>
            </a:r>
          </a:p>
          <a:p>
            <a:endParaRPr lang="en-US" sz="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  <a:hlinkClick r:id="rId3"/>
              </a:rPr>
              <a:t>http://www.youtube.com/watch?v=4eRCygdW--c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Our Group Information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048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State-of-the-art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research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Nanoarrays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DNA computing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Quantum computing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Stochastic computing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Make you think out of the box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Unconventional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Math and circuit based, especially the probability theory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691896"/>
            <a:ext cx="8458200" cy="178510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Emerging Circuits and Computation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http://www.ecc.itu.edu.tr/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is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1600200"/>
            <a:ext cx="3801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Nano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Electronics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18"/>
          <p:cNvSpPr>
            <a:spLocks noChangeArrowheads="1"/>
          </p:cNvSpPr>
          <p:nvPr/>
        </p:nvSpPr>
        <p:spPr bwMode="auto">
          <a:xfrm>
            <a:off x="2667000" y="1600200"/>
            <a:ext cx="1371600" cy="6858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514600"/>
            <a:ext cx="4953000" cy="4114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1 nm 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b="1" baseline="30000" dirty="0" smtClean="0">
                <a:latin typeface="Arial" pitchFamily="34" charset="0"/>
                <a:cs typeface="Arial" pitchFamily="34" charset="0"/>
              </a:rPr>
              <a:t>-9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tr-TR" b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10 </a:t>
            </a:r>
            <a:r>
              <a:rPr lang="tr-TR" b="1" dirty="0" err="1" smtClean="0">
                <a:latin typeface="Arial" pitchFamily="34" charset="0"/>
                <a:cs typeface="Arial" pitchFamily="34" charset="0"/>
              </a:rPr>
              <a:t>angstroms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Atomic Van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Waals radius 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 </a:t>
            </a:r>
            <a:r>
              <a:rPr lang="en-US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0.3 to 3 </a:t>
            </a:r>
            <a:r>
              <a:rPr lang="tr-TR" dirty="0" err="1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angstroms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Silicon Van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Waals radius: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angstroms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iameter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 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DNA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helix: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2nm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tr-TR" baseline="30000" dirty="0" smtClean="0">
                <a:latin typeface="Arial" pitchFamily="34" charset="0"/>
                <a:cs typeface="Arial" pitchFamily="34" charset="0"/>
              </a:rPr>
              <a:t>,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hickness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a cell membrane: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7.5nm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tr-TR" dirty="0" err="1" smtClean="0">
                <a:latin typeface="Arial" pitchFamily="34" charset="0"/>
                <a:cs typeface="Arial" pitchFamily="34" charset="0"/>
              </a:rPr>
              <a:t>Currently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commercially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used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the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smallest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CMOS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technology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22nm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tr-TR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hickness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a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human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hair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50um 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50000nm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" name="Picture 2" descr="File:Sphere and B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4299" y="2362200"/>
            <a:ext cx="1920901" cy="1905000"/>
          </a:xfrm>
          <a:prstGeom prst="rect">
            <a:avLst/>
          </a:prstGeom>
          <a:noFill/>
        </p:spPr>
      </p:pic>
      <p:pic>
        <p:nvPicPr>
          <p:cNvPr id="10" name="Picture 2" descr="C:\Users\Altun\Desktop\ELE523E\D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667000"/>
            <a:ext cx="1323975" cy="3259015"/>
          </a:xfrm>
          <a:prstGeom prst="rect">
            <a:avLst/>
          </a:prstGeom>
          <a:noFill/>
        </p:spPr>
      </p:pic>
      <p:pic>
        <p:nvPicPr>
          <p:cNvPr id="11" name="Picture 2" descr="https://encrypted-tbn2.gstatic.com/images?q=tbn:ANd9GcRrb_97fsQjGF1QVlpaWvVgf64Byo7UHI5Y7blVTABU9XH6PejDK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4648200"/>
            <a:ext cx="2150533" cy="16764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791200" y="6290846"/>
            <a:ext cx="12442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Human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hair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81600" y="4114800"/>
            <a:ext cx="2489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Sphere</a:t>
            </a:r>
            <a:r>
              <a:rPr lang="tr-TR" sz="1600" dirty="0" smtClean="0">
                <a:latin typeface="Arial" pitchFamily="34" charset="0"/>
                <a:cs typeface="Arial" pitchFamily="34" charset="0"/>
              </a:rPr>
              <a:t> model of an atom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48600" y="5879068"/>
            <a:ext cx="1082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latin typeface="Arial" pitchFamily="34" charset="0"/>
                <a:cs typeface="Arial" pitchFamily="34" charset="0"/>
              </a:rPr>
              <a:t>DNA </a:t>
            </a:r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helix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is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1600200"/>
            <a:ext cx="3801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Nano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Electronics</a:t>
            </a:r>
            <a:endParaRPr lang="en-US" sz="36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18"/>
          <p:cNvSpPr>
            <a:spLocks noChangeArrowheads="1"/>
          </p:cNvSpPr>
          <p:nvPr/>
        </p:nvSpPr>
        <p:spPr bwMode="auto">
          <a:xfrm>
            <a:off x="3987084" y="1524000"/>
            <a:ext cx="2590800" cy="787758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514600"/>
            <a:ext cx="5105400" cy="4114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Electrical engineering 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HIGH VOLTAGE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CURRENT </a:t>
            </a:r>
            <a:endParaRPr lang="tr-T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dirty="0" err="1" smtClean="0">
                <a:latin typeface="Arial" pitchFamily="34" charset="0"/>
                <a:cs typeface="Arial" pitchFamily="34" charset="0"/>
              </a:rPr>
              <a:t>Power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transmissions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tr-TR" dirty="0" err="1" smtClean="0">
                <a:latin typeface="Arial" pitchFamily="34" charset="0"/>
                <a:cs typeface="Arial" pitchFamily="34" charset="0"/>
              </a:rPr>
              <a:t>Electrical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machines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Electronics engineering 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LOW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VOLTAGE</a:t>
            </a:r>
            <a:r>
              <a:rPr lang="tr-T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CURRENT </a:t>
            </a:r>
            <a:endParaRPr lang="tr-T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dirty="0" err="1" smtClean="0">
                <a:latin typeface="Arial" pitchFamily="34" charset="0"/>
                <a:cs typeface="Arial" pitchFamily="34" charset="0"/>
              </a:rPr>
              <a:t>Computers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tr-TR" dirty="0" err="1" smtClean="0">
                <a:latin typeface="Arial" pitchFamily="34" charset="0"/>
                <a:cs typeface="Arial" pitchFamily="34" charset="0"/>
              </a:rPr>
              <a:t>Integrated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dirty="0" err="1" smtClean="0">
                <a:latin typeface="Arial" pitchFamily="34" charset="0"/>
                <a:cs typeface="Arial" pitchFamily="34" charset="0"/>
              </a:rPr>
              <a:t>circuits</a:t>
            </a:r>
            <a:endParaRPr lang="tr-TR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45782" y="6367046"/>
            <a:ext cx="11865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Electronics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53200" y="42672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 err="1" smtClean="0">
                <a:latin typeface="Arial" pitchFamily="34" charset="0"/>
                <a:cs typeface="Arial" pitchFamily="34" charset="0"/>
              </a:rPr>
              <a:t>Electrical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 descr="File:Power pla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8200" y="2590800"/>
            <a:ext cx="2235200" cy="1676400"/>
          </a:xfrm>
          <a:prstGeom prst="rect">
            <a:avLst/>
          </a:prstGeom>
          <a:noFill/>
        </p:spPr>
      </p:pic>
      <p:pic>
        <p:nvPicPr>
          <p:cNvPr id="16" name="Picture 4" descr="File:Silego clock generat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724400"/>
            <a:ext cx="2209800" cy="16573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What is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3048000"/>
            <a:ext cx="8153400" cy="1905000"/>
          </a:xfrm>
        </p:spPr>
        <p:txBody>
          <a:bodyPr>
            <a:normAutofit fontScale="92500"/>
          </a:bodyPr>
          <a:lstStyle/>
          <a:p>
            <a:pPr lvl="1"/>
            <a:r>
              <a:rPr lang="en-US" sz="2500" dirty="0" smtClean="0">
                <a:latin typeface="Arial" pitchFamily="34" charset="0"/>
                <a:cs typeface="Arial" pitchFamily="34" charset="0"/>
              </a:rPr>
              <a:t>New future technologies</a:t>
            </a:r>
          </a:p>
          <a:p>
            <a:pPr lvl="1"/>
            <a:r>
              <a:rPr lang="en-US" sz="2500" dirty="0" smtClean="0">
                <a:latin typeface="Arial" pitchFamily="34" charset="0"/>
                <a:cs typeface="Arial" pitchFamily="34" charset="0"/>
              </a:rPr>
              <a:t>Disruptive, </a:t>
            </a:r>
            <a:r>
              <a:rPr lang="tr-TR" sz="2500" dirty="0" err="1" smtClean="0">
                <a:latin typeface="Arial" pitchFamily="34" charset="0"/>
                <a:cs typeface="Arial" pitchFamily="34" charset="0"/>
              </a:rPr>
              <a:t>completely</a:t>
            </a:r>
            <a:r>
              <a:rPr lang="tr-TR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sz="2500" dirty="0" err="1" smtClean="0">
                <a:latin typeface="Arial" pitchFamily="34" charset="0"/>
                <a:cs typeface="Arial" pitchFamily="34" charset="0"/>
              </a:rPr>
              <a:t>new</a:t>
            </a:r>
            <a:r>
              <a:rPr lang="tr-TR" sz="25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disrupt an existing market</a:t>
            </a:r>
            <a:r>
              <a:rPr lang="tr-TR" sz="25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500" dirty="0" smtClean="0">
                <a:latin typeface="Arial" pitchFamily="34" charset="0"/>
                <a:cs typeface="Arial" pitchFamily="34" charset="0"/>
              </a:rPr>
              <a:t>In an exploratory phase, not commercially used</a:t>
            </a:r>
          </a:p>
          <a:p>
            <a:pPr lvl="1"/>
            <a:r>
              <a:rPr lang="tr-TR" sz="2500" dirty="0" err="1" smtClean="0">
                <a:latin typeface="Arial" pitchFamily="34" charset="0"/>
                <a:cs typeface="Arial" pitchFamily="34" charset="0"/>
              </a:rPr>
              <a:t>Beyond</a:t>
            </a:r>
            <a:r>
              <a:rPr lang="tr-TR" sz="2500" dirty="0" smtClean="0">
                <a:latin typeface="Arial" pitchFamily="34" charset="0"/>
                <a:cs typeface="Arial" pitchFamily="34" charset="0"/>
              </a:rPr>
              <a:t> CMOS </a:t>
            </a:r>
            <a:r>
              <a:rPr lang="tr-TR" sz="2500" dirty="0" err="1" smtClean="0">
                <a:latin typeface="Arial" pitchFamily="34" charset="0"/>
                <a:cs typeface="Arial" pitchFamily="34" charset="0"/>
              </a:rPr>
              <a:t>devices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tr-T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tr-T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tr-T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1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5029200"/>
            <a:ext cx="25241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5035371"/>
            <a:ext cx="25241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4953000"/>
            <a:ext cx="2524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106350" y="6096000"/>
            <a:ext cx="19511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Nanowire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transistor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71925" y="6172200"/>
            <a:ext cx="17556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Spin wave switch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30831" y="6096000"/>
            <a:ext cx="2441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Single electron transistor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1679138"/>
            <a:ext cx="7391400" cy="129266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is not exactly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nanoscale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electronics, but emerging and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nanoscale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electronics.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Why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4495800"/>
            <a:ext cx="8153400" cy="1981200"/>
          </a:xfrm>
        </p:spPr>
        <p:txBody>
          <a:bodyPr>
            <a:normAutofit fontScale="85000" lnSpcReduction="20000"/>
          </a:bodyPr>
          <a:lstStyle/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>CMOS shrinking problems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Moore’s Law’s anticipated limit, approaching the size of atoms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Short channel affects and leakage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Uncertainty, probabilistic phenomena</a:t>
            </a: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Fabrication challenges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10nm is seen as critical point</a:t>
            </a:r>
            <a:endParaRPr lang="tr-TR" sz="22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US" sz="22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https://encrypted-tbn1.gstatic.com/images?q=tbn:ANd9GcT9Waj4t1p_NVZxhufvAqA3ihGB-e-F8tDn7SnhhVyzjJfJJ3y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0" y="1676400"/>
            <a:ext cx="4045030" cy="1905000"/>
          </a:xfrm>
          <a:prstGeom prst="rect">
            <a:avLst/>
          </a:prstGeom>
          <a:noFill/>
        </p:spPr>
      </p:pic>
      <p:pic>
        <p:nvPicPr>
          <p:cNvPr id="11" name="Picture 4" descr="https://encrypted-tbn2.gstatic.com/images?q=tbn:ANd9GcSTguRZxpOAmZvVYbNMgSc_-ra9KR6_fv3rNdC9muM8emUZGiF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676400"/>
            <a:ext cx="2362200" cy="1929131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981200" y="3581400"/>
            <a:ext cx="17347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Non-stinky socks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38800" y="3581400"/>
            <a:ext cx="2151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Water resistant cloths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3962400"/>
            <a:ext cx="4876800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Main</a:t>
            </a:r>
            <a:r>
              <a:rPr lang="tr-T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goal</a:t>
            </a:r>
            <a:r>
              <a:rPr lang="tr-T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t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beat CMOS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Why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81000" y="1752600"/>
            <a:ext cx="8534400" cy="1524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7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Probabilistic</a:t>
            </a:r>
            <a:r>
              <a:rPr kumimoji="0" lang="en-US" sz="27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phenomena </a:t>
            </a:r>
            <a:endParaRPr kumimoji="0" lang="en-US" sz="27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Every physical behavior is probabilistic!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smaller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the more probabilistic</a:t>
            </a: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tr-T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Wingdings"/>
              <a:buChar char="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64008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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33400" y="3505200"/>
            <a:ext cx="8305800" cy="2819400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09600" y="3657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</a:rPr>
              <a:t>Example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</a:rPr>
              <a:t>:</a:t>
            </a:r>
            <a:endParaRPr lang="en-US" sz="2400" b="1" baseline="-25000" dirty="0"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81200" y="3676471"/>
            <a:ext cx="6629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en-US" sz="2200" dirty="0" smtClean="0">
                <a:latin typeface="Arial" pitchFamily="34" charset="0"/>
                <a:cs typeface="Arial" pitchFamily="34" charset="0"/>
              </a:rPr>
              <a:t>A transistor with 1 electron vs. 10 electrons vs. 100,000 electrons in conduction. When applied a controlling gate voltage of 1V, each electron passes from source to drain with a probability of 0.9. What are the probabilities that the transistor conduct current (at least one electron passes from source to drain)</a:t>
            </a:r>
            <a:r>
              <a:rPr lang="tr-TR" sz="2200" dirty="0" smtClean="0">
                <a:latin typeface="Arial" pitchFamily="34" charset="0"/>
                <a:cs typeface="Arial" pitchFamily="34" charset="0"/>
              </a:rPr>
              <a:t>?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581400"/>
          </a:xfrm>
        </p:spPr>
        <p:txBody>
          <a:bodyPr>
            <a:normAutofit fontScale="92500"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Dramatic increase in interest and funding of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nanoelectronics</a:t>
            </a:r>
            <a:r>
              <a:rPr lang="tr-TR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Top funding agencies (Horizon 2020-$20b, NSF-$7b, NIH- $30b,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Tubitak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 $1b …) pour money to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nanoengineering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nanoscience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tr-TR" sz="2400" dirty="0" err="1" smtClean="0">
                <a:latin typeface="Arial" pitchFamily="34" charset="0"/>
                <a:cs typeface="Arial" pitchFamily="34" charset="0"/>
              </a:rPr>
              <a:t>Leading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universities have research groups on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nanoelectronics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most prestigious conferences on circuit design DAC and ICCAD have increasing number of papers targeting nanotechnologies.</a:t>
            </a:r>
          </a:p>
          <a:p>
            <a:endParaRPr lang="tr-T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tr-T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5105400"/>
            <a:ext cx="7010400" cy="135421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tr-TR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Better</a:t>
            </a:r>
            <a:r>
              <a:rPr lang="tr-TR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tr-TR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</a:t>
            </a:r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dd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the word “</a:t>
            </a:r>
            <a:r>
              <a:rPr lang="en-US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nano</a:t>
            </a:r>
            <a:r>
              <a:rPr lang="tr-TR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 to </a:t>
            </a:r>
            <a:r>
              <a:rPr lang="tr-TR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your</a:t>
            </a:r>
            <a:r>
              <a:rPr lang="tr-TR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paper</a:t>
            </a:r>
            <a:r>
              <a:rPr lang="tr-TR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tr-TR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presentation</a:t>
            </a:r>
            <a:r>
              <a:rPr lang="tr-TR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tr-TR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proposal</a:t>
            </a:r>
            <a:r>
              <a:rPr lang="tr-TR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en-US" sz="2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Aspects of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Nanoelectronics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Theoretical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Physics rules – probability based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Quantum mechanics</a:t>
            </a:r>
          </a:p>
          <a:p>
            <a:pPr lvl="2"/>
            <a:r>
              <a:rPr lang="tr-TR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he uncertainty principle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Schrödinger equation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Theory of relativity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Experimental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Fabrication processes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Self assembly</a:t>
            </a:r>
          </a:p>
          <a:p>
            <a:r>
              <a:rPr lang="en-US" sz="3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Computational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Computing 0s 1s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Achieve logic operations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AND OR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 smtClean="0"/>
          </a:p>
        </p:txBody>
      </p:sp>
      <p:sp>
        <p:nvSpPr>
          <p:cNvPr id="4" name="Oval 18"/>
          <p:cNvSpPr>
            <a:spLocks noChangeArrowheads="1"/>
          </p:cNvSpPr>
          <p:nvPr/>
        </p:nvSpPr>
        <p:spPr bwMode="auto">
          <a:xfrm>
            <a:off x="914400" y="4672884"/>
            <a:ext cx="2590800" cy="6096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Emerging Electronic Devices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ttps://encrypted-tbn1.gstatic.com/images?q=tbn:ANd9GcR8jaffh0kPKRF4Dp4eJKVYG7bY9wcTzFdUlY1oONAfwQolN1ovPw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76400"/>
            <a:ext cx="5105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1198</TotalTime>
  <Words>588</Words>
  <Application>Microsoft Office PowerPoint</Application>
  <PresentationFormat>On-screen Show (4:3)</PresentationFormat>
  <Paragraphs>199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Median</vt:lpstr>
      <vt:lpstr>    EHB 111E   NANOELECTRONICS </vt:lpstr>
      <vt:lpstr>What is Nanoelectronics?</vt:lpstr>
      <vt:lpstr>What is Nanoelectronics?</vt:lpstr>
      <vt:lpstr>What is Nanoelectronics?</vt:lpstr>
      <vt:lpstr>Why Nanoelectronics?</vt:lpstr>
      <vt:lpstr>Why Nanoelectronics?</vt:lpstr>
      <vt:lpstr>Nanoelectronics Research</vt:lpstr>
      <vt:lpstr>Aspects of Nanoelectronics</vt:lpstr>
      <vt:lpstr>Emerging Electronic Devices</vt:lpstr>
      <vt:lpstr>Quantum Computing</vt:lpstr>
      <vt:lpstr>Quantum Computing</vt:lpstr>
      <vt:lpstr>DNA Computing</vt:lpstr>
      <vt:lpstr>DNA Computing</vt:lpstr>
      <vt:lpstr>Computing with Nano Arrays</vt:lpstr>
      <vt:lpstr>Why Nanoelectronics?</vt:lpstr>
      <vt:lpstr>Computing with Seperate Devices</vt:lpstr>
      <vt:lpstr>Suggested Readings/Videos</vt:lpstr>
      <vt:lpstr>Our Group Information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Altun</dc:creator>
  <cp:lastModifiedBy>Altun</cp:lastModifiedBy>
  <cp:revision>184</cp:revision>
  <dcterms:created xsi:type="dcterms:W3CDTF">2012-09-30T18:40:50Z</dcterms:created>
  <dcterms:modified xsi:type="dcterms:W3CDTF">2014-01-03T13:23:46Z</dcterms:modified>
</cp:coreProperties>
</file>