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37"/>
  </p:notesMasterIdLst>
  <p:sldIdLst>
    <p:sldId id="483" r:id="rId2"/>
    <p:sldId id="724" r:id="rId3"/>
    <p:sldId id="739" r:id="rId4"/>
    <p:sldId id="726" r:id="rId5"/>
    <p:sldId id="742" r:id="rId6"/>
    <p:sldId id="743" r:id="rId7"/>
    <p:sldId id="741" r:id="rId8"/>
    <p:sldId id="760" r:id="rId9"/>
    <p:sldId id="725" r:id="rId10"/>
    <p:sldId id="728" r:id="rId11"/>
    <p:sldId id="730" r:id="rId12"/>
    <p:sldId id="749" r:id="rId13"/>
    <p:sldId id="752" r:id="rId14"/>
    <p:sldId id="754" r:id="rId15"/>
    <p:sldId id="755" r:id="rId16"/>
    <p:sldId id="756" r:id="rId17"/>
    <p:sldId id="757" r:id="rId18"/>
    <p:sldId id="758" r:id="rId19"/>
    <p:sldId id="759" r:id="rId20"/>
    <p:sldId id="731" r:id="rId21"/>
    <p:sldId id="750" r:id="rId22"/>
    <p:sldId id="751" r:id="rId23"/>
    <p:sldId id="734" r:id="rId24"/>
    <p:sldId id="735" r:id="rId25"/>
    <p:sldId id="761" r:id="rId26"/>
    <p:sldId id="762" r:id="rId27"/>
    <p:sldId id="763" r:id="rId28"/>
    <p:sldId id="764" r:id="rId29"/>
    <p:sldId id="765" r:id="rId30"/>
    <p:sldId id="767" r:id="rId31"/>
    <p:sldId id="766" r:id="rId32"/>
    <p:sldId id="769" r:id="rId33"/>
    <p:sldId id="736" r:id="rId34"/>
    <p:sldId id="737" r:id="rId35"/>
    <p:sldId id="73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a vatajelu" initials="i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65B"/>
    <a:srgbClr val="66A5D9"/>
    <a:srgbClr val="2F417A"/>
    <a:srgbClr val="FFE4FE"/>
    <a:srgbClr val="F5DBF2"/>
    <a:srgbClr val="FFEBDC"/>
    <a:srgbClr val="4AABC5"/>
    <a:srgbClr val="4555AE"/>
    <a:srgbClr val="557DCA"/>
    <a:srgbClr val="386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3"/>
    <p:restoredTop sz="86699"/>
  </p:normalViewPr>
  <p:slideViewPr>
    <p:cSldViewPr snapToGrid="0" snapToObjects="1">
      <p:cViewPr varScale="1">
        <p:scale>
          <a:sx n="57" d="100"/>
          <a:sy n="57" d="100"/>
        </p:scale>
        <p:origin x="133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5D63B-ED16-784C-B839-6118C8A5EE47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0FD9-3C70-CE47-92CA-70D8BC1E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75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8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5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6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92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20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2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6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9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0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6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0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5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04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9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0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7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7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7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47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21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45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6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2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"/>
              </a:rPr>
              <a:t>controlled by the voltage difference between the terminals.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FET based switch; here, the red line represents the controlling input. This is a unique opportunity that allows us to integrate well developed conventional circuit design techniques into nano-crossbar arrays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four-terminal switch is given The controlling input, has a separate physical formation from the crossbar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5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8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0FD9-3C70-CE47-92CA-70D8BC1E2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9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3F46-D42D-F24D-93B9-8BD7963DB719}" type="datetime1">
              <a:rPr lang="fr-FR" smtClean="0"/>
              <a:t>22/07/2018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4DB8-11BE-BE4F-9BB4-492AA9248369}" type="datetime1">
              <a:rPr lang="fr-FR" smtClean="0"/>
              <a:t>22/07/2018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399-22BC-1144-B2AD-EB362B604B6F}" type="datetime1">
              <a:rPr lang="fr-FR" smtClean="0"/>
              <a:t>22/07/2018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174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40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5368-8F73-AE48-B559-2E1B808289C5}" type="datetime1">
              <a:rPr lang="fr-FR" smtClean="0"/>
              <a:t>22/07/2018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V="1">
            <a:off x="609616" y="1071206"/>
            <a:ext cx="791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49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D801-51B7-B048-9801-A7C730F00F48}" type="datetime1">
              <a:rPr lang="fr-FR" smtClean="0"/>
              <a:t>22/07/2018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9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C0DDC-44DB-F244-A7D3-0B79A0C22477}" type="datetime1">
              <a:rPr lang="fr-FR" smtClean="0"/>
              <a:t>22/07/2018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1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F1F4-3039-784D-8FF0-52EEAC8824F4}" type="datetime1">
              <a:rPr lang="fr-FR" smtClean="0"/>
              <a:t>22/07/2018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1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3D30-8D98-3D4E-96A8-2B0322CE537B}" type="datetime1">
              <a:rPr lang="fr-FR" smtClean="0"/>
              <a:t>22/07/2018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45C1-0EB4-744F-880B-D6D0D11E7976}" type="datetime1">
              <a:rPr lang="fr-FR" smtClean="0"/>
              <a:t>22/07/2018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7761-6F13-C040-9734-0AEA5BDA74C6}" type="datetime1">
              <a:rPr lang="fr-FR" smtClean="0"/>
              <a:t>22/07/2018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6F6E-B9CD-B344-8013-F61607A022DA}" type="datetime1">
              <a:rPr lang="fr-FR" smtClean="0"/>
              <a:t>22/07/2018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6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EC41-9BD8-DE42-A136-68C1B28B5B59}" type="datetime1">
              <a:rPr lang="fr-FR" smtClean="0"/>
              <a:t>22/07/2018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E224-CA4D-2040-893F-E68161117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601394" y="4255265"/>
            <a:ext cx="79447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96191"/>
            <a:ext cx="7229475" cy="1790700"/>
          </a:xfrm>
        </p:spPr>
        <p:txBody>
          <a:bodyPr>
            <a:normAutofit/>
          </a:bodyPr>
          <a:lstStyle/>
          <a:p>
            <a:pPr algn="l"/>
            <a:r>
              <a:rPr lang="en-US" sz="3300" i="1" dirty="0">
                <a:latin typeface="Helvetica" charset="0"/>
                <a:ea typeface="Helvetica" charset="0"/>
                <a:cs typeface="Helvetica" charset="0"/>
              </a:rPr>
              <a:t>Integrated Synthesis Methodology for Crossbar Arrays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4568265"/>
            <a:ext cx="6740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M. </a:t>
            </a:r>
            <a:r>
              <a:rPr lang="en-US" dirty="0" err="1"/>
              <a:t>Ceylan</a:t>
            </a:r>
            <a:r>
              <a:rPr lang="en-US" dirty="0"/>
              <a:t> </a:t>
            </a:r>
            <a:r>
              <a:rPr lang="en-US" dirty="0" err="1" smtClean="0"/>
              <a:t>Morgul</a:t>
            </a:r>
            <a:r>
              <a:rPr lang="en-US" dirty="0" smtClean="0"/>
              <a:t>, </a:t>
            </a:r>
            <a:r>
              <a:rPr lang="en-US" dirty="0"/>
              <a:t>Luca </a:t>
            </a:r>
            <a:r>
              <a:rPr lang="en-US" dirty="0" err="1" smtClean="0"/>
              <a:t>Frontini</a:t>
            </a:r>
            <a:r>
              <a:rPr lang="en-US" dirty="0" smtClean="0"/>
              <a:t>, </a:t>
            </a:r>
            <a:r>
              <a:rPr lang="en-US" dirty="0" err="1"/>
              <a:t>Onur</a:t>
            </a:r>
            <a:r>
              <a:rPr lang="en-US" dirty="0"/>
              <a:t> </a:t>
            </a:r>
            <a:r>
              <a:rPr lang="en-US" dirty="0" err="1" smtClean="0"/>
              <a:t>Tunali</a:t>
            </a:r>
            <a:r>
              <a:rPr lang="en-US" dirty="0" smtClean="0"/>
              <a:t>, </a:t>
            </a:r>
            <a:r>
              <a:rPr lang="en-US" b="1" dirty="0" smtClean="0"/>
              <a:t>Elena Ioana Vatajelu</a:t>
            </a:r>
            <a:r>
              <a:rPr lang="en-US" dirty="0" smtClean="0"/>
              <a:t>, </a:t>
            </a:r>
          </a:p>
          <a:p>
            <a:pPr>
              <a:spcAft>
                <a:spcPts val="600"/>
              </a:spcAft>
            </a:pPr>
            <a:r>
              <a:rPr lang="en-US" dirty="0"/>
              <a:t>Valentina </a:t>
            </a:r>
            <a:r>
              <a:rPr lang="en-US" dirty="0" err="1" smtClean="0"/>
              <a:t>Ciriani</a:t>
            </a:r>
            <a:r>
              <a:rPr lang="en-US" dirty="0" smtClean="0"/>
              <a:t>, Lorena </a:t>
            </a:r>
            <a:r>
              <a:rPr lang="en-US" dirty="0" err="1" smtClean="0"/>
              <a:t>Anghel</a:t>
            </a:r>
            <a:r>
              <a:rPr lang="en-US" dirty="0" smtClean="0"/>
              <a:t>, </a:t>
            </a:r>
            <a:r>
              <a:rPr lang="en-US" dirty="0" err="1"/>
              <a:t>Csaba</a:t>
            </a:r>
            <a:r>
              <a:rPr lang="en-US" dirty="0"/>
              <a:t> </a:t>
            </a:r>
            <a:r>
              <a:rPr lang="en-US" dirty="0" err="1"/>
              <a:t>Andras</a:t>
            </a:r>
            <a:r>
              <a:rPr lang="en-US" dirty="0"/>
              <a:t> </a:t>
            </a:r>
            <a:r>
              <a:rPr lang="en-US" dirty="0" smtClean="0"/>
              <a:t>Moritz, </a:t>
            </a:r>
            <a:r>
              <a:rPr lang="en-US" dirty="0" err="1"/>
              <a:t>Mircea</a:t>
            </a:r>
            <a:r>
              <a:rPr lang="en-US" dirty="0"/>
              <a:t> R. </a:t>
            </a:r>
            <a:r>
              <a:rPr lang="en-US" dirty="0" smtClean="0"/>
              <a:t>Stan,</a:t>
            </a:r>
          </a:p>
          <a:p>
            <a:pPr>
              <a:spcAft>
                <a:spcPts val="600"/>
              </a:spcAft>
            </a:pPr>
            <a:r>
              <a:rPr lang="en-US" dirty="0"/>
              <a:t>Dan </a:t>
            </a:r>
            <a:r>
              <a:rPr lang="en-US" dirty="0" err="1" smtClean="0"/>
              <a:t>Alexandrescu</a:t>
            </a:r>
            <a:r>
              <a:rPr lang="en-US" dirty="0" smtClean="0"/>
              <a:t>, </a:t>
            </a:r>
            <a:r>
              <a:rPr lang="en-US" dirty="0"/>
              <a:t>Mustafa </a:t>
            </a:r>
            <a:r>
              <a:rPr lang="en-US" dirty="0" err="1"/>
              <a:t>Altun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85" y="689807"/>
            <a:ext cx="503842" cy="540000"/>
          </a:xfrm>
          <a:prstGeom prst="rect">
            <a:avLst/>
          </a:prstGeom>
        </p:spPr>
      </p:pic>
      <p:pic>
        <p:nvPicPr>
          <p:cNvPr id="7" name="Picture 6" descr="mage result for universitÃ© grenoble al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33" y="689807"/>
            <a:ext cx="8342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age result for Cn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87" y="68980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sult for istanbul technical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8" y="607137"/>
            <a:ext cx="504000" cy="7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UniversitÃ  degli Studi di Milano Milan, Ita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9" y="631465"/>
            <a:ext cx="2016000" cy="6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University of Massachusetts, Amher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97" y="619517"/>
            <a:ext cx="684000" cy="68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University of Virgin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34" y="581807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IROC Technologi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49" y="779807"/>
            <a:ext cx="123047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ge result for nanoxcomp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7" b="34966"/>
          <a:stretch/>
        </p:blipFill>
        <p:spPr bwMode="auto">
          <a:xfrm>
            <a:off x="4514868" y="1744518"/>
            <a:ext cx="24685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ge result for marie curie gra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34" y="1726518"/>
            <a:ext cx="196444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"/>
          <p:cNvSpPr/>
          <p:nvPr/>
        </p:nvSpPr>
        <p:spPr>
          <a:xfrm>
            <a:off x="2479731" y="5731055"/>
            <a:ext cx="4245088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6000">
            <a:spAutoFit/>
          </a:bodyPr>
          <a:lstStyle/>
          <a:p>
            <a:pPr algn="ctr"/>
            <a:r>
              <a:rPr lang="en-US" sz="900" dirty="0" smtClean="0"/>
              <a:t>This project has </a:t>
            </a:r>
            <a:r>
              <a:rPr lang="en-US" sz="900" dirty="0"/>
              <a:t>received funding from the European Union's H2020 </a:t>
            </a:r>
            <a:r>
              <a:rPr lang="tr-TR" sz="900" dirty="0" smtClean="0"/>
              <a:t>    </a:t>
            </a:r>
            <a:r>
              <a:rPr lang="en-US" sz="900" dirty="0" smtClean="0"/>
              <a:t>research </a:t>
            </a:r>
            <a:r>
              <a:rPr lang="en-US" sz="900" dirty="0"/>
              <a:t>and innovation </a:t>
            </a:r>
            <a:r>
              <a:rPr lang="en-US" sz="900" dirty="0" err="1" smtClean="0"/>
              <a:t>programme</a:t>
            </a:r>
            <a:r>
              <a:rPr lang="tr-TR" sz="900" dirty="0" smtClean="0"/>
              <a:t> </a:t>
            </a:r>
            <a:r>
              <a:rPr lang="en-US" sz="900" dirty="0" smtClean="0"/>
              <a:t>under </a:t>
            </a:r>
            <a:r>
              <a:rPr lang="en-US" sz="900" dirty="0"/>
              <a:t>the Marie </a:t>
            </a:r>
            <a:r>
              <a:rPr lang="en-US" sz="900" dirty="0" err="1"/>
              <a:t>Skłodowska</a:t>
            </a:r>
            <a:r>
              <a:rPr lang="en-US" sz="900" dirty="0"/>
              <a:t>-Curie grant agreement No 691178</a:t>
            </a:r>
            <a:r>
              <a:rPr lang="en-US" sz="1200" dirty="0" smtClean="0"/>
              <a:t>.</a:t>
            </a:r>
            <a:endParaRPr lang="tr-TR" sz="1200" dirty="0" smtClean="0"/>
          </a:p>
        </p:txBody>
      </p:sp>
      <p:sp>
        <p:nvSpPr>
          <p:cNvPr id="16" name="Rectangle 7"/>
          <p:cNvSpPr/>
          <p:nvPr/>
        </p:nvSpPr>
        <p:spPr>
          <a:xfrm>
            <a:off x="2479731" y="6321523"/>
            <a:ext cx="4245088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This </a:t>
            </a:r>
            <a:r>
              <a:rPr lang="en-US" sz="900" dirty="0"/>
              <a:t>work is supported by </a:t>
            </a:r>
            <a:r>
              <a:rPr lang="en-US" sz="900" dirty="0" smtClean="0"/>
              <a:t>the </a:t>
            </a:r>
            <a:r>
              <a:rPr lang="en-US" sz="900" dirty="0"/>
              <a:t>TUBITAK-Career project #113E760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1" y="5731055"/>
            <a:ext cx="807925" cy="5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Integration Methodology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10403" y="1335089"/>
            <a:ext cx="8418472" cy="4560148"/>
            <a:chOff x="805715" y="930029"/>
            <a:chExt cx="10704700" cy="5798590"/>
          </a:xfrm>
        </p:grpSpPr>
        <p:cxnSp>
          <p:nvCxnSpPr>
            <p:cNvPr id="6" name="Straight Connector 5"/>
            <p:cNvCxnSpPr>
              <a:endCxn id="17" idx="2"/>
            </p:cNvCxnSpPr>
            <p:nvPr/>
          </p:nvCxnSpPr>
          <p:spPr>
            <a:xfrm flipV="1">
              <a:off x="3795214" y="5959642"/>
              <a:ext cx="0" cy="2491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611507" y="1243740"/>
              <a:ext cx="848660" cy="3345068"/>
              <a:chOff x="6611507" y="1243740"/>
              <a:chExt cx="848660" cy="3345068"/>
            </a:xfrm>
          </p:grpSpPr>
          <p:cxnSp>
            <p:nvCxnSpPr>
              <p:cNvPr id="9" name="Düz Ok Bağlayıcısı 143"/>
              <p:cNvCxnSpPr/>
              <p:nvPr/>
            </p:nvCxnSpPr>
            <p:spPr>
              <a:xfrm flipH="1">
                <a:off x="6611507" y="1243740"/>
                <a:ext cx="359917" cy="1130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969344" y="1244179"/>
                <a:ext cx="2080" cy="3344585"/>
              </a:xfrm>
              <a:prstGeom prst="line">
                <a:avLst/>
              </a:prstGeom>
              <a:noFill/>
              <a:ln w="2857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ysDash"/>
              </a:ln>
              <a:effectLst/>
            </p:spPr>
          </p:cxnSp>
          <p:cxnSp>
            <p:nvCxnSpPr>
              <p:cNvPr id="11" name="Düz Ok Bağlayıcısı 143"/>
              <p:cNvCxnSpPr/>
              <p:nvPr/>
            </p:nvCxnSpPr>
            <p:spPr>
              <a:xfrm flipH="1">
                <a:off x="6964763" y="4588764"/>
                <a:ext cx="495404" cy="4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ysDash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259" y="4760337"/>
              <a:ext cx="2636342" cy="4892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513" y="5502889"/>
              <a:ext cx="1372439" cy="4661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1502" y="5503499"/>
              <a:ext cx="1520478" cy="4561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623" y="5498636"/>
              <a:ext cx="1283060" cy="444136"/>
            </a:xfrm>
            <a:prstGeom prst="rect">
              <a:avLst/>
            </a:prstGeom>
          </p:spPr>
        </p:pic>
        <p:cxnSp>
          <p:nvCxnSpPr>
            <p:cNvPr id="16" name="Düz Ok Bağlayıcısı 143"/>
            <p:cNvCxnSpPr/>
            <p:nvPr/>
          </p:nvCxnSpPr>
          <p:spPr>
            <a:xfrm>
              <a:off x="2971345" y="3576374"/>
              <a:ext cx="10417" cy="118396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7" name="Düz Ok Bağlayıcısı 143"/>
            <p:cNvCxnSpPr/>
            <p:nvPr/>
          </p:nvCxnSpPr>
          <p:spPr>
            <a:xfrm>
              <a:off x="4432592" y="3567413"/>
              <a:ext cx="10417" cy="118396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grpSp>
          <p:nvGrpSpPr>
            <p:cNvPr id="18" name="Group 17"/>
            <p:cNvGrpSpPr/>
            <p:nvPr/>
          </p:nvGrpSpPr>
          <p:grpSpPr>
            <a:xfrm>
              <a:off x="2590197" y="5281646"/>
              <a:ext cx="702480" cy="216989"/>
              <a:chOff x="4968353" y="1935933"/>
              <a:chExt cx="648000" cy="739890"/>
            </a:xfrm>
          </p:grpSpPr>
          <p:cxnSp>
            <p:nvCxnSpPr>
              <p:cNvPr id="19" name="Düz Ok Bağlayıcısı 143"/>
              <p:cNvCxnSpPr/>
              <p:nvPr/>
            </p:nvCxnSpPr>
            <p:spPr>
              <a:xfrm>
                <a:off x="4983348" y="2135824"/>
                <a:ext cx="0" cy="53999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968353" y="2141168"/>
                <a:ext cx="648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5610700" y="1935933"/>
                <a:ext cx="0" cy="21122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flipH="1">
              <a:off x="3870030" y="5259343"/>
              <a:ext cx="630094" cy="240825"/>
              <a:chOff x="4968353" y="1935933"/>
              <a:chExt cx="648000" cy="739890"/>
            </a:xfrm>
          </p:grpSpPr>
          <p:cxnSp>
            <p:nvCxnSpPr>
              <p:cNvPr id="23" name="Düz Ok Bağlayıcısı 143"/>
              <p:cNvCxnSpPr/>
              <p:nvPr/>
            </p:nvCxnSpPr>
            <p:spPr>
              <a:xfrm>
                <a:off x="4983348" y="2135824"/>
                <a:ext cx="0" cy="53999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968353" y="2141168"/>
                <a:ext cx="648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5610700" y="1935933"/>
                <a:ext cx="0" cy="21122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Düz Ok Bağlayıcısı 143"/>
            <p:cNvCxnSpPr/>
            <p:nvPr/>
          </p:nvCxnSpPr>
          <p:spPr>
            <a:xfrm flipH="1">
              <a:off x="5923447" y="4498308"/>
              <a:ext cx="0" cy="99720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7" name="Düz Ok Bağlayıcısı 143"/>
            <p:cNvCxnSpPr>
              <a:stCxn id="15" idx="2"/>
            </p:cNvCxnSpPr>
            <p:nvPr/>
          </p:nvCxnSpPr>
          <p:spPr>
            <a:xfrm flipH="1">
              <a:off x="2691054" y="5969000"/>
              <a:ext cx="0" cy="35640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 rot="16200000">
              <a:off x="16865" y="5347041"/>
              <a:ext cx="2125604" cy="547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31865">
                <a:defRPr/>
              </a:pPr>
              <a:r>
                <a:rPr lang="en-US" sz="1100" b="1" kern="0" dirty="0" smtClean="0">
                  <a:solidFill>
                    <a:prstClr val="black"/>
                  </a:solidFill>
                  <a:latin typeface="Arial"/>
                </a:rPr>
                <a:t>Permanent Defect Tolerance</a:t>
              </a:r>
              <a:endParaRPr lang="en-US" sz="1100" b="1" kern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525419" y="1188509"/>
              <a:ext cx="4942998" cy="4532195"/>
              <a:chOff x="6525419" y="1188509"/>
              <a:chExt cx="4942998" cy="4532195"/>
            </a:xfrm>
          </p:grpSpPr>
          <p:sp>
            <p:nvSpPr>
              <p:cNvPr id="31" name="Metin kutusu 160"/>
              <p:cNvSpPr txBox="1"/>
              <p:nvPr/>
            </p:nvSpPr>
            <p:spPr>
              <a:xfrm>
                <a:off x="7647799" y="1897809"/>
                <a:ext cx="2589769" cy="54790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318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Testing Transient Fault Tolerance Performance</a:t>
                </a:r>
                <a:endParaRPr kumimoji="0" lang="en-US" sz="105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6525419" y="2309953"/>
                <a:ext cx="1104973" cy="3410751"/>
                <a:chOff x="5370003" y="2309953"/>
                <a:chExt cx="2726919" cy="3410751"/>
              </a:xfrm>
            </p:grpSpPr>
            <p:cxnSp>
              <p:nvCxnSpPr>
                <p:cNvPr id="36" name="Düz Ok Bağlayıcısı 143"/>
                <p:cNvCxnSpPr/>
                <p:nvPr/>
              </p:nvCxnSpPr>
              <p:spPr>
                <a:xfrm rot="16200000" flipH="1">
                  <a:off x="7402020" y="1615051"/>
                  <a:ext cx="0" cy="138980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 flipH="1">
                  <a:off x="5015689" y="4015523"/>
                  <a:ext cx="341036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V="1">
                  <a:off x="6525262" y="5535382"/>
                  <a:ext cx="0" cy="37061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370003" y="5720689"/>
                  <a:ext cx="101964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Düz Ok Bağlayıcısı 143"/>
              <p:cNvCxnSpPr>
                <a:stCxn id="20" idx="0"/>
              </p:cNvCxnSpPr>
              <p:nvPr/>
            </p:nvCxnSpPr>
            <p:spPr>
              <a:xfrm flipH="1" flipV="1">
                <a:off x="8971919" y="2821137"/>
                <a:ext cx="856" cy="13607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 rot="5400000">
                <a:off x="10131663" y="1977359"/>
                <a:ext cx="2125604" cy="54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831865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  <a:latin typeface="Arial"/>
                  </a:rPr>
                  <a:t>Transient  Fault </a:t>
                </a:r>
              </a:p>
              <a:p>
                <a:pPr lvl="0" algn="ctr" defTabSz="831865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  <a:latin typeface="Arial"/>
                  </a:rPr>
                  <a:t>Tolerance</a:t>
                </a:r>
                <a:endParaRPr lang="en-US" sz="11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142471" y="4181851"/>
              <a:ext cx="9367944" cy="2546768"/>
              <a:chOff x="2142471" y="4181851"/>
              <a:chExt cx="9367944" cy="2546768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0167" y="4181851"/>
                <a:ext cx="3025215" cy="1743344"/>
              </a:xfrm>
              <a:prstGeom prst="rect">
                <a:avLst/>
              </a:prstGeom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3286550" y="5904671"/>
                <a:ext cx="6112906" cy="625338"/>
                <a:chOff x="2093620" y="5904671"/>
                <a:chExt cx="7368452" cy="625338"/>
              </a:xfrm>
            </p:grpSpPr>
            <p:cxnSp>
              <p:nvCxnSpPr>
                <p:cNvPr id="49" name="Düz Ok Bağlayıcısı 143"/>
                <p:cNvCxnSpPr/>
                <p:nvPr/>
              </p:nvCxnSpPr>
              <p:spPr>
                <a:xfrm rot="10800000">
                  <a:off x="9462072" y="5904671"/>
                  <a:ext cx="0" cy="6253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2093620" y="6523820"/>
                  <a:ext cx="7368452" cy="61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3800316" y="5899369"/>
                <a:ext cx="4767828" cy="312552"/>
                <a:chOff x="2093620" y="5904671"/>
                <a:chExt cx="7368452" cy="625338"/>
              </a:xfrm>
            </p:grpSpPr>
            <p:cxnSp>
              <p:nvCxnSpPr>
                <p:cNvPr id="47" name="Düz Ok Bağlayıcısı 143"/>
                <p:cNvCxnSpPr/>
                <p:nvPr/>
              </p:nvCxnSpPr>
              <p:spPr>
                <a:xfrm rot="10800000">
                  <a:off x="9462072" y="5904671"/>
                  <a:ext cx="0" cy="6253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 flipV="1">
                  <a:off x="2093620" y="6523820"/>
                  <a:ext cx="7368452" cy="61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471" y="6322664"/>
                <a:ext cx="1150206" cy="405955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 rot="5400000">
                <a:off x="10173661" y="5053102"/>
                <a:ext cx="2125603" cy="54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831865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  <a:latin typeface="Arial"/>
                  </a:rPr>
                  <a:t>Performance Optimization</a:t>
                </a:r>
                <a:endParaRPr lang="en-US" sz="11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04608" y="930029"/>
              <a:ext cx="5746418" cy="3568279"/>
              <a:chOff x="1004608" y="930029"/>
              <a:chExt cx="5746418" cy="356827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606384" y="930029"/>
                <a:ext cx="4983302" cy="2615807"/>
                <a:chOff x="2174170" y="2601819"/>
                <a:chExt cx="3669536" cy="1824553"/>
              </a:xfrm>
            </p:grpSpPr>
            <p:sp>
              <p:nvSpPr>
                <p:cNvPr id="57" name="Metin kutusu 142"/>
                <p:cNvSpPr txBox="1"/>
                <p:nvPr/>
              </p:nvSpPr>
              <p:spPr>
                <a:xfrm rot="16200000">
                  <a:off x="1686344" y="3089645"/>
                  <a:ext cx="1191790" cy="216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8318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Fabrication</a:t>
                  </a:r>
                  <a:endParaRPr kumimoji="0" lang="en-US" sz="200" b="1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2356931" y="2904566"/>
                  <a:ext cx="830022" cy="1069452"/>
                  <a:chOff x="796959" y="1035817"/>
                  <a:chExt cx="744293" cy="961475"/>
                </a:xfrm>
              </p:grpSpPr>
              <p:cxnSp>
                <p:nvCxnSpPr>
                  <p:cNvPr id="64" name="Düz Ok Bağlayıcısı 143"/>
                  <p:cNvCxnSpPr/>
                  <p:nvPr/>
                </p:nvCxnSpPr>
                <p:spPr>
                  <a:xfrm flipH="1">
                    <a:off x="811227" y="1044011"/>
                    <a:ext cx="274320" cy="4819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ysDash"/>
                    <a:headEnd type="arrow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5" name="Düz Ok Bağlayıcısı 143"/>
                  <p:cNvCxnSpPr/>
                  <p:nvPr/>
                </p:nvCxnSpPr>
                <p:spPr>
                  <a:xfrm flipV="1">
                    <a:off x="796959" y="1035817"/>
                    <a:ext cx="1" cy="948368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6" name="Düz Ok Bağlayıcısı 143"/>
                  <p:cNvCxnSpPr/>
                  <p:nvPr/>
                </p:nvCxnSpPr>
                <p:spPr>
                  <a:xfrm flipH="1" flipV="1">
                    <a:off x="806361" y="1993448"/>
                    <a:ext cx="734891" cy="3844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2674802" y="2633214"/>
                  <a:ext cx="3168904" cy="1793158"/>
                  <a:chOff x="2674802" y="2633214"/>
                  <a:chExt cx="3168904" cy="1793158"/>
                </a:xfrm>
              </p:grpSpPr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94853" y="3260130"/>
                    <a:ext cx="3148853" cy="116624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674802" y="2633214"/>
                    <a:ext cx="1166243" cy="505372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794087" y="2633214"/>
                    <a:ext cx="1049619" cy="505372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006568" y="2720682"/>
                    <a:ext cx="621995" cy="33043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9495" y="3758837"/>
                <a:ext cx="1811531" cy="72858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56011" y="3758836"/>
                <a:ext cx="2522802" cy="728585"/>
              </a:xfrm>
              <a:prstGeom prst="rect">
                <a:avLst/>
              </a:prstGeom>
            </p:spPr>
          </p:pic>
          <p:sp>
            <p:nvSpPr>
              <p:cNvPr id="55" name="Left Brace 54"/>
              <p:cNvSpPr/>
              <p:nvPr/>
            </p:nvSpPr>
            <p:spPr>
              <a:xfrm>
                <a:off x="1408765" y="976314"/>
                <a:ext cx="291961" cy="3521994"/>
              </a:xfrm>
              <a:prstGeom prst="leftBrace">
                <a:avLst>
                  <a:gd name="adj1" fmla="val 49267"/>
                  <a:gd name="adj2" fmla="val 50384"/>
                </a:avLst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318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-176629" y="2570983"/>
                <a:ext cx="2695130" cy="33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318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Logic Synthesis</a:t>
                </a:r>
                <a:endParaRPr kumimoji="0" lang="en-US" sz="11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67" name="Left Brace 66"/>
          <p:cNvSpPr/>
          <p:nvPr/>
        </p:nvSpPr>
        <p:spPr>
          <a:xfrm>
            <a:off x="864540" y="4138690"/>
            <a:ext cx="242555" cy="1772195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Left Brace 67"/>
          <p:cNvSpPr/>
          <p:nvPr/>
        </p:nvSpPr>
        <p:spPr>
          <a:xfrm>
            <a:off x="884660" y="1371489"/>
            <a:ext cx="229606" cy="2769779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Left Brace 68"/>
          <p:cNvSpPr/>
          <p:nvPr/>
        </p:nvSpPr>
        <p:spPr>
          <a:xfrm flipH="1">
            <a:off x="8141957" y="1917624"/>
            <a:ext cx="184767" cy="904677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Left Brace 69"/>
          <p:cNvSpPr/>
          <p:nvPr/>
        </p:nvSpPr>
        <p:spPr>
          <a:xfrm flipH="1">
            <a:off x="8176470" y="3673224"/>
            <a:ext cx="203329" cy="2237661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Integration Methodology</a:t>
            </a:r>
          </a:p>
          <a:p>
            <a:r>
              <a:rPr lang="en-US" dirty="0" smtClean="0"/>
              <a:t>Logic Synthesis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Defect/Fault Tolerance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Logic Synthesis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10403" y="1335089"/>
            <a:ext cx="8418472" cy="4560148"/>
            <a:chOff x="805715" y="930029"/>
            <a:chExt cx="10704700" cy="5798590"/>
          </a:xfrm>
        </p:grpSpPr>
        <p:cxnSp>
          <p:nvCxnSpPr>
            <p:cNvPr id="6" name="Straight Connector 5"/>
            <p:cNvCxnSpPr>
              <a:endCxn id="17" idx="2"/>
            </p:cNvCxnSpPr>
            <p:nvPr/>
          </p:nvCxnSpPr>
          <p:spPr>
            <a:xfrm flipV="1">
              <a:off x="3795214" y="5959642"/>
              <a:ext cx="0" cy="2491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611507" y="1243740"/>
              <a:ext cx="848660" cy="3345068"/>
              <a:chOff x="6611507" y="1243740"/>
              <a:chExt cx="848660" cy="3345068"/>
            </a:xfrm>
          </p:grpSpPr>
          <p:cxnSp>
            <p:nvCxnSpPr>
              <p:cNvPr id="9" name="Düz Ok Bağlayıcısı 143"/>
              <p:cNvCxnSpPr/>
              <p:nvPr/>
            </p:nvCxnSpPr>
            <p:spPr>
              <a:xfrm flipH="1">
                <a:off x="6611507" y="1243740"/>
                <a:ext cx="359917" cy="1130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969344" y="1244179"/>
                <a:ext cx="2080" cy="3344585"/>
              </a:xfrm>
              <a:prstGeom prst="line">
                <a:avLst/>
              </a:prstGeom>
              <a:noFill/>
              <a:ln w="2857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ysDash"/>
              </a:ln>
              <a:effectLst/>
            </p:spPr>
          </p:cxnSp>
          <p:cxnSp>
            <p:nvCxnSpPr>
              <p:cNvPr id="11" name="Düz Ok Bağlayıcısı 143"/>
              <p:cNvCxnSpPr/>
              <p:nvPr/>
            </p:nvCxnSpPr>
            <p:spPr>
              <a:xfrm flipH="1">
                <a:off x="6964763" y="4588764"/>
                <a:ext cx="495404" cy="4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ysDash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259" y="4760337"/>
              <a:ext cx="2636342" cy="4892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513" y="5502889"/>
              <a:ext cx="1372439" cy="4661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1502" y="5503499"/>
              <a:ext cx="1520478" cy="4561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623" y="5498636"/>
              <a:ext cx="1283060" cy="444136"/>
            </a:xfrm>
            <a:prstGeom prst="rect">
              <a:avLst/>
            </a:prstGeom>
          </p:spPr>
        </p:pic>
        <p:cxnSp>
          <p:nvCxnSpPr>
            <p:cNvPr id="16" name="Düz Ok Bağlayıcısı 143"/>
            <p:cNvCxnSpPr/>
            <p:nvPr/>
          </p:nvCxnSpPr>
          <p:spPr>
            <a:xfrm>
              <a:off x="2971345" y="3576374"/>
              <a:ext cx="10417" cy="118396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7" name="Düz Ok Bağlayıcısı 143"/>
            <p:cNvCxnSpPr/>
            <p:nvPr/>
          </p:nvCxnSpPr>
          <p:spPr>
            <a:xfrm>
              <a:off x="4432592" y="3567413"/>
              <a:ext cx="10417" cy="118396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grpSp>
          <p:nvGrpSpPr>
            <p:cNvPr id="18" name="Group 17"/>
            <p:cNvGrpSpPr/>
            <p:nvPr/>
          </p:nvGrpSpPr>
          <p:grpSpPr>
            <a:xfrm>
              <a:off x="2590197" y="5281646"/>
              <a:ext cx="702480" cy="216989"/>
              <a:chOff x="4968353" y="1935933"/>
              <a:chExt cx="648000" cy="739890"/>
            </a:xfrm>
          </p:grpSpPr>
          <p:cxnSp>
            <p:nvCxnSpPr>
              <p:cNvPr id="19" name="Düz Ok Bağlayıcısı 143"/>
              <p:cNvCxnSpPr/>
              <p:nvPr/>
            </p:nvCxnSpPr>
            <p:spPr>
              <a:xfrm>
                <a:off x="4983348" y="2135824"/>
                <a:ext cx="0" cy="53999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968353" y="2141168"/>
                <a:ext cx="648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5610700" y="1935933"/>
                <a:ext cx="0" cy="21122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flipH="1">
              <a:off x="3870030" y="5259343"/>
              <a:ext cx="630094" cy="240825"/>
              <a:chOff x="4968353" y="1935933"/>
              <a:chExt cx="648000" cy="739890"/>
            </a:xfrm>
          </p:grpSpPr>
          <p:cxnSp>
            <p:nvCxnSpPr>
              <p:cNvPr id="23" name="Düz Ok Bağlayıcısı 143"/>
              <p:cNvCxnSpPr/>
              <p:nvPr/>
            </p:nvCxnSpPr>
            <p:spPr>
              <a:xfrm>
                <a:off x="4983348" y="2135824"/>
                <a:ext cx="0" cy="53999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968353" y="2141168"/>
                <a:ext cx="648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5610700" y="1935933"/>
                <a:ext cx="0" cy="21122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Düz Ok Bağlayıcısı 143"/>
            <p:cNvCxnSpPr/>
            <p:nvPr/>
          </p:nvCxnSpPr>
          <p:spPr>
            <a:xfrm flipH="1">
              <a:off x="5923447" y="4498308"/>
              <a:ext cx="0" cy="99720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7" name="Düz Ok Bağlayıcısı 143"/>
            <p:cNvCxnSpPr>
              <a:stCxn id="15" idx="2"/>
            </p:cNvCxnSpPr>
            <p:nvPr/>
          </p:nvCxnSpPr>
          <p:spPr>
            <a:xfrm flipH="1">
              <a:off x="2691054" y="5969000"/>
              <a:ext cx="0" cy="35640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 rot="16200000">
              <a:off x="16865" y="5347041"/>
              <a:ext cx="2125604" cy="547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31865">
                <a:defRPr/>
              </a:pPr>
              <a:r>
                <a:rPr lang="en-US" sz="1100" b="1" kern="0" dirty="0" smtClean="0">
                  <a:solidFill>
                    <a:prstClr val="black"/>
                  </a:solidFill>
                  <a:latin typeface="Arial"/>
                </a:rPr>
                <a:t>Permanent Defect Tolerance</a:t>
              </a:r>
              <a:endParaRPr lang="en-US" sz="1100" b="1" kern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525419" y="1188509"/>
              <a:ext cx="4942998" cy="4532195"/>
              <a:chOff x="6525419" y="1188509"/>
              <a:chExt cx="4942998" cy="4532195"/>
            </a:xfrm>
          </p:grpSpPr>
          <p:sp>
            <p:nvSpPr>
              <p:cNvPr id="31" name="Metin kutusu 160"/>
              <p:cNvSpPr txBox="1"/>
              <p:nvPr/>
            </p:nvSpPr>
            <p:spPr>
              <a:xfrm>
                <a:off x="7647799" y="1897809"/>
                <a:ext cx="2589769" cy="54790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318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Testing Transient Fault Tolerance Performance</a:t>
                </a:r>
                <a:endParaRPr kumimoji="0" lang="en-US" sz="105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6525419" y="2309953"/>
                <a:ext cx="1104973" cy="3410751"/>
                <a:chOff x="5370003" y="2309953"/>
                <a:chExt cx="2726919" cy="3410751"/>
              </a:xfrm>
            </p:grpSpPr>
            <p:cxnSp>
              <p:nvCxnSpPr>
                <p:cNvPr id="36" name="Düz Ok Bağlayıcısı 143"/>
                <p:cNvCxnSpPr/>
                <p:nvPr/>
              </p:nvCxnSpPr>
              <p:spPr>
                <a:xfrm rot="16200000" flipH="1">
                  <a:off x="7402020" y="1615051"/>
                  <a:ext cx="0" cy="138980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 flipH="1">
                  <a:off x="5015689" y="4015523"/>
                  <a:ext cx="341036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V="1">
                  <a:off x="6525262" y="5535382"/>
                  <a:ext cx="0" cy="37061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370003" y="5720689"/>
                  <a:ext cx="101964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Düz Ok Bağlayıcısı 143"/>
              <p:cNvCxnSpPr>
                <a:stCxn id="20" idx="0"/>
              </p:cNvCxnSpPr>
              <p:nvPr/>
            </p:nvCxnSpPr>
            <p:spPr>
              <a:xfrm flipH="1" flipV="1">
                <a:off x="8971919" y="2821137"/>
                <a:ext cx="856" cy="13607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 rot="5400000">
                <a:off x="10131663" y="1977359"/>
                <a:ext cx="2125604" cy="54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831865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  <a:latin typeface="Arial"/>
                  </a:rPr>
                  <a:t>Transient  Fault </a:t>
                </a:r>
              </a:p>
              <a:p>
                <a:pPr lvl="0" algn="ctr" defTabSz="831865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  <a:latin typeface="Arial"/>
                  </a:rPr>
                  <a:t>Tolerance</a:t>
                </a:r>
                <a:endParaRPr lang="en-US" sz="11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142471" y="4181851"/>
              <a:ext cx="9367944" cy="2546768"/>
              <a:chOff x="2142471" y="4181851"/>
              <a:chExt cx="9367944" cy="2546768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0167" y="4181851"/>
                <a:ext cx="3025215" cy="1743344"/>
              </a:xfrm>
              <a:prstGeom prst="rect">
                <a:avLst/>
              </a:prstGeom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3286550" y="5904671"/>
                <a:ext cx="6112906" cy="625338"/>
                <a:chOff x="2093620" y="5904671"/>
                <a:chExt cx="7368452" cy="625338"/>
              </a:xfrm>
            </p:grpSpPr>
            <p:cxnSp>
              <p:nvCxnSpPr>
                <p:cNvPr id="49" name="Düz Ok Bağlayıcısı 143"/>
                <p:cNvCxnSpPr/>
                <p:nvPr/>
              </p:nvCxnSpPr>
              <p:spPr>
                <a:xfrm rot="10800000">
                  <a:off x="9462072" y="5904671"/>
                  <a:ext cx="0" cy="6253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2093620" y="6523820"/>
                  <a:ext cx="7368452" cy="61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3800316" y="5899369"/>
                <a:ext cx="4767828" cy="312552"/>
                <a:chOff x="2093620" y="5904671"/>
                <a:chExt cx="7368452" cy="625338"/>
              </a:xfrm>
            </p:grpSpPr>
            <p:cxnSp>
              <p:nvCxnSpPr>
                <p:cNvPr id="47" name="Düz Ok Bağlayıcısı 143"/>
                <p:cNvCxnSpPr/>
                <p:nvPr/>
              </p:nvCxnSpPr>
              <p:spPr>
                <a:xfrm rot="10800000">
                  <a:off x="9462072" y="5904671"/>
                  <a:ext cx="0" cy="6253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 flipV="1">
                  <a:off x="2093620" y="6523820"/>
                  <a:ext cx="7368452" cy="61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471" y="6322664"/>
                <a:ext cx="1150206" cy="405955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 rot="5400000">
                <a:off x="10173661" y="5053102"/>
                <a:ext cx="2125603" cy="54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831865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  <a:latin typeface="Arial"/>
                  </a:rPr>
                  <a:t>Performance Optimization</a:t>
                </a:r>
                <a:endParaRPr lang="en-US" sz="11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04608" y="930029"/>
              <a:ext cx="5746418" cy="3568279"/>
              <a:chOff x="1004608" y="930029"/>
              <a:chExt cx="5746418" cy="356827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606384" y="930029"/>
                <a:ext cx="4983302" cy="2615807"/>
                <a:chOff x="2174170" y="2601819"/>
                <a:chExt cx="3669536" cy="1824553"/>
              </a:xfrm>
            </p:grpSpPr>
            <p:sp>
              <p:nvSpPr>
                <p:cNvPr id="57" name="Metin kutusu 142"/>
                <p:cNvSpPr txBox="1"/>
                <p:nvPr/>
              </p:nvSpPr>
              <p:spPr>
                <a:xfrm rot="16200000">
                  <a:off x="1686344" y="3089645"/>
                  <a:ext cx="1191790" cy="216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8318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Fabrication</a:t>
                  </a:r>
                  <a:endParaRPr kumimoji="0" lang="en-US" sz="200" b="1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2356931" y="2904566"/>
                  <a:ext cx="830022" cy="1069452"/>
                  <a:chOff x="796959" y="1035817"/>
                  <a:chExt cx="744293" cy="961475"/>
                </a:xfrm>
              </p:grpSpPr>
              <p:cxnSp>
                <p:nvCxnSpPr>
                  <p:cNvPr id="64" name="Düz Ok Bağlayıcısı 143"/>
                  <p:cNvCxnSpPr/>
                  <p:nvPr/>
                </p:nvCxnSpPr>
                <p:spPr>
                  <a:xfrm flipH="1">
                    <a:off x="811227" y="1044011"/>
                    <a:ext cx="274320" cy="4819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ysDash"/>
                    <a:headEnd type="arrow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5" name="Düz Ok Bağlayıcısı 143"/>
                  <p:cNvCxnSpPr/>
                  <p:nvPr/>
                </p:nvCxnSpPr>
                <p:spPr>
                  <a:xfrm flipV="1">
                    <a:off x="796959" y="1035817"/>
                    <a:ext cx="1" cy="948368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6" name="Düz Ok Bağlayıcısı 143"/>
                  <p:cNvCxnSpPr/>
                  <p:nvPr/>
                </p:nvCxnSpPr>
                <p:spPr>
                  <a:xfrm flipH="1" flipV="1">
                    <a:off x="806361" y="1993448"/>
                    <a:ext cx="734891" cy="3844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2674802" y="2633214"/>
                  <a:ext cx="3168904" cy="1793158"/>
                  <a:chOff x="2674802" y="2633214"/>
                  <a:chExt cx="3168904" cy="1793158"/>
                </a:xfrm>
              </p:grpSpPr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94853" y="3260130"/>
                    <a:ext cx="3148853" cy="116624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674802" y="2633214"/>
                    <a:ext cx="1166243" cy="505372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794087" y="2633214"/>
                    <a:ext cx="1049619" cy="505372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006568" y="2720682"/>
                    <a:ext cx="621995" cy="33043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9495" y="3758837"/>
                <a:ext cx="1811531" cy="72858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56011" y="3758836"/>
                <a:ext cx="2522802" cy="728585"/>
              </a:xfrm>
              <a:prstGeom prst="rect">
                <a:avLst/>
              </a:prstGeom>
            </p:spPr>
          </p:pic>
          <p:sp>
            <p:nvSpPr>
              <p:cNvPr id="55" name="Left Brace 54"/>
              <p:cNvSpPr/>
              <p:nvPr/>
            </p:nvSpPr>
            <p:spPr>
              <a:xfrm>
                <a:off x="1408765" y="976314"/>
                <a:ext cx="291961" cy="3521994"/>
              </a:xfrm>
              <a:prstGeom prst="leftBrace">
                <a:avLst>
                  <a:gd name="adj1" fmla="val 49267"/>
                  <a:gd name="adj2" fmla="val 50384"/>
                </a:avLst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318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-176629" y="2570983"/>
                <a:ext cx="2695130" cy="33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318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Logic Synthesis</a:t>
                </a:r>
                <a:endParaRPr kumimoji="0" lang="en-US" sz="11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67" name="Left Brace 66"/>
          <p:cNvSpPr/>
          <p:nvPr/>
        </p:nvSpPr>
        <p:spPr>
          <a:xfrm>
            <a:off x="864540" y="4138690"/>
            <a:ext cx="242555" cy="1772195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Left Brace 67"/>
          <p:cNvSpPr/>
          <p:nvPr/>
        </p:nvSpPr>
        <p:spPr>
          <a:xfrm>
            <a:off x="884660" y="1371489"/>
            <a:ext cx="229606" cy="2769779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Left Brace 68"/>
          <p:cNvSpPr/>
          <p:nvPr/>
        </p:nvSpPr>
        <p:spPr>
          <a:xfrm flipH="1">
            <a:off x="8141957" y="1917624"/>
            <a:ext cx="184767" cy="904677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Left Brace 69"/>
          <p:cNvSpPr/>
          <p:nvPr/>
        </p:nvSpPr>
        <p:spPr>
          <a:xfrm flipH="1">
            <a:off x="8176470" y="3673224"/>
            <a:ext cx="203329" cy="2237661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121" y="1137684"/>
            <a:ext cx="1369259" cy="49122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532029" y="4141268"/>
            <a:ext cx="7378054" cy="22233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106577" y="1148317"/>
            <a:ext cx="3722298" cy="299502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Logic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Crossbar size limits (area) and Function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Fabrication Complexity</a:t>
            </a:r>
          </a:p>
          <a:p>
            <a:r>
              <a:rPr lang="en-US" dirty="0" smtClean="0"/>
              <a:t>Function </a:t>
            </a:r>
            <a:r>
              <a:rPr lang="en-US" dirty="0"/>
              <a:t>output number (Multi or single output </a:t>
            </a:r>
            <a:r>
              <a:rPr lang="en-US" dirty="0" smtClean="0"/>
              <a:t>realization)</a:t>
            </a:r>
          </a:p>
          <a:p>
            <a:r>
              <a:rPr lang="en-US" dirty="0" smtClean="0"/>
              <a:t>Power </a:t>
            </a:r>
            <a:r>
              <a:rPr lang="en-US" dirty="0"/>
              <a:t>and Delay </a:t>
            </a:r>
            <a:r>
              <a:rPr lang="en-US" dirty="0" smtClean="0"/>
              <a:t>Specifications</a:t>
            </a:r>
          </a:p>
          <a:p>
            <a:r>
              <a:rPr lang="en-US" dirty="0" smtClean="0"/>
              <a:t>Application </a:t>
            </a:r>
            <a:r>
              <a:rPr lang="en-US" dirty="0"/>
              <a:t>specification (memory based etc.)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1" y="1945095"/>
            <a:ext cx="4100286" cy="1757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50" r="-3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0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1" y="1945095"/>
            <a:ext cx="4100286" cy="1757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50" r="-3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8" y="1468845"/>
            <a:ext cx="395447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1" y="1945095"/>
            <a:ext cx="4100286" cy="1757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50" r="-3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8" y="1468845"/>
            <a:ext cx="3954470" cy="32893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99086" y="3018971"/>
            <a:ext cx="0" cy="17391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08000" y="1486291"/>
            <a:ext cx="1001486" cy="27699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1" y="1945095"/>
            <a:ext cx="4100286" cy="1757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50" r="-3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8" y="1468845"/>
            <a:ext cx="3954470" cy="32893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99086" y="3018971"/>
            <a:ext cx="0" cy="17391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08000" y="1486291"/>
            <a:ext cx="1001486" cy="27699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238711" y="3018971"/>
            <a:ext cx="0" cy="936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21681" y="1486291"/>
            <a:ext cx="1001486" cy="27699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26539" y="3947887"/>
            <a:ext cx="0" cy="792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8711" y="3950768"/>
            <a:ext cx="58782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1" y="1945095"/>
            <a:ext cx="4100286" cy="1757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50" r="-3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8" y="1468845"/>
            <a:ext cx="3954470" cy="32893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99086" y="3018971"/>
            <a:ext cx="0" cy="17391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08000" y="1486291"/>
            <a:ext cx="1001486" cy="27699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238711" y="3018971"/>
            <a:ext cx="0" cy="936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21681" y="1486291"/>
            <a:ext cx="1001486" cy="27699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26539" y="3947887"/>
            <a:ext cx="0" cy="792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8711" y="3950768"/>
            <a:ext cx="58782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87441" y="3044373"/>
            <a:ext cx="0" cy="936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49202" y="3981756"/>
            <a:ext cx="0" cy="792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03241" y="3976170"/>
            <a:ext cx="58782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790081" y="1486291"/>
            <a:ext cx="1001486" cy="27699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1" y="1945095"/>
            <a:ext cx="4100286" cy="1757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fr-FR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" y="1468845"/>
                <a:ext cx="406342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50" r="-3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8" y="1468845"/>
            <a:ext cx="3954470" cy="32893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99086" y="3018971"/>
            <a:ext cx="0" cy="17391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08000" y="1486291"/>
            <a:ext cx="1001486" cy="27699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238711" y="3018971"/>
            <a:ext cx="0" cy="936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621681" y="1486291"/>
            <a:ext cx="1001486" cy="27699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26539" y="3947887"/>
            <a:ext cx="0" cy="7920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8711" y="3950768"/>
            <a:ext cx="58782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87441" y="3044373"/>
            <a:ext cx="0" cy="936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49202" y="3981756"/>
            <a:ext cx="0" cy="7920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03241" y="3976170"/>
            <a:ext cx="58782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790081" y="1486291"/>
            <a:ext cx="1001486" cy="27699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732486" y="3018971"/>
            <a:ext cx="0" cy="173917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958481" y="1486291"/>
            <a:ext cx="1001486" cy="27699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Proposed Integration Methodology</a:t>
            </a:r>
          </a:p>
          <a:p>
            <a:r>
              <a:rPr lang="en-US" dirty="0" smtClean="0"/>
              <a:t>Logic Synthesis</a:t>
            </a:r>
          </a:p>
          <a:p>
            <a:r>
              <a:rPr lang="en-US" dirty="0" smtClean="0"/>
              <a:t>Defect/Fault Tolerance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Logic Synthesis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31997" y="6370638"/>
            <a:ext cx="20574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23" y="1407909"/>
            <a:ext cx="5400000" cy="5074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8650" y="1150423"/>
            <a:ext cx="7860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"/>
              </a:rPr>
              <a:t>Implementation of f</a:t>
            </a:r>
            <a:r>
              <a:rPr lang="en-US" sz="800" dirty="0">
                <a:latin typeface=""/>
              </a:rPr>
              <a:t>XOR2 </a:t>
            </a:r>
            <a:r>
              <a:rPr lang="en-US" dirty="0">
                <a:latin typeface=""/>
              </a:rPr>
              <a:t>with different </a:t>
            </a:r>
            <a:r>
              <a:rPr lang="en-US" dirty="0" err="1" smtClean="0">
                <a:latin typeface=""/>
              </a:rPr>
              <a:t>nanocrossbar</a:t>
            </a:r>
            <a:r>
              <a:rPr lang="en-US" dirty="0" smtClean="0">
                <a:latin typeface=""/>
              </a:rPr>
              <a:t>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Integration Methodology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Logic Synthesis</a:t>
            </a:r>
          </a:p>
          <a:p>
            <a:r>
              <a:rPr lang="en-US" dirty="0" smtClean="0"/>
              <a:t>Defect/Fault Tolerance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10403" y="1335089"/>
            <a:ext cx="8418472" cy="4560148"/>
            <a:chOff x="805715" y="930029"/>
            <a:chExt cx="10704700" cy="5798590"/>
          </a:xfrm>
        </p:grpSpPr>
        <p:cxnSp>
          <p:nvCxnSpPr>
            <p:cNvPr id="6" name="Straight Connector 5"/>
            <p:cNvCxnSpPr>
              <a:endCxn id="17" idx="2"/>
            </p:cNvCxnSpPr>
            <p:nvPr/>
          </p:nvCxnSpPr>
          <p:spPr>
            <a:xfrm flipV="1">
              <a:off x="3795214" y="5959642"/>
              <a:ext cx="0" cy="2491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6611507" y="1243740"/>
              <a:ext cx="848660" cy="3345068"/>
              <a:chOff x="6611507" y="1243740"/>
              <a:chExt cx="848660" cy="3345068"/>
            </a:xfrm>
          </p:grpSpPr>
          <p:cxnSp>
            <p:nvCxnSpPr>
              <p:cNvPr id="9" name="Düz Ok Bağlayıcısı 143"/>
              <p:cNvCxnSpPr/>
              <p:nvPr/>
            </p:nvCxnSpPr>
            <p:spPr>
              <a:xfrm flipH="1">
                <a:off x="6611507" y="1243740"/>
                <a:ext cx="359917" cy="1130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969344" y="1244179"/>
                <a:ext cx="2080" cy="3344585"/>
              </a:xfrm>
              <a:prstGeom prst="line">
                <a:avLst/>
              </a:prstGeom>
              <a:noFill/>
              <a:ln w="2857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ysDash"/>
              </a:ln>
              <a:effectLst/>
            </p:spPr>
          </p:cxnSp>
          <p:cxnSp>
            <p:nvCxnSpPr>
              <p:cNvPr id="11" name="Düz Ok Bağlayıcısı 143"/>
              <p:cNvCxnSpPr/>
              <p:nvPr/>
            </p:nvCxnSpPr>
            <p:spPr>
              <a:xfrm flipH="1">
                <a:off x="6964763" y="4588764"/>
                <a:ext cx="495404" cy="4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ysDash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259" y="4760337"/>
              <a:ext cx="2636342" cy="4892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513" y="5502889"/>
              <a:ext cx="1372439" cy="4661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1502" y="5503499"/>
              <a:ext cx="1520478" cy="4561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623" y="5498636"/>
              <a:ext cx="1283060" cy="444136"/>
            </a:xfrm>
            <a:prstGeom prst="rect">
              <a:avLst/>
            </a:prstGeom>
          </p:spPr>
        </p:pic>
        <p:cxnSp>
          <p:nvCxnSpPr>
            <p:cNvPr id="16" name="Düz Ok Bağlayıcısı 143"/>
            <p:cNvCxnSpPr/>
            <p:nvPr/>
          </p:nvCxnSpPr>
          <p:spPr>
            <a:xfrm>
              <a:off x="2971345" y="3576374"/>
              <a:ext cx="10417" cy="118396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7" name="Düz Ok Bağlayıcısı 143"/>
            <p:cNvCxnSpPr/>
            <p:nvPr/>
          </p:nvCxnSpPr>
          <p:spPr>
            <a:xfrm>
              <a:off x="4432592" y="3567413"/>
              <a:ext cx="10417" cy="1183963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grpSp>
          <p:nvGrpSpPr>
            <p:cNvPr id="18" name="Group 17"/>
            <p:cNvGrpSpPr/>
            <p:nvPr/>
          </p:nvGrpSpPr>
          <p:grpSpPr>
            <a:xfrm>
              <a:off x="2590197" y="5281646"/>
              <a:ext cx="702480" cy="216989"/>
              <a:chOff x="4968353" y="1935933"/>
              <a:chExt cx="648000" cy="739890"/>
            </a:xfrm>
          </p:grpSpPr>
          <p:cxnSp>
            <p:nvCxnSpPr>
              <p:cNvPr id="19" name="Düz Ok Bağlayıcısı 143"/>
              <p:cNvCxnSpPr/>
              <p:nvPr/>
            </p:nvCxnSpPr>
            <p:spPr>
              <a:xfrm>
                <a:off x="4983348" y="2135824"/>
                <a:ext cx="0" cy="53999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968353" y="2141168"/>
                <a:ext cx="648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5610700" y="1935933"/>
                <a:ext cx="0" cy="21122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flipH="1">
              <a:off x="3870030" y="5259343"/>
              <a:ext cx="630094" cy="240825"/>
              <a:chOff x="4968353" y="1935933"/>
              <a:chExt cx="648000" cy="739890"/>
            </a:xfrm>
          </p:grpSpPr>
          <p:cxnSp>
            <p:nvCxnSpPr>
              <p:cNvPr id="23" name="Düz Ok Bağlayıcısı 143"/>
              <p:cNvCxnSpPr/>
              <p:nvPr/>
            </p:nvCxnSpPr>
            <p:spPr>
              <a:xfrm>
                <a:off x="4983348" y="2135824"/>
                <a:ext cx="0" cy="539999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968353" y="2141168"/>
                <a:ext cx="6480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5610700" y="1935933"/>
                <a:ext cx="0" cy="211229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Düz Ok Bağlayıcısı 143"/>
            <p:cNvCxnSpPr/>
            <p:nvPr/>
          </p:nvCxnSpPr>
          <p:spPr>
            <a:xfrm flipH="1">
              <a:off x="5923447" y="4498308"/>
              <a:ext cx="0" cy="99720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7" name="Düz Ok Bağlayıcısı 143"/>
            <p:cNvCxnSpPr>
              <a:stCxn id="15" idx="2"/>
            </p:cNvCxnSpPr>
            <p:nvPr/>
          </p:nvCxnSpPr>
          <p:spPr>
            <a:xfrm flipH="1">
              <a:off x="2691054" y="5969000"/>
              <a:ext cx="0" cy="35640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 rot="16200000">
              <a:off x="16865" y="5347041"/>
              <a:ext cx="2125604" cy="547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31865">
                <a:defRPr/>
              </a:pPr>
              <a:r>
                <a:rPr lang="en-US" sz="1100" b="1" kern="0" dirty="0" smtClean="0">
                  <a:solidFill>
                    <a:prstClr val="black"/>
                  </a:solidFill>
                  <a:latin typeface="Arial"/>
                </a:rPr>
                <a:t>Permanent Defect Tolerance</a:t>
              </a:r>
              <a:endParaRPr lang="en-US" sz="1100" b="1" kern="0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525419" y="1188509"/>
              <a:ext cx="4942998" cy="4532195"/>
              <a:chOff x="6525419" y="1188509"/>
              <a:chExt cx="4942998" cy="4532195"/>
            </a:xfrm>
          </p:grpSpPr>
          <p:sp>
            <p:nvSpPr>
              <p:cNvPr id="31" name="Metin kutusu 160"/>
              <p:cNvSpPr txBox="1"/>
              <p:nvPr/>
            </p:nvSpPr>
            <p:spPr>
              <a:xfrm>
                <a:off x="7647799" y="1897809"/>
                <a:ext cx="2589769" cy="54790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318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Testing Transient Fault Tolerance Performance</a:t>
                </a:r>
                <a:endParaRPr kumimoji="0" lang="en-US" sz="105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6525419" y="2309953"/>
                <a:ext cx="1104973" cy="3410751"/>
                <a:chOff x="5370003" y="2309953"/>
                <a:chExt cx="2726919" cy="3410751"/>
              </a:xfrm>
            </p:grpSpPr>
            <p:cxnSp>
              <p:nvCxnSpPr>
                <p:cNvPr id="36" name="Düz Ok Bağlayıcısı 143"/>
                <p:cNvCxnSpPr/>
                <p:nvPr/>
              </p:nvCxnSpPr>
              <p:spPr>
                <a:xfrm rot="16200000" flipH="1">
                  <a:off x="7402020" y="1615051"/>
                  <a:ext cx="0" cy="1389804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 flipH="1">
                  <a:off x="5015689" y="4015523"/>
                  <a:ext cx="341036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V="1">
                  <a:off x="6525262" y="5535382"/>
                  <a:ext cx="0" cy="37061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370003" y="5720689"/>
                  <a:ext cx="101964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Düz Ok Bağlayıcısı 143"/>
              <p:cNvCxnSpPr>
                <a:stCxn id="20" idx="0"/>
              </p:cNvCxnSpPr>
              <p:nvPr/>
            </p:nvCxnSpPr>
            <p:spPr>
              <a:xfrm flipH="1" flipV="1">
                <a:off x="8971919" y="2821137"/>
                <a:ext cx="856" cy="13607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 rot="5400000">
                <a:off x="10131663" y="1977359"/>
                <a:ext cx="2125604" cy="54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831865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  <a:latin typeface="Arial"/>
                  </a:rPr>
                  <a:t>Transient  Fault </a:t>
                </a:r>
              </a:p>
              <a:p>
                <a:pPr lvl="0" algn="ctr" defTabSz="831865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  <a:latin typeface="Arial"/>
                  </a:rPr>
                  <a:t>Tolerance</a:t>
                </a:r>
                <a:endParaRPr lang="en-US" sz="11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142471" y="4181851"/>
              <a:ext cx="9367944" cy="2546768"/>
              <a:chOff x="2142471" y="4181851"/>
              <a:chExt cx="9367944" cy="2546768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0167" y="4181851"/>
                <a:ext cx="3025215" cy="1743344"/>
              </a:xfrm>
              <a:prstGeom prst="rect">
                <a:avLst/>
              </a:prstGeom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3286550" y="5904671"/>
                <a:ext cx="6112906" cy="625338"/>
                <a:chOff x="2093620" y="5904671"/>
                <a:chExt cx="7368452" cy="625338"/>
              </a:xfrm>
            </p:grpSpPr>
            <p:cxnSp>
              <p:nvCxnSpPr>
                <p:cNvPr id="49" name="Düz Ok Bağlayıcısı 143"/>
                <p:cNvCxnSpPr/>
                <p:nvPr/>
              </p:nvCxnSpPr>
              <p:spPr>
                <a:xfrm rot="10800000">
                  <a:off x="9462072" y="5904671"/>
                  <a:ext cx="0" cy="6253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 flipV="1">
                  <a:off x="2093620" y="6523820"/>
                  <a:ext cx="7368452" cy="61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3800316" y="5899369"/>
                <a:ext cx="4767828" cy="312552"/>
                <a:chOff x="2093620" y="5904671"/>
                <a:chExt cx="7368452" cy="625338"/>
              </a:xfrm>
            </p:grpSpPr>
            <p:cxnSp>
              <p:nvCxnSpPr>
                <p:cNvPr id="47" name="Düz Ok Bağlayıcısı 143"/>
                <p:cNvCxnSpPr/>
                <p:nvPr/>
              </p:nvCxnSpPr>
              <p:spPr>
                <a:xfrm rot="10800000">
                  <a:off x="9462072" y="5904671"/>
                  <a:ext cx="0" cy="625337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 flipV="1">
                  <a:off x="2093620" y="6523820"/>
                  <a:ext cx="7368452" cy="618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2471" y="6322664"/>
                <a:ext cx="1150206" cy="405955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 rot="5400000">
                <a:off x="10173661" y="5053102"/>
                <a:ext cx="2125603" cy="54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831865">
                  <a:defRPr/>
                </a:pPr>
                <a:r>
                  <a:rPr lang="en-US" sz="1100" b="1" kern="0" dirty="0" smtClean="0">
                    <a:solidFill>
                      <a:prstClr val="black"/>
                    </a:solidFill>
                    <a:latin typeface="Arial"/>
                  </a:rPr>
                  <a:t>Performance Optimization</a:t>
                </a:r>
                <a:endParaRPr lang="en-US" sz="1100" b="1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04608" y="930029"/>
              <a:ext cx="5746418" cy="3568279"/>
              <a:chOff x="1004608" y="930029"/>
              <a:chExt cx="5746418" cy="356827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606384" y="930029"/>
                <a:ext cx="4983302" cy="2615807"/>
                <a:chOff x="2174170" y="2601819"/>
                <a:chExt cx="3669536" cy="1824553"/>
              </a:xfrm>
            </p:grpSpPr>
            <p:sp>
              <p:nvSpPr>
                <p:cNvPr id="57" name="Metin kutusu 142"/>
                <p:cNvSpPr txBox="1"/>
                <p:nvPr/>
              </p:nvSpPr>
              <p:spPr>
                <a:xfrm rot="16200000">
                  <a:off x="1686344" y="3089645"/>
                  <a:ext cx="1191790" cy="216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8318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Fabrication</a:t>
                  </a:r>
                  <a:endParaRPr kumimoji="0" lang="en-US" sz="200" b="1" i="0" u="none" strike="noStrike" kern="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2356931" y="2904566"/>
                  <a:ext cx="830022" cy="1069452"/>
                  <a:chOff x="796959" y="1035817"/>
                  <a:chExt cx="744293" cy="961475"/>
                </a:xfrm>
              </p:grpSpPr>
              <p:cxnSp>
                <p:nvCxnSpPr>
                  <p:cNvPr id="64" name="Düz Ok Bağlayıcısı 143"/>
                  <p:cNvCxnSpPr/>
                  <p:nvPr/>
                </p:nvCxnSpPr>
                <p:spPr>
                  <a:xfrm flipH="1">
                    <a:off x="811227" y="1044011"/>
                    <a:ext cx="274320" cy="4819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ysDash"/>
                    <a:headEnd type="arrow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5" name="Düz Ok Bağlayıcısı 143"/>
                  <p:cNvCxnSpPr/>
                  <p:nvPr/>
                </p:nvCxnSpPr>
                <p:spPr>
                  <a:xfrm flipV="1">
                    <a:off x="796959" y="1035817"/>
                    <a:ext cx="1" cy="948368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6" name="Düz Ok Bağlayıcısı 143"/>
                  <p:cNvCxnSpPr/>
                  <p:nvPr/>
                </p:nvCxnSpPr>
                <p:spPr>
                  <a:xfrm flipH="1" flipV="1">
                    <a:off x="806361" y="1993448"/>
                    <a:ext cx="734891" cy="3844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9BBB59">
                        <a:shade val="95000"/>
                        <a:satMod val="105000"/>
                      </a:srgbClr>
                    </a:solidFill>
                    <a:prstDash val="sysDash"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2674802" y="2633214"/>
                  <a:ext cx="3168904" cy="1793158"/>
                  <a:chOff x="2674802" y="2633214"/>
                  <a:chExt cx="3168904" cy="1793158"/>
                </a:xfrm>
              </p:grpSpPr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94853" y="3260130"/>
                    <a:ext cx="3148853" cy="1166242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674802" y="2633214"/>
                    <a:ext cx="1166243" cy="505372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794087" y="2633214"/>
                    <a:ext cx="1049619" cy="505372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006568" y="2720682"/>
                    <a:ext cx="621995" cy="330435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9495" y="3758837"/>
                <a:ext cx="1811531" cy="72858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56011" y="3758836"/>
                <a:ext cx="2522802" cy="728585"/>
              </a:xfrm>
              <a:prstGeom prst="rect">
                <a:avLst/>
              </a:prstGeom>
            </p:spPr>
          </p:pic>
          <p:sp>
            <p:nvSpPr>
              <p:cNvPr id="55" name="Left Brace 54"/>
              <p:cNvSpPr/>
              <p:nvPr/>
            </p:nvSpPr>
            <p:spPr>
              <a:xfrm>
                <a:off x="1408765" y="976314"/>
                <a:ext cx="291961" cy="3521994"/>
              </a:xfrm>
              <a:prstGeom prst="leftBrace">
                <a:avLst>
                  <a:gd name="adj1" fmla="val 49267"/>
                  <a:gd name="adj2" fmla="val 50384"/>
                </a:avLst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318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-176629" y="2570983"/>
                <a:ext cx="2695130" cy="33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8318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Logic Synthesis</a:t>
                </a:r>
                <a:endParaRPr kumimoji="0" lang="en-US" sz="11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67" name="Left Brace 66"/>
          <p:cNvSpPr/>
          <p:nvPr/>
        </p:nvSpPr>
        <p:spPr>
          <a:xfrm>
            <a:off x="864540" y="4138690"/>
            <a:ext cx="242555" cy="1772195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Left Brace 67"/>
          <p:cNvSpPr/>
          <p:nvPr/>
        </p:nvSpPr>
        <p:spPr>
          <a:xfrm>
            <a:off x="884660" y="1371489"/>
            <a:ext cx="229606" cy="2769779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Left Brace 68"/>
          <p:cNvSpPr/>
          <p:nvPr/>
        </p:nvSpPr>
        <p:spPr>
          <a:xfrm flipH="1">
            <a:off x="8141957" y="1917624"/>
            <a:ext cx="184767" cy="904677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Left Brace 69"/>
          <p:cNvSpPr/>
          <p:nvPr/>
        </p:nvSpPr>
        <p:spPr>
          <a:xfrm flipH="1">
            <a:off x="8176470" y="3673224"/>
            <a:ext cx="203329" cy="2237661"/>
          </a:xfrm>
          <a:prstGeom prst="leftBrace">
            <a:avLst>
              <a:gd name="adj1" fmla="val 49267"/>
              <a:gd name="adj2" fmla="val 50384"/>
            </a:avLst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318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0403" y="4141268"/>
            <a:ext cx="1000700" cy="22233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10403" y="1148317"/>
            <a:ext cx="8418472" cy="299502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48076" y="4141268"/>
            <a:ext cx="4104649" cy="22233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384149" y="5280599"/>
            <a:ext cx="2563927" cy="8500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Defect/Fault Tolerance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02467"/>
            <a:ext cx="7062684" cy="34198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918" y="4981490"/>
            <a:ext cx="8158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"/>
              </a:rPr>
              <a:t>Permanent Faults</a:t>
            </a:r>
            <a:r>
              <a:rPr lang="en-US" sz="2000" dirty="0">
                <a:latin typeface=""/>
              </a:rPr>
              <a:t> occur mostly in fabrication and are </a:t>
            </a:r>
            <a:r>
              <a:rPr lang="en-US" sz="2000" dirty="0" smtClean="0">
                <a:latin typeface=""/>
              </a:rPr>
              <a:t>tolerated in </a:t>
            </a:r>
            <a:r>
              <a:rPr lang="en-US" sz="2000" dirty="0">
                <a:latin typeface=""/>
              </a:rPr>
              <a:t>post-fabrication by redundancy and </a:t>
            </a:r>
            <a:r>
              <a:rPr lang="en-US" sz="2000" dirty="0" smtClean="0">
                <a:latin typeface=""/>
              </a:rPr>
              <a:t>reconfigurability (mapping).</a:t>
            </a:r>
          </a:p>
          <a:p>
            <a:r>
              <a:rPr lang="en-US" sz="2000" b="1" dirty="0"/>
              <a:t>Transient Faults </a:t>
            </a:r>
            <a:r>
              <a:rPr lang="en-US" sz="2000" dirty="0"/>
              <a:t>occur in field and are tolerated </a:t>
            </a:r>
            <a:r>
              <a:rPr lang="en-US" sz="2000" dirty="0" smtClean="0"/>
              <a:t>by redundancy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3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Defect tolerance is achieved by realizing a target logic </a:t>
            </a:r>
            <a:r>
              <a:rPr lang="en-US" dirty="0" smtClean="0"/>
              <a:t>function on </a:t>
            </a:r>
            <a:r>
              <a:rPr lang="en-US" dirty="0"/>
              <a:t>a defective crossbar using row and column </a:t>
            </a:r>
            <a:r>
              <a:rPr lang="en-US" dirty="0" smtClean="0"/>
              <a:t>permutations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smtClean="0"/>
              <a:t>worst-case, N!M</a:t>
            </a:r>
            <a:r>
              <a:rPr lang="en-US" dirty="0"/>
              <a:t>! permutations are required to find a successful mapping </a:t>
            </a:r>
            <a:r>
              <a:rPr lang="en-US" dirty="0" smtClean="0"/>
              <a:t>for NXM </a:t>
            </a:r>
            <a:r>
              <a:rPr lang="en-US" dirty="0"/>
              <a:t>crossbar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Defect-unaware</a:t>
            </a:r>
            <a:r>
              <a:rPr lang="en-US" dirty="0"/>
              <a:t> algorithms aim to find the largest possible </a:t>
            </a:r>
            <a:r>
              <a:rPr lang="en-US" dirty="0" err="1" smtClean="0"/>
              <a:t>kXk</a:t>
            </a:r>
            <a:r>
              <a:rPr lang="en-US" dirty="0"/>
              <a:t> </a:t>
            </a:r>
            <a:r>
              <a:rPr lang="en-US" dirty="0" smtClean="0"/>
              <a:t>defect-free </a:t>
            </a:r>
            <a:r>
              <a:rPr lang="en-US" dirty="0"/>
              <a:t>sub-crossbar from a defective </a:t>
            </a:r>
            <a:r>
              <a:rPr lang="en-US" dirty="0" smtClean="0"/>
              <a:t>NXN </a:t>
            </a:r>
            <a:r>
              <a:rPr lang="en-US" dirty="0"/>
              <a:t>crossbar </a:t>
            </a:r>
            <a:r>
              <a:rPr lang="en-US" dirty="0" smtClean="0"/>
              <a:t>where k </a:t>
            </a:r>
            <a:r>
              <a:rPr lang="en-US" dirty="0"/>
              <a:t>≤ </a:t>
            </a:r>
            <a:r>
              <a:rPr lang="en-US" dirty="0" smtClean="0"/>
              <a:t>N;</a:t>
            </a:r>
          </a:p>
          <a:p>
            <a:pPr lvl="1"/>
            <a:r>
              <a:rPr lang="en-US" b="1" dirty="0" smtClean="0"/>
              <a:t>Defect-aware</a:t>
            </a:r>
            <a:r>
              <a:rPr lang="en-US" dirty="0" smtClean="0"/>
              <a:t> </a:t>
            </a:r>
            <a:r>
              <a:rPr lang="en-US" dirty="0"/>
              <a:t>considers the defect characteristics (stuck-at-0 </a:t>
            </a:r>
            <a:r>
              <a:rPr lang="en-US" dirty="0" smtClean="0"/>
              <a:t>or stuck-at-1</a:t>
            </a:r>
            <a:r>
              <a:rPr lang="en-US" dirty="0"/>
              <a:t>), then decide which switch to employ during the mapping.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method utilizes </a:t>
            </a:r>
            <a:r>
              <a:rPr lang="en-US" dirty="0"/>
              <a:t>a </a:t>
            </a:r>
            <a:r>
              <a:rPr lang="en-US" dirty="0" smtClean="0"/>
              <a:t>sensitivity </a:t>
            </a:r>
            <a:r>
              <a:rPr lang="en-US" dirty="0"/>
              <a:t>analysis of crossbar to specify </a:t>
            </a:r>
            <a:r>
              <a:rPr lang="en-US" dirty="0" smtClean="0"/>
              <a:t>critical switches</a:t>
            </a:r>
            <a:r>
              <a:rPr lang="en-US" dirty="0"/>
              <a:t>, and strengthens them with </a:t>
            </a:r>
            <a:r>
              <a:rPr lang="en-US" dirty="0" smtClean="0"/>
              <a:t>mitigation factors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each input, the simulation algorithm compares the given output </a:t>
                </a:r>
                <a:r>
                  <a:rPr lang="en-US" dirty="0"/>
                  <a:t>with the correct one.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fr-FR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a:rPr lang="fr-FR" b="0" i="1" smtClean="0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fr-FR" b="0" i="1" smtClean="0">
                            <a:latin typeface="Cambria Math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 smtClean="0"/>
                  <a:t>the </a:t>
                </a:r>
                <a:r>
                  <a:rPr lang="en-US" dirty="0"/>
                  <a:t>number of defective outputs with a SA0 (resp., SA1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381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each input, the simulation algorithm compares the given output </a:t>
                </a:r>
                <a:r>
                  <a:rPr lang="en-US" dirty="0"/>
                  <a:t>with the correct one.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fr-FR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a:rPr lang="fr-FR" b="0" i="1" smtClean="0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fr-FR" b="0" i="1" smtClean="0">
                            <a:latin typeface="Cambria Math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 smtClean="0"/>
                  <a:t>the </a:t>
                </a:r>
                <a:r>
                  <a:rPr lang="en-US" dirty="0"/>
                  <a:t>number of defective outputs with a SA0 (resp., SA1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381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3899694"/>
            <a:ext cx="5473700" cy="179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7363" y="5661859"/>
            <a:ext cx="14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Lattice design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57764" y="5661859"/>
            <a:ext cx="169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Sensitivity maps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49356" y="3482336"/>
                <a:ext cx="522644" cy="417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𝑖𝑗</m:t>
                          </m:r>
                        </m:sub>
                        <m:sup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356" y="3482336"/>
                <a:ext cx="522644" cy="417358"/>
              </a:xfrm>
              <a:prstGeom prst="rect">
                <a:avLst/>
              </a:prstGeom>
              <a:blipFill rotWithShape="0"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93445" y="3482336"/>
                <a:ext cx="522644" cy="417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𝑖𝑗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445" y="3482336"/>
                <a:ext cx="522644" cy="417358"/>
              </a:xfrm>
              <a:prstGeom prst="rect">
                <a:avLst/>
              </a:prstGeom>
              <a:blipFill rotWithShape="0"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8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24025"/>
                <a:ext cx="7886700" cy="447633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each input, the simulation algorithm compares the given output </a:t>
                </a:r>
                <a:r>
                  <a:rPr lang="en-US" dirty="0"/>
                  <a:t>with the correct one.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fr-FR" b="0" i="1" smtClean="0">
                            <a:latin typeface="Cambria Math" charset="0"/>
                          </a:rPr>
                          <m:t>0</m:t>
                        </m:r>
                      </m:sup>
                    </m:sSubSup>
                    <m:r>
                      <a:rPr lang="fr-FR" b="0" i="1" smtClean="0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𝑖𝑗</m:t>
                        </m:r>
                      </m:sub>
                      <m:sup>
                        <m:r>
                          <a:rPr lang="fr-FR" b="0" i="1" smtClean="0">
                            <a:latin typeface="Cambria Math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 smtClean="0"/>
                  <a:t>the </a:t>
                </a:r>
                <a:r>
                  <a:rPr lang="en-US" dirty="0"/>
                  <a:t>number of defective outputs with a SA0 (resp., SA1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Sensitivity metrics:</a:t>
                </a:r>
              </a:p>
              <a:p>
                <a:pPr lvl="1"/>
                <a:r>
                  <a:rPr lang="en-US" dirty="0" smtClean="0"/>
                  <a:t>The average n° of defective outputs on sensitive cells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𝐶</m:t>
                          </m:r>
                        </m:sub>
                        <m:sup>
                          <m:r>
                            <a:rPr lang="fr-FR" b="0" i="1" smtClean="0">
                              <a:latin typeface="Cambria Math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s-I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s-I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fr-FR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×</m:t>
                                  </m:r>
                                  <m:r>
                                    <a:rPr lang="fr-FR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  <m:r>
                                    <a:rPr lang="fr-FR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fr-FR" b="0" dirty="0" smtClean="0"/>
              </a:p>
              <a:p>
                <a:pPr lvl="1"/>
                <a:r>
                  <a:rPr lang="fr-FR" dirty="0" smtClean="0"/>
                  <a:t>The </a:t>
                </a:r>
                <a:r>
                  <a:rPr lang="en-US" dirty="0"/>
                  <a:t>average n° of defective outputs on </a:t>
                </a:r>
                <a:r>
                  <a:rPr lang="fr-FR" dirty="0" smtClean="0"/>
                  <a:t>full </a:t>
                </a:r>
                <a:r>
                  <a:rPr lang="fr-FR" dirty="0" err="1" smtClean="0"/>
                  <a:t>lattice</a:t>
                </a:r>
                <a:endParaRPr lang="fr-F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charset="0"/>
                            </a:rPr>
                            <m:t>𝐿</m:t>
                          </m:r>
                        </m:sub>
                        <m:sup>
                          <m:r>
                            <a:rPr lang="fr-FR" i="1">
                              <a:latin typeface="Cambria Math" charset="0"/>
                            </a:rPr>
                            <m:t>0</m:t>
                          </m:r>
                        </m:sup>
                      </m:sSubSup>
                      <m:r>
                        <a:rPr lang="fr-FR" i="1">
                          <a:latin typeface="Cambria Math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is-I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s-I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s-I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𝑟</m:t>
                                  </m:r>
                                  <m:r>
                                    <a:rPr lang="fr-FR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×</m:t>
                                  </m:r>
                                  <m:r>
                                    <a:rPr lang="fr-FR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24025"/>
                <a:ext cx="7886700" cy="4476334"/>
              </a:xfrm>
              <a:blipFill rotWithShape="0">
                <a:blip r:embed="rId3"/>
                <a:stretch>
                  <a:fillRect l="-1391" t="-2316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300" y="6200359"/>
                <a:ext cx="80707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charset="0"/>
                        </a:rPr>
                        <m:t>𝑟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𝑡h𝑒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𝑎𝑟𝑒𝑎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𝑜𝑓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𝑡h𝑒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𝑙𝑎𝑡𝑡𝑖𝑐𝑒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p>
                      </m:sSup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=#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𝑐𝑒𝑙𝑙𝑠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𝑟𝑜𝑏𝑢𝑠𝑡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𝑡𝑜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𝑆𝐴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0, 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𝑡𝑜𝑡𝑎𝑙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𝑛𝑢𝑚𝑏𝑒𝑟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𝑜𝑓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fr-F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𝑖𝑛𝑝𝑢𝑡𝑠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6200359"/>
                <a:ext cx="8070735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87500" b="-1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32570"/>
          <a:stretch/>
        </p:blipFill>
        <p:spPr>
          <a:xfrm>
            <a:off x="1371600" y="1335089"/>
            <a:ext cx="6400800" cy="3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28650" y="1724025"/>
            <a:ext cx="7886700" cy="4351338"/>
          </a:xfrm>
        </p:spPr>
        <p:txBody>
          <a:bodyPr/>
          <a:lstStyle/>
          <a:p>
            <a:r>
              <a:rPr lang="en-US" dirty="0"/>
              <a:t>Nano-crossbars are emerged </a:t>
            </a:r>
            <a:r>
              <a:rPr lang="en-US" dirty="0" smtClean="0"/>
              <a:t>as </a:t>
            </a:r>
            <a:r>
              <a:rPr lang="en-US" dirty="0"/>
              <a:t>an alternative </a:t>
            </a:r>
            <a:r>
              <a:rPr lang="en-US" dirty="0" smtClean="0"/>
              <a:t>to CMOS technology</a:t>
            </a:r>
          </a:p>
          <a:p>
            <a:pPr lvl="1"/>
            <a:r>
              <a:rPr lang="en-US" dirty="0" smtClean="0"/>
              <a:t>Cheap bottom-top nano-fabrication techniques</a:t>
            </a:r>
          </a:p>
          <a:p>
            <a:pPr lvl="1"/>
            <a:r>
              <a:rPr lang="en-US" dirty="0" smtClean="0"/>
              <a:t>Fabrics yield to be regular and dense</a:t>
            </a:r>
          </a:p>
          <a:p>
            <a:pPr lvl="1"/>
            <a:r>
              <a:rPr lang="en-US" dirty="0" smtClean="0"/>
              <a:t>Area and power efficient</a:t>
            </a:r>
          </a:p>
          <a:p>
            <a:pPr lvl="1"/>
            <a:r>
              <a:rPr lang="en-US" dirty="0" smtClean="0"/>
              <a:t>Easy to implement Boolean functions</a:t>
            </a:r>
          </a:p>
        </p:txBody>
      </p:sp>
    </p:spTree>
    <p:extLst>
      <p:ext uri="{BB962C8B-B14F-4D97-AF65-F5344CB8AC3E}">
        <p14:creationId xmlns:p14="http://schemas.microsoft.com/office/powerpoint/2010/main" val="11639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32570"/>
          <a:stretch/>
        </p:blipFill>
        <p:spPr>
          <a:xfrm>
            <a:off x="1371600" y="1335089"/>
            <a:ext cx="6400800" cy="342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2"/>
          <a:stretch/>
        </p:blipFill>
        <p:spPr>
          <a:xfrm>
            <a:off x="1371600" y="4886324"/>
            <a:ext cx="6400800" cy="11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" b="1"/>
          <a:stretch/>
        </p:blipFill>
        <p:spPr>
          <a:xfrm>
            <a:off x="1087438" y="1335089"/>
            <a:ext cx="5740400" cy="5021262"/>
          </a:xfrm>
          <a:prstGeom prst="rect">
            <a:avLst/>
          </a:prstGeom>
        </p:spPr>
      </p:pic>
      <p:sp>
        <p:nvSpPr>
          <p:cNvPr id="6" name="Rectangle 5"/>
          <p:cNvSpPr>
            <a:spLocks/>
          </p:cNvSpPr>
          <p:nvPr/>
        </p:nvSpPr>
        <p:spPr>
          <a:xfrm>
            <a:off x="6643688" y="5072059"/>
            <a:ext cx="252000" cy="25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6638920" y="5395910"/>
            <a:ext cx="252000" cy="252000"/>
          </a:xfrm>
          <a:prstGeom prst="rect">
            <a:avLst/>
          </a:prstGeom>
          <a:solidFill>
            <a:srgbClr val="66A5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638920" y="5719760"/>
            <a:ext cx="252000" cy="252000"/>
          </a:xfrm>
          <a:prstGeom prst="rect">
            <a:avLst/>
          </a:prstGeom>
          <a:solidFill>
            <a:srgbClr val="9DD6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7161" y="533724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SA1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7161" y="501339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SA0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7161" y="5661095"/>
            <a:ext cx="124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Repair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/>
              <a:t>Defect/Fault Tolerance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09710"/>
            <a:ext cx="2057400" cy="3651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Monte-Carlo test is costly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Algebraic Analysis: using Inclusion Ratio and probabilistic </a:t>
            </a:r>
            <a:r>
              <a:rPr lang="en-US" dirty="0" smtClean="0">
                <a:solidFill>
                  <a:prstClr val="black"/>
                </a:solidFill>
              </a:rPr>
              <a:t>fault</a:t>
            </a:r>
            <a:endParaRPr lang="en-US" dirty="0">
              <a:solidFill>
                <a:prstClr val="black"/>
              </a:solidFill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Transient faults are modelled as </a:t>
            </a:r>
            <a:r>
              <a:rPr lang="en-US" dirty="0" smtClean="0">
                <a:solidFill>
                  <a:prstClr val="black"/>
                </a:solidFill>
              </a:rPr>
              <a:t>SA0 </a:t>
            </a:r>
            <a:r>
              <a:rPr lang="en-US" dirty="0">
                <a:solidFill>
                  <a:prstClr val="black"/>
                </a:solidFill>
              </a:rPr>
              <a:t>or </a:t>
            </a:r>
            <a:r>
              <a:rPr lang="en-US" dirty="0" smtClean="0">
                <a:solidFill>
                  <a:prstClr val="black"/>
                </a:solidFill>
              </a:rPr>
              <a:t>SA1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84995" y="3856542"/>
            <a:ext cx="3174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AU" sz="2000" dirty="0" smtClean="0">
                <a:solidFill>
                  <a:prstClr val="black"/>
                </a:solidFill>
              </a:rPr>
              <a:t>Fault Tolerance: Redundancy</a:t>
            </a:r>
            <a:endParaRPr lang="en-AU" sz="2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0" y="4928175"/>
            <a:ext cx="2319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Enlarging the area: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Adding row or column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3568" y="4651175"/>
            <a:ext cx="2871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In optimal the area: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Switch redundancy</a:t>
            </a:r>
          </a:p>
          <a:p>
            <a:pPr lvl="0" algn="ctr"/>
            <a:r>
              <a:rPr lang="en-US" i="1" dirty="0" smtClean="0">
                <a:solidFill>
                  <a:prstClr val="black"/>
                </a:solidFill>
              </a:rPr>
              <a:t>f </a:t>
            </a:r>
            <a:r>
              <a:rPr lang="en-US" dirty="0" smtClean="0">
                <a:solidFill>
                  <a:prstClr val="black"/>
                </a:solidFill>
              </a:rPr>
              <a:t>= 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 + x</a:t>
            </a:r>
            <a:r>
              <a:rPr lang="en-US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2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 + x</a:t>
            </a:r>
            <a:r>
              <a:rPr lang="en-US" i="1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4</a:t>
            </a:r>
          </a:p>
          <a:p>
            <a:pPr algn="ctr"/>
            <a:r>
              <a:rPr lang="en-US" i="1" dirty="0">
                <a:solidFill>
                  <a:prstClr val="black"/>
                </a:solidFill>
              </a:rPr>
              <a:t>f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1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i="1" baseline="-25000" dirty="0" smtClean="0">
                <a:solidFill>
                  <a:srgbClr val="FF0000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+ </a:t>
            </a:r>
            <a:r>
              <a:rPr lang="en-US" i="1" dirty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baseline="-25000" dirty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2</a:t>
            </a:r>
            <a:r>
              <a:rPr lang="en-US" i="1" dirty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baseline="-25000" dirty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3</a:t>
            </a:r>
            <a:r>
              <a:rPr lang="en-US" i="1" dirty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 + 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3</a:t>
            </a:r>
            <a:r>
              <a:rPr lang="en-US" i="1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x</a:t>
            </a:r>
            <a:r>
              <a:rPr lang="en-US" i="1" baseline="-25000" dirty="0" smtClean="0">
                <a:solidFill>
                  <a:prstClr val="black"/>
                </a:solidFill>
                <a:latin typeface="TimesNewRoman,Italic" charset="0"/>
                <a:ea typeface="TimesNewRoman,Italic" charset="0"/>
                <a:cs typeface="TimesNewRoman,Italic" charset="0"/>
              </a:rPr>
              <a:t>4</a:t>
            </a:r>
            <a:endParaRPr lang="en-US" i="1" baseline="-25000" dirty="0">
              <a:solidFill>
                <a:prstClr val="black"/>
              </a:solidFill>
              <a:latin typeface="TimesNewRoman,Italic" charset="0"/>
              <a:ea typeface="TimesNewRoman,Italic" charset="0"/>
              <a:cs typeface="TimesNewRoman,Italic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76104" y="5574506"/>
            <a:ext cx="1966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15085" y="5314863"/>
            <a:ext cx="196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08492" y="5585251"/>
            <a:ext cx="1966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0"/>
          </p:cNvCxnSpPr>
          <p:nvPr/>
        </p:nvCxnSpPr>
        <p:spPr>
          <a:xfrm>
            <a:off x="1788647" y="4385187"/>
            <a:ext cx="0" cy="542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0"/>
          </p:cNvCxnSpPr>
          <p:nvPr/>
        </p:nvCxnSpPr>
        <p:spPr>
          <a:xfrm>
            <a:off x="7079459" y="4385187"/>
            <a:ext cx="0" cy="265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88647" y="4375354"/>
            <a:ext cx="52908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2"/>
          </p:cNvCxnSpPr>
          <p:nvPr/>
        </p:nvCxnSpPr>
        <p:spPr>
          <a:xfrm>
            <a:off x="4572000" y="4256652"/>
            <a:ext cx="0" cy="1187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2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Proposed Integration Methodology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Logic Synthesis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Defect/Fault Tolerance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Nano-switches are good alternatives to CMOS Boolean logic implementations</a:t>
            </a:r>
          </a:p>
          <a:p>
            <a:r>
              <a:rPr lang="en-US" dirty="0" smtClean="0"/>
              <a:t>They are prone to defects and variability</a:t>
            </a:r>
          </a:p>
          <a:p>
            <a:r>
              <a:rPr lang="en-US" dirty="0" smtClean="0"/>
              <a:t>Defect characterization and fault modeling are required for </a:t>
            </a:r>
          </a:p>
          <a:p>
            <a:pPr lvl="1"/>
            <a:r>
              <a:rPr lang="en-US" dirty="0" smtClean="0"/>
              <a:t>Reliable computation (fault mitigation)</a:t>
            </a:r>
          </a:p>
          <a:p>
            <a:pPr lvl="1"/>
            <a:r>
              <a:rPr lang="en-US" dirty="0" smtClean="0"/>
              <a:t>Area and power minimization under fault mitigation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601394" y="4255265"/>
            <a:ext cx="79447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96191"/>
            <a:ext cx="7229475" cy="1790700"/>
          </a:xfrm>
        </p:spPr>
        <p:txBody>
          <a:bodyPr>
            <a:normAutofit/>
          </a:bodyPr>
          <a:lstStyle/>
          <a:p>
            <a:pPr algn="l"/>
            <a:r>
              <a:rPr lang="en-US" sz="3300" i="1" dirty="0">
                <a:latin typeface="Helvetica" charset="0"/>
                <a:ea typeface="Helvetica" charset="0"/>
                <a:cs typeface="Helvetica" charset="0"/>
              </a:rPr>
              <a:t>Integrated Synthesis Methodology for Crossbar Arrays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4568265"/>
            <a:ext cx="6740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M. </a:t>
            </a:r>
            <a:r>
              <a:rPr lang="en-US" dirty="0" err="1"/>
              <a:t>Ceylan</a:t>
            </a:r>
            <a:r>
              <a:rPr lang="en-US" dirty="0"/>
              <a:t> </a:t>
            </a:r>
            <a:r>
              <a:rPr lang="en-US" dirty="0" err="1" smtClean="0"/>
              <a:t>Morgul</a:t>
            </a:r>
            <a:r>
              <a:rPr lang="en-US" dirty="0" smtClean="0"/>
              <a:t>, </a:t>
            </a:r>
            <a:r>
              <a:rPr lang="en-US" dirty="0"/>
              <a:t>Luca </a:t>
            </a:r>
            <a:r>
              <a:rPr lang="en-US" dirty="0" err="1" smtClean="0"/>
              <a:t>Frontini</a:t>
            </a:r>
            <a:r>
              <a:rPr lang="en-US" dirty="0" smtClean="0"/>
              <a:t>, </a:t>
            </a:r>
            <a:r>
              <a:rPr lang="en-US" dirty="0" err="1"/>
              <a:t>Onur</a:t>
            </a:r>
            <a:r>
              <a:rPr lang="en-US" dirty="0"/>
              <a:t> </a:t>
            </a:r>
            <a:r>
              <a:rPr lang="en-US" dirty="0" err="1" smtClean="0"/>
              <a:t>Tunali</a:t>
            </a:r>
            <a:r>
              <a:rPr lang="en-US" dirty="0" smtClean="0"/>
              <a:t>, </a:t>
            </a:r>
            <a:r>
              <a:rPr lang="en-US" b="1" dirty="0" smtClean="0"/>
              <a:t>Elena Ioana Vatajelu</a:t>
            </a:r>
            <a:r>
              <a:rPr lang="en-US" dirty="0" smtClean="0"/>
              <a:t>, </a:t>
            </a:r>
          </a:p>
          <a:p>
            <a:pPr>
              <a:spcAft>
                <a:spcPts val="600"/>
              </a:spcAft>
            </a:pPr>
            <a:r>
              <a:rPr lang="en-US" dirty="0"/>
              <a:t>Valentina </a:t>
            </a:r>
            <a:r>
              <a:rPr lang="en-US" dirty="0" err="1" smtClean="0"/>
              <a:t>Ciriani</a:t>
            </a:r>
            <a:r>
              <a:rPr lang="en-US" dirty="0" smtClean="0"/>
              <a:t>, Lorena </a:t>
            </a:r>
            <a:r>
              <a:rPr lang="en-US" dirty="0" err="1" smtClean="0"/>
              <a:t>Anghel</a:t>
            </a:r>
            <a:r>
              <a:rPr lang="en-US" dirty="0" smtClean="0"/>
              <a:t>, </a:t>
            </a:r>
            <a:r>
              <a:rPr lang="en-US" dirty="0" err="1"/>
              <a:t>Csaba</a:t>
            </a:r>
            <a:r>
              <a:rPr lang="en-US" dirty="0"/>
              <a:t> </a:t>
            </a:r>
            <a:r>
              <a:rPr lang="en-US" dirty="0" err="1"/>
              <a:t>Andras</a:t>
            </a:r>
            <a:r>
              <a:rPr lang="en-US" dirty="0"/>
              <a:t> </a:t>
            </a:r>
            <a:r>
              <a:rPr lang="en-US" dirty="0" smtClean="0"/>
              <a:t>Moritz, </a:t>
            </a:r>
            <a:r>
              <a:rPr lang="en-US" dirty="0" err="1"/>
              <a:t>Mircea</a:t>
            </a:r>
            <a:r>
              <a:rPr lang="en-US" dirty="0"/>
              <a:t> R. </a:t>
            </a:r>
            <a:r>
              <a:rPr lang="en-US" dirty="0" smtClean="0"/>
              <a:t>Stan,</a:t>
            </a:r>
          </a:p>
          <a:p>
            <a:pPr>
              <a:spcAft>
                <a:spcPts val="600"/>
              </a:spcAft>
            </a:pPr>
            <a:r>
              <a:rPr lang="en-US" dirty="0"/>
              <a:t>Dan </a:t>
            </a:r>
            <a:r>
              <a:rPr lang="en-US" dirty="0" err="1" smtClean="0"/>
              <a:t>Alexandrescu</a:t>
            </a:r>
            <a:r>
              <a:rPr lang="en-US" dirty="0" smtClean="0"/>
              <a:t>, </a:t>
            </a:r>
            <a:r>
              <a:rPr lang="en-US" dirty="0"/>
              <a:t>Mustafa </a:t>
            </a:r>
            <a:r>
              <a:rPr lang="en-US" dirty="0" err="1"/>
              <a:t>Altun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85" y="689807"/>
            <a:ext cx="503842" cy="540000"/>
          </a:xfrm>
          <a:prstGeom prst="rect">
            <a:avLst/>
          </a:prstGeom>
        </p:spPr>
      </p:pic>
      <p:pic>
        <p:nvPicPr>
          <p:cNvPr id="7" name="Picture 6" descr="mage result for universitÃ© grenoble al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33" y="689807"/>
            <a:ext cx="8342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age result for Cn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87" y="68980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sult for istanbul technical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8" y="607137"/>
            <a:ext cx="504000" cy="7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UniversitÃ  degli Studi di Milano Milan, Ita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9" y="631465"/>
            <a:ext cx="2016000" cy="6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University of Massachusetts, Amher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97" y="619517"/>
            <a:ext cx="684000" cy="68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University of Virgin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34" y="581807"/>
            <a:ext cx="75600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IROC Technologi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49" y="779807"/>
            <a:ext cx="123047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ge result for nanoxcomp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7" b="34966"/>
          <a:stretch/>
        </p:blipFill>
        <p:spPr bwMode="auto">
          <a:xfrm>
            <a:off x="4514868" y="1744518"/>
            <a:ext cx="24685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ge result for marie curie gra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34" y="1726518"/>
            <a:ext cx="196444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"/>
          <p:cNvSpPr/>
          <p:nvPr/>
        </p:nvSpPr>
        <p:spPr>
          <a:xfrm>
            <a:off x="2479731" y="5731055"/>
            <a:ext cx="4245088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56000">
            <a:spAutoFit/>
          </a:bodyPr>
          <a:lstStyle/>
          <a:p>
            <a:pPr algn="ctr"/>
            <a:r>
              <a:rPr lang="en-US" sz="900" dirty="0" smtClean="0"/>
              <a:t>This project has </a:t>
            </a:r>
            <a:r>
              <a:rPr lang="en-US" sz="900" dirty="0"/>
              <a:t>received funding from the European Union's H2020 </a:t>
            </a:r>
            <a:r>
              <a:rPr lang="tr-TR" sz="900" dirty="0" smtClean="0"/>
              <a:t>    </a:t>
            </a:r>
            <a:r>
              <a:rPr lang="en-US" sz="900" dirty="0" smtClean="0"/>
              <a:t>research </a:t>
            </a:r>
            <a:r>
              <a:rPr lang="en-US" sz="900" dirty="0"/>
              <a:t>and innovation </a:t>
            </a:r>
            <a:r>
              <a:rPr lang="en-US" sz="900" dirty="0" err="1" smtClean="0"/>
              <a:t>programme</a:t>
            </a:r>
            <a:r>
              <a:rPr lang="tr-TR" sz="900" dirty="0" smtClean="0"/>
              <a:t> </a:t>
            </a:r>
            <a:r>
              <a:rPr lang="en-US" sz="900" dirty="0" smtClean="0"/>
              <a:t>under </a:t>
            </a:r>
            <a:r>
              <a:rPr lang="en-US" sz="900" dirty="0"/>
              <a:t>the Marie </a:t>
            </a:r>
            <a:r>
              <a:rPr lang="en-US" sz="900" dirty="0" err="1"/>
              <a:t>Skłodowska</a:t>
            </a:r>
            <a:r>
              <a:rPr lang="en-US" sz="900" dirty="0"/>
              <a:t>-Curie grant agreement No 691178</a:t>
            </a:r>
            <a:r>
              <a:rPr lang="en-US" sz="1200" dirty="0" smtClean="0"/>
              <a:t>.</a:t>
            </a:r>
            <a:endParaRPr lang="tr-TR" sz="1200" dirty="0" smtClean="0"/>
          </a:p>
        </p:txBody>
      </p:sp>
      <p:sp>
        <p:nvSpPr>
          <p:cNvPr id="16" name="Rectangle 7"/>
          <p:cNvSpPr/>
          <p:nvPr/>
        </p:nvSpPr>
        <p:spPr>
          <a:xfrm>
            <a:off x="2479731" y="6321523"/>
            <a:ext cx="4245088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This </a:t>
            </a:r>
            <a:r>
              <a:rPr lang="en-US" sz="900" dirty="0"/>
              <a:t>work is supported by </a:t>
            </a:r>
            <a:r>
              <a:rPr lang="en-US" sz="900" dirty="0" smtClean="0"/>
              <a:t>the </a:t>
            </a:r>
            <a:r>
              <a:rPr lang="en-US" sz="900" dirty="0"/>
              <a:t>TUBITAK-Career project #113E760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31" y="5731055"/>
            <a:ext cx="807925" cy="5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E224-CA4D-2040-893F-E681611170B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7" y="1916893"/>
            <a:ext cx="5328000" cy="3611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650" y="1297484"/>
            <a:ext cx="2969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Switching Nano-arrays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02824" y="2340953"/>
            <a:ext cx="2142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Switching nano array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27419" y="2156287"/>
            <a:ext cx="208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Two-terminal switch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95103" y="3852101"/>
            <a:ext cx="21214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Four-terminal </a:t>
            </a:r>
            <a:r>
              <a:rPr lang="en-US" dirty="0" smtClean="0">
                <a:solidFill>
                  <a:srgbClr val="FF0000"/>
                </a:solidFill>
              </a:rPr>
              <a:t>switch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47052" y="1733669"/>
            <a:ext cx="3019462" cy="1885296"/>
            <a:chOff x="5947052" y="1733669"/>
            <a:chExt cx="3019462" cy="1885296"/>
          </a:xfrm>
        </p:grpSpPr>
        <p:grpSp>
          <p:nvGrpSpPr>
            <p:cNvPr id="20" name="Group 19"/>
            <p:cNvGrpSpPr/>
            <p:nvPr/>
          </p:nvGrpSpPr>
          <p:grpSpPr>
            <a:xfrm>
              <a:off x="5947052" y="1745727"/>
              <a:ext cx="1382609" cy="1873238"/>
              <a:chOff x="7152340" y="1318130"/>
              <a:chExt cx="1381695" cy="187200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/>
              <a:srcRect t="-525"/>
              <a:stretch/>
            </p:blipFill>
            <p:spPr>
              <a:xfrm>
                <a:off x="7152340" y="1318130"/>
                <a:ext cx="1381695" cy="187200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292990" y="1327391"/>
                <a:ext cx="124104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smtClean="0"/>
                  <a:t>Diode based</a:t>
                </a:r>
                <a:endParaRPr lang="en-US" sz="1600" b="1" u="sng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322927" y="1733669"/>
              <a:ext cx="1643587" cy="1873238"/>
              <a:chOff x="6367322" y="1335089"/>
              <a:chExt cx="1642501" cy="1872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/>
              <a:srcRect t="-525"/>
              <a:stretch/>
            </p:blipFill>
            <p:spPr>
              <a:xfrm>
                <a:off x="6367322" y="1335089"/>
                <a:ext cx="1381695" cy="1872000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367322" y="1349774"/>
                <a:ext cx="164250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smtClean="0"/>
                  <a:t>Memristor based</a:t>
                </a:r>
                <a:endParaRPr lang="en-US" sz="1600" b="1" u="sng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880225" y="2374900"/>
                <a:ext cx="321587" cy="374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8849670">
                <a:off x="6966392" y="2276054"/>
                <a:ext cx="144001" cy="576408"/>
                <a:chOff x="8087911" y="2216825"/>
                <a:chExt cx="144001" cy="57640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8087912" y="2361234"/>
                  <a:ext cx="144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H="1" flipV="1">
                  <a:off x="8160234" y="2216825"/>
                  <a:ext cx="196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8159716" y="2649233"/>
                  <a:ext cx="196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/>
                <p:cNvSpPr/>
                <p:nvPr/>
              </p:nvSpPr>
              <p:spPr>
                <a:xfrm>
                  <a:off x="8087911" y="2361234"/>
                  <a:ext cx="144000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8108950" y="2399417"/>
                  <a:ext cx="88900" cy="240970"/>
                  <a:chOff x="8270875" y="2453392"/>
                  <a:chExt cx="88900" cy="240970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 flipH="1" flipV="1">
                    <a:off x="8312115" y="2453392"/>
                    <a:ext cx="196" cy="6024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>
                    <a:off x="8312115" y="2513634"/>
                    <a:ext cx="4766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 flipV="1">
                    <a:off x="8359579" y="2513635"/>
                    <a:ext cx="196" cy="6024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8270875" y="2573877"/>
                    <a:ext cx="8870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 flipV="1">
                    <a:off x="8272829" y="2575476"/>
                    <a:ext cx="196" cy="6024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8274015" y="2634284"/>
                    <a:ext cx="4766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 flipV="1">
                    <a:off x="8321675" y="2634120"/>
                    <a:ext cx="196" cy="6024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87" y="1916893"/>
            <a:ext cx="5328000" cy="3611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650" y="1297484"/>
            <a:ext cx="2969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Switching Nano-arrays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02824" y="2340953"/>
            <a:ext cx="2142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Switching nano array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27419" y="2156287"/>
            <a:ext cx="208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Two-terminal switch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5103" y="3852101"/>
            <a:ext cx="21214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Four-terminal </a:t>
            </a:r>
            <a:r>
              <a:rPr lang="en-US" dirty="0" smtClean="0">
                <a:solidFill>
                  <a:srgbClr val="FF0000"/>
                </a:solidFill>
              </a:rPr>
              <a:t>switch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47052" y="1733669"/>
            <a:ext cx="3019462" cy="1885296"/>
            <a:chOff x="5947052" y="1733669"/>
            <a:chExt cx="3019462" cy="1885296"/>
          </a:xfrm>
        </p:grpSpPr>
        <p:grpSp>
          <p:nvGrpSpPr>
            <p:cNvPr id="20" name="Group 19"/>
            <p:cNvGrpSpPr/>
            <p:nvPr/>
          </p:nvGrpSpPr>
          <p:grpSpPr>
            <a:xfrm>
              <a:off x="5947052" y="1745727"/>
              <a:ext cx="1382609" cy="1873238"/>
              <a:chOff x="7152340" y="1318130"/>
              <a:chExt cx="1381695" cy="1872000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/>
              <a:srcRect t="-525"/>
              <a:stretch/>
            </p:blipFill>
            <p:spPr>
              <a:xfrm>
                <a:off x="7152340" y="1318130"/>
                <a:ext cx="1381695" cy="187200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292990" y="1327391"/>
                <a:ext cx="124104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smtClean="0"/>
                  <a:t>Diode based</a:t>
                </a:r>
                <a:endParaRPr lang="en-US" sz="1600" b="1" u="sng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322927" y="1733669"/>
              <a:ext cx="1643587" cy="1873238"/>
              <a:chOff x="6367322" y="1335089"/>
              <a:chExt cx="1642501" cy="1872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/>
              <a:srcRect t="-525"/>
              <a:stretch/>
            </p:blipFill>
            <p:spPr>
              <a:xfrm>
                <a:off x="6367322" y="1335089"/>
                <a:ext cx="1381695" cy="1872000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367322" y="1349774"/>
                <a:ext cx="164250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smtClean="0"/>
                  <a:t>Memristor based</a:t>
                </a:r>
                <a:endParaRPr lang="en-US" sz="1600" b="1" u="sng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880225" y="2374900"/>
                <a:ext cx="321587" cy="374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8849670">
                <a:off x="6966392" y="2276054"/>
                <a:ext cx="144001" cy="576408"/>
                <a:chOff x="8087911" y="2216825"/>
                <a:chExt cx="144001" cy="57640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8087912" y="2361234"/>
                  <a:ext cx="144000" cy="28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H="1" flipV="1">
                  <a:off x="8160234" y="2216825"/>
                  <a:ext cx="196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8159716" y="2649233"/>
                  <a:ext cx="196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/>
                <p:cNvSpPr/>
                <p:nvPr/>
              </p:nvSpPr>
              <p:spPr>
                <a:xfrm>
                  <a:off x="8087911" y="2361234"/>
                  <a:ext cx="144000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8108950" y="2399417"/>
                  <a:ext cx="88900" cy="240970"/>
                  <a:chOff x="8270875" y="2453392"/>
                  <a:chExt cx="88900" cy="240970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 flipH="1" flipV="1">
                    <a:off x="8312115" y="2453392"/>
                    <a:ext cx="196" cy="6024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>
                    <a:off x="8312115" y="2513634"/>
                    <a:ext cx="4766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 flipV="1">
                    <a:off x="8359579" y="2513635"/>
                    <a:ext cx="196" cy="6024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8270875" y="2573877"/>
                    <a:ext cx="88704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 flipV="1">
                    <a:off x="8272829" y="2575476"/>
                    <a:ext cx="196" cy="6024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8274015" y="2634284"/>
                    <a:ext cx="4766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 flipV="1">
                    <a:off x="8321675" y="2634120"/>
                    <a:ext cx="196" cy="60242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87" y="1916893"/>
            <a:ext cx="5328000" cy="3611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650" y="1297484"/>
            <a:ext cx="2969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Switching Nano-arrays</a:t>
            </a:r>
            <a:endParaRPr lang="en-US" sz="2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5930722" y="3722456"/>
            <a:ext cx="3062867" cy="1969590"/>
            <a:chOff x="5930722" y="3722456"/>
            <a:chExt cx="3062867" cy="1969590"/>
          </a:xfrm>
        </p:grpSpPr>
        <p:grpSp>
          <p:nvGrpSpPr>
            <p:cNvPr id="41" name="Group 40"/>
            <p:cNvGrpSpPr/>
            <p:nvPr/>
          </p:nvGrpSpPr>
          <p:grpSpPr>
            <a:xfrm>
              <a:off x="5930722" y="3722456"/>
              <a:ext cx="1611353" cy="1969590"/>
              <a:chOff x="7088700" y="3867600"/>
              <a:chExt cx="1611353" cy="196959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/>
              <a:srcRect t="5052" r="3561" b="-1"/>
              <a:stretch/>
            </p:blipFill>
            <p:spPr>
              <a:xfrm>
                <a:off x="7088700" y="3965190"/>
                <a:ext cx="1611353" cy="18720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408108" y="3867600"/>
                <a:ext cx="103265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smtClean="0"/>
                  <a:t>FET </a:t>
                </a:r>
                <a:r>
                  <a:rPr lang="en-US" sz="1600" b="1" u="sng" dirty="0" smtClean="0"/>
                  <a:t>based</a:t>
                </a:r>
                <a:endParaRPr lang="en-US" sz="1600" b="1" u="sng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454798" y="3736970"/>
              <a:ext cx="1538791" cy="1856234"/>
              <a:chOff x="9498141" y="3867600"/>
              <a:chExt cx="1538791" cy="1856234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/>
              <a:srcRect t="-1" b="-1"/>
              <a:stretch/>
            </p:blipFill>
            <p:spPr>
              <a:xfrm>
                <a:off x="9498141" y="3923834"/>
                <a:ext cx="1538791" cy="18000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9538210" y="3867600"/>
                <a:ext cx="135248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smtClean="0"/>
                  <a:t>Four-terminal</a:t>
                </a:r>
                <a:endParaRPr lang="en-US" sz="1600" b="1" u="sng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502824" y="2340953"/>
            <a:ext cx="2142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Switching nano array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27419" y="2156287"/>
            <a:ext cx="20891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Two-terminal switch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95103" y="3852101"/>
            <a:ext cx="21214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Four-terminal </a:t>
            </a:r>
            <a:r>
              <a:rPr lang="en-US" dirty="0" smtClean="0">
                <a:solidFill>
                  <a:srgbClr val="FF0000"/>
                </a:solidFill>
              </a:rPr>
              <a:t>switch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5420" y="1183168"/>
            <a:ext cx="4881230" cy="2203662"/>
            <a:chOff x="2605420" y="1183168"/>
            <a:chExt cx="4881230" cy="22036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420" y="1183168"/>
              <a:ext cx="4881230" cy="220366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690037" y="1222744"/>
              <a:ext cx="467833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18817" y="1222744"/>
              <a:ext cx="467833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5420" y="1183168"/>
            <a:ext cx="4881230" cy="2203662"/>
            <a:chOff x="2605420" y="1183168"/>
            <a:chExt cx="4881230" cy="22036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420" y="1183168"/>
              <a:ext cx="4881230" cy="220366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690037" y="1222744"/>
              <a:ext cx="467833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18817" y="1222744"/>
              <a:ext cx="467833" cy="23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581"/>
            <a:ext cx="4158963" cy="196820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572000" y="3675168"/>
            <a:ext cx="3993116" cy="2037029"/>
            <a:chOff x="4572000" y="3675168"/>
            <a:chExt cx="3993116" cy="20370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5168"/>
              <a:ext cx="3993116" cy="203702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914167" y="5160335"/>
              <a:ext cx="467833" cy="551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22421" y="5737884"/>
            <a:ext cx="305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Nanowire four-terminal switch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43714" y="5737884"/>
            <a:ext cx="179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Spin-wave </a:t>
            </a:r>
            <a:r>
              <a:rPr lang="en-US"/>
              <a:t>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6"/>
            <a:ext cx="78867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Proposed Integration Methodology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Logic Synthesis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Defect/Fault Tolerance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23510</TotalTime>
  <Words>813</Words>
  <Application>Microsoft Office PowerPoint</Application>
  <PresentationFormat>Ekran Gösterisi (4:3)</PresentationFormat>
  <Paragraphs>241</Paragraphs>
  <Slides>35</Slides>
  <Notes>35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Helvetica</vt:lpstr>
      <vt:lpstr>TimesNewRoman,Italic</vt:lpstr>
      <vt:lpstr>Office Theme</vt:lpstr>
      <vt:lpstr>Integrated Synthesis Methodology for Crossbar Arrays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Outline</vt:lpstr>
      <vt:lpstr>Integration Methodology</vt:lpstr>
      <vt:lpstr>Outline</vt:lpstr>
      <vt:lpstr>Logic Synthesis</vt:lpstr>
      <vt:lpstr>Logic Synthesis</vt:lpstr>
      <vt:lpstr>Introduction</vt:lpstr>
      <vt:lpstr>Introduction</vt:lpstr>
      <vt:lpstr>Introduction</vt:lpstr>
      <vt:lpstr>Introduction</vt:lpstr>
      <vt:lpstr>Introduction</vt:lpstr>
      <vt:lpstr>Introduction</vt:lpstr>
      <vt:lpstr>Logic Synthesis</vt:lpstr>
      <vt:lpstr>Outline</vt:lpstr>
      <vt:lpstr>Defect/Fault Tolerance</vt:lpstr>
      <vt:lpstr>Defect/Fault Tolerance</vt:lpstr>
      <vt:lpstr>Defect/Fault Tolerance</vt:lpstr>
      <vt:lpstr>Defect/Fault Tolerance</vt:lpstr>
      <vt:lpstr>Defect/Fault Tolerance</vt:lpstr>
      <vt:lpstr>Defect/Fault Tolerance</vt:lpstr>
      <vt:lpstr>Defect/Fault Tolerance</vt:lpstr>
      <vt:lpstr>Defect/Fault Tolerance</vt:lpstr>
      <vt:lpstr>Defect/Fault Tolerance</vt:lpstr>
      <vt:lpstr>Defect/Fault Tolerance</vt:lpstr>
      <vt:lpstr>Defect/Fault Tolerance</vt:lpstr>
      <vt:lpstr>Outline</vt:lpstr>
      <vt:lpstr>Conclusions</vt:lpstr>
      <vt:lpstr>Integrated Synthesis Methodology for Crossbar Arrays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Reliable and Secure  Emerging Memories for  Dependable Computing Architectures</dc:title>
  <dc:creator>ioana vatajelu</dc:creator>
  <cp:lastModifiedBy>Mustafa Altun</cp:lastModifiedBy>
  <cp:revision>506</cp:revision>
  <cp:lastPrinted>2018-03-04T07:13:21Z</cp:lastPrinted>
  <dcterms:created xsi:type="dcterms:W3CDTF">2017-01-30T16:25:02Z</dcterms:created>
  <dcterms:modified xsi:type="dcterms:W3CDTF">2018-07-22T12:40:27Z</dcterms:modified>
</cp:coreProperties>
</file>