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7" r:id="rId4"/>
    <p:sldId id="260" r:id="rId5"/>
    <p:sldId id="277" r:id="rId6"/>
    <p:sldId id="278" r:id="rId7"/>
    <p:sldId id="261" r:id="rId8"/>
    <p:sldId id="262" r:id="rId9"/>
    <p:sldId id="263" r:id="rId10"/>
    <p:sldId id="279" r:id="rId11"/>
    <p:sldId id="281" r:id="rId12"/>
    <p:sldId id="264" r:id="rId13"/>
    <p:sldId id="273" r:id="rId14"/>
    <p:sldId id="272" r:id="rId15"/>
    <p:sldId id="265" r:id="rId16"/>
    <p:sldId id="266" r:id="rId17"/>
    <p:sldId id="268" r:id="rId18"/>
    <p:sldId id="284" r:id="rId19"/>
    <p:sldId id="282" r:id="rId20"/>
    <p:sldId id="283" r:id="rId21"/>
    <p:sldId id="269" r:id="rId22"/>
    <p:sldId id="270" r:id="rId23"/>
    <p:sldId id="271" r:id="rId24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Tw Cen MT Condensed" panose="020B0606020104020203" pitchFamily="34" charset="0"/>
      <p:regular r:id="rId39"/>
      <p:bold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85692" autoAdjust="0"/>
  </p:normalViewPr>
  <p:slideViewPr>
    <p:cSldViewPr snapToGrid="0">
      <p:cViewPr varScale="1">
        <p:scale>
          <a:sx n="81" d="100"/>
          <a:sy n="81" d="100"/>
        </p:scale>
        <p:origin x="102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tr-TR" dirty="0" smtClean="0"/>
              <a:t>This is the same logic function shown</a:t>
            </a:r>
            <a:r>
              <a:rPr lang="tr-TR" baseline="0" dirty="0" smtClean="0"/>
              <a:t> in two-level desing</a:t>
            </a:r>
          </a:p>
          <a:p>
            <a:pPr marL="285750" indent="-285750">
              <a:buFontTx/>
              <a:buChar char="-"/>
            </a:pPr>
            <a:r>
              <a:rPr lang="tr-TR" baseline="0" dirty="0" smtClean="0"/>
              <a:t>As you can see result of first NAND (minterm) is fed back as input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2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2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6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2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1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98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0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tr-TR" sz="1800" dirty="0" smtClean="0"/>
              <a:t>I</a:t>
            </a:r>
            <a:r>
              <a:rPr lang="tr-TR" sz="1800" baseline="0" dirty="0" smtClean="0"/>
              <a:t> have 4 part in this presentation. First part is a general information and operational features of memristive crossbars.</a:t>
            </a:r>
          </a:p>
          <a:p>
            <a:pPr marL="285750" indent="-285750">
              <a:buFontTx/>
              <a:buChar char="-"/>
            </a:pPr>
            <a:r>
              <a:rPr lang="tr-TR" sz="1800" baseline="0" dirty="0" smtClean="0"/>
              <a:t>Logic synthesisi is basically how to realize a given logic function with crossbar</a:t>
            </a:r>
            <a:endParaRPr lang="tr-TR" sz="1800" baseline="0" dirty="0"/>
          </a:p>
          <a:p>
            <a:pPr marL="285750" indent="-285750">
              <a:buFontTx/>
              <a:buChar char="-"/>
            </a:pPr>
            <a:endParaRPr lang="tr-TR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46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1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3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Electronics design automation tools</a:t>
            </a:r>
            <a:r>
              <a:rPr lang="tr-TR" baseline="0" dirty="0" smtClean="0"/>
              <a:t> are necessary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3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5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- A brief overview</a:t>
            </a:r>
            <a:r>
              <a:rPr lang="tr-TR" baseline="0" dirty="0" smtClean="0"/>
              <a:t> of our contributions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8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tr-TR" baseline="0" dirty="0" smtClean="0"/>
              <a:t>Operational purposes</a:t>
            </a:r>
          </a:p>
          <a:p>
            <a:pPr marL="285750" indent="-285750">
              <a:buFontTx/>
              <a:buChar char="-"/>
            </a:pPr>
            <a:r>
              <a:rPr lang="tr-TR" baseline="0" dirty="0" smtClean="0"/>
              <a:t>Best paper award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- This is a common</a:t>
            </a:r>
            <a:r>
              <a:rPr lang="tr-TR" baseline="0" dirty="0" smtClean="0"/>
              <a:t> assumption accepted in two papres. First 2005 initial paper of Snider.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0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- Snider boolean logic: Roff is 1 and Ron is 0 as opposed to conventional norm.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5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0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-</a:t>
            </a:r>
            <a:r>
              <a:rPr lang="tr-TR" baseline="0" dirty="0" smtClean="0"/>
              <a:t> Every minterm is realized with a NAND gate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8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79044"/>
            <a:ext cx="9144000" cy="48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To change footer information go to “View” &gt; “Slide Master” DELET AFTER!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016221"/>
            <a:ext cx="9144000" cy="835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695555"/>
            <a:ext cx="7886700" cy="99377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4000" b="1" cap="none" spc="0">
                <a:ln w="0"/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449388" y="204788"/>
            <a:ext cx="6245225" cy="923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and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743200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0800" y="4869656"/>
            <a:ext cx="2743200" cy="273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r">
              <a:defRPr sz="1200" b="1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2124075" y="4869656"/>
            <a:ext cx="4733925" cy="2738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743200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0800" y="4869656"/>
            <a:ext cx="2743200" cy="273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r">
              <a:defRPr sz="1200" b="1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0"/>
          </p:nvPr>
        </p:nvSpPr>
        <p:spPr>
          <a:xfrm>
            <a:off x="2124075" y="4869656"/>
            <a:ext cx="4733925" cy="2738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.tunali@itu.edu.tr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32390" y="2431322"/>
            <a:ext cx="6858000" cy="1236799"/>
          </a:xfrm>
        </p:spPr>
        <p:txBody>
          <a:bodyPr>
            <a:noAutofit/>
          </a:bodyPr>
          <a:lstStyle/>
          <a:p>
            <a:r>
              <a:rPr lang="en-US" sz="1600" i="1" dirty="0" smtClean="0"/>
              <a:t>Onur Tunali </a:t>
            </a:r>
            <a:r>
              <a:rPr lang="en-US" sz="1600" i="1" baseline="30000" dirty="0" smtClean="0"/>
              <a:t>1</a:t>
            </a:r>
            <a:r>
              <a:rPr lang="en-US" sz="1600" i="1" dirty="0" smtClean="0"/>
              <a:t> and Mustafa Altun </a:t>
            </a:r>
            <a:r>
              <a:rPr lang="en-US" sz="1600" i="1" baseline="30000" dirty="0" smtClean="0"/>
              <a:t>2</a:t>
            </a:r>
          </a:p>
          <a:p>
            <a:r>
              <a:rPr lang="en-US" sz="1400" i="1" dirty="0">
                <a:hlinkClick r:id="rId3"/>
              </a:rPr>
              <a:t>onur.tunali@itu.edu.tr</a:t>
            </a:r>
            <a:r>
              <a:rPr lang="en-US" sz="1400" i="1" dirty="0"/>
              <a:t> and </a:t>
            </a:r>
            <a:r>
              <a:rPr lang="en-US" sz="1400" i="1" u="sng" dirty="0" smtClean="0">
                <a:solidFill>
                  <a:schemeClr val="accent1">
                    <a:lumMod val="75000"/>
                  </a:schemeClr>
                </a:solidFill>
              </a:rPr>
              <a:t>altunmus@itu.edu.tr</a:t>
            </a:r>
            <a:endParaRPr lang="en-US" sz="1400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i="1" dirty="0" smtClean="0"/>
              <a:t>Nanoscience and Nanoengineering Department </a:t>
            </a:r>
            <a:r>
              <a:rPr lang="en-US" sz="1200" i="1" baseline="30000" dirty="0" smtClean="0"/>
              <a:t>(1)</a:t>
            </a:r>
            <a:r>
              <a:rPr lang="en-US" sz="1200" i="1" dirty="0" smtClean="0"/>
              <a:t> and Electronics and Communications Department </a:t>
            </a:r>
            <a:r>
              <a:rPr lang="en-US" sz="1200" i="1" baseline="30000" dirty="0" smtClean="0"/>
              <a:t>(2)</a:t>
            </a:r>
            <a:endParaRPr lang="en-US" sz="1800" i="1" baseline="30000" dirty="0"/>
          </a:p>
          <a:p>
            <a:r>
              <a:rPr lang="en-US" sz="1200" i="1" dirty="0" smtClean="0"/>
              <a:t>Istanbul Technical University</a:t>
            </a:r>
            <a:endParaRPr lang="en-US" sz="1200" i="1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032390" y="1423299"/>
            <a:ext cx="7076440" cy="100802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>
                <a:ln w="0"/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Logic Synthesis and Defect Tolerance for Memristive Crossbar Arrays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727644" cy="1384852"/>
          </a:xfrm>
          <a:prstGeom prst="rect">
            <a:avLst/>
          </a:prstGeom>
        </p:spPr>
      </p:pic>
      <p:sp>
        <p:nvSpPr>
          <p:cNvPr id="2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2330" y="4515874"/>
            <a:ext cx="2277704" cy="5719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Emerging Circuits and Computation Group (ECC)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www.ecc.itu.edu.tr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26" y="3607386"/>
            <a:ext cx="888157" cy="906532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7" y="3547006"/>
            <a:ext cx="760079" cy="1063743"/>
          </a:xfrm>
          <a:prstGeom prst="rect">
            <a:avLst/>
          </a:prstGeom>
        </p:spPr>
      </p:pic>
      <p:sp>
        <p:nvSpPr>
          <p:cNvPr id="23" name="Rectangle 7"/>
          <p:cNvSpPr/>
          <p:nvPr/>
        </p:nvSpPr>
        <p:spPr>
          <a:xfrm>
            <a:off x="2627162" y="3685001"/>
            <a:ext cx="400564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part of a project that has received funding from the European Union's H2020 research and innovation </a:t>
            </a:r>
            <a:r>
              <a:rPr lang="en-US" sz="900" dirty="0" err="1" smtClean="0"/>
              <a:t>programme</a:t>
            </a:r>
            <a:r>
              <a:rPr lang="tr-TR" sz="900" dirty="0" smtClean="0"/>
              <a:t> </a:t>
            </a:r>
            <a:r>
              <a:rPr lang="en-US" sz="900" dirty="0" smtClean="0"/>
              <a:t>under </a:t>
            </a:r>
            <a:r>
              <a:rPr lang="en-US" sz="900" dirty="0"/>
              <a:t>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 smtClean="0"/>
              <a:t>.</a:t>
            </a:r>
            <a:endParaRPr lang="tr-TR" sz="1200" dirty="0" smtClean="0"/>
          </a:p>
        </p:txBody>
      </p:sp>
      <p:sp>
        <p:nvSpPr>
          <p:cNvPr id="24" name="Rectangle 7"/>
          <p:cNvSpPr/>
          <p:nvPr/>
        </p:nvSpPr>
        <p:spPr>
          <a:xfrm>
            <a:off x="2627162" y="4282339"/>
            <a:ext cx="4005646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supported by </a:t>
            </a:r>
            <a:r>
              <a:rPr lang="en-US" sz="900" dirty="0" smtClean="0"/>
              <a:t>the </a:t>
            </a:r>
            <a:r>
              <a:rPr lang="en-US" sz="900" dirty="0"/>
              <a:t>TUBITAK-Career project #113E760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2" y="3691871"/>
            <a:ext cx="820591" cy="5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501" y="792952"/>
            <a:ext cx="8499771" cy="3600000"/>
          </a:xfrm>
        </p:spPr>
        <p:txBody>
          <a:bodyPr/>
          <a:lstStyle/>
          <a:p>
            <a:r>
              <a:rPr lang="tr-TR" smtClean="0"/>
              <a:t>Contrary to two-level, results of minterms are feeded back to minterms as inputs</a:t>
            </a:r>
            <a:endParaRPr lang="tr-T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smtClean="0"/>
              <a:t>(Multi-level Design)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grpSp>
        <p:nvGrpSpPr>
          <p:cNvPr id="8" name="Group 7"/>
          <p:cNvGrpSpPr/>
          <p:nvPr/>
        </p:nvGrpSpPr>
        <p:grpSpPr>
          <a:xfrm>
            <a:off x="729454" y="1482739"/>
            <a:ext cx="7330440" cy="3266961"/>
            <a:chOff x="729454" y="1482739"/>
            <a:chExt cx="7330440" cy="32669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2020" t="14646" r="5356" b="27616"/>
            <a:stretch/>
          </p:blipFill>
          <p:spPr>
            <a:xfrm>
              <a:off x="729454" y="1869700"/>
              <a:ext cx="7330440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902879" y="1482739"/>
                  <a:ext cx="3176316" cy="30777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tr-T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b>
                          </m:sSub>
                        </m:e>
                      </m:acc>
                    </m:oMath>
                  </a14:m>
                  <a:endParaRPr lang="tr-TR" sz="1400" b="1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2879" y="1482739"/>
                  <a:ext cx="3176316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852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0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105" y="841143"/>
            <a:ext cx="8551127" cy="3600000"/>
          </a:xfrm>
        </p:spPr>
        <p:txBody>
          <a:bodyPr/>
          <a:lstStyle/>
          <a:p>
            <a:r>
              <a:rPr lang="en-US" dirty="0" smtClean="0"/>
              <a:t>Synthesis requires EDA tools (</a:t>
            </a:r>
            <a:r>
              <a:rPr lang="tr-TR" dirty="0" smtClean="0"/>
              <a:t>ABC: Berkley</a:t>
            </a:r>
            <a:r>
              <a:rPr lang="en-US" dirty="0" smtClean="0"/>
              <a:t>, </a:t>
            </a:r>
            <a:r>
              <a:rPr lang="tr-TR" dirty="0" smtClean="0"/>
              <a:t>SIS</a:t>
            </a:r>
            <a:r>
              <a:rPr lang="en-US" dirty="0" smtClean="0"/>
              <a:t>, </a:t>
            </a:r>
            <a:r>
              <a:rPr lang="tr-TR" dirty="0"/>
              <a:t>E</a:t>
            </a:r>
            <a:r>
              <a:rPr lang="en-US" dirty="0" err="1" smtClean="0"/>
              <a:t>spresso</a:t>
            </a:r>
            <a:r>
              <a:rPr lang="en-US" dirty="0" smtClean="0"/>
              <a:t> etc.)</a:t>
            </a:r>
          </a:p>
          <a:p>
            <a:r>
              <a:rPr lang="en-US" dirty="0" smtClean="0"/>
              <a:t>Area cost hard to formalize (</a:t>
            </a:r>
            <a:r>
              <a:rPr lang="tr-TR" dirty="0" smtClean="0"/>
              <a:t>which</a:t>
            </a:r>
            <a:r>
              <a:rPr lang="en-US" dirty="0" smtClean="0"/>
              <a:t> gate output fed as input)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However, drastic area reductions!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smtClean="0"/>
              <a:t>(Multi-level Design)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grpSp>
        <p:nvGrpSpPr>
          <p:cNvPr id="11" name="Group 10"/>
          <p:cNvGrpSpPr/>
          <p:nvPr/>
        </p:nvGrpSpPr>
        <p:grpSpPr>
          <a:xfrm>
            <a:off x="384350" y="2099066"/>
            <a:ext cx="8389319" cy="2709517"/>
            <a:chOff x="384350" y="2099066"/>
            <a:chExt cx="8389319" cy="27095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3076" t="8892" r="5491" b="9164"/>
            <a:stretch/>
          </p:blipFill>
          <p:spPr>
            <a:xfrm>
              <a:off x="430271" y="2694618"/>
              <a:ext cx="3060000" cy="17312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12020" t="14646" r="5356" b="27616"/>
            <a:stretch/>
          </p:blipFill>
          <p:spPr>
            <a:xfrm>
              <a:off x="5720196" y="2694618"/>
              <a:ext cx="3053473" cy="11996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4350" y="2234469"/>
              <a:ext cx="258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cap="small" smtClean="0"/>
                <a:t>Two-level Desıgn</a:t>
              </a:r>
              <a:endParaRPr lang="tr-TR" b="1" cap="small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26282" y="2234469"/>
              <a:ext cx="258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cap="small" smtClean="0"/>
                <a:t>Multı-level Desıgn</a:t>
              </a:r>
              <a:endParaRPr lang="tr-TR" b="1" cap="smal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962118" y="2099066"/>
                  <a:ext cx="3057837" cy="30777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tr-T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b>
                          </m:sSub>
                        </m:e>
                      </m:acc>
                    </m:oMath>
                  </a14:m>
                  <a:endParaRPr lang="tr-TR" sz="1400" b="1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118" y="2099066"/>
                  <a:ext cx="3057837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1852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>
              <a:off x="2629410" y="2487926"/>
              <a:ext cx="897740" cy="1804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39857" y="4408473"/>
              <a:ext cx="1897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smtClean="0"/>
                <a:t>Area cost = 126</a:t>
              </a:r>
              <a:endParaRPr lang="tr-TR" sz="20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9221" y="4408473"/>
              <a:ext cx="1897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solidFill>
                    <a:srgbClr val="C00000"/>
                  </a:solidFill>
                </a:rPr>
                <a:t>Area cost = 57!</a:t>
              </a:r>
              <a:endParaRPr lang="tr-TR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28542" y="2468960"/>
              <a:ext cx="897740" cy="1804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38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dirty="0" smtClean="0"/>
              <a:t>(Simulation Results)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>
          <a:xfrm>
            <a:off x="3339878" y="1317667"/>
            <a:ext cx="5760000" cy="29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6296" y="939277"/>
            <a:ext cx="474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 smtClean="0"/>
              <a:t>Two-level and Multı-level Area Cost Comparıson</a:t>
            </a:r>
            <a:endParaRPr lang="en-US" sz="1600" b="1" cap="small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5460" y="1016813"/>
            <a:ext cx="3339878" cy="3600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Monte</a:t>
            </a:r>
            <a:r>
              <a:rPr lang="tr-TR" sz="2200" dirty="0" smtClean="0"/>
              <a:t>-</a:t>
            </a:r>
            <a:r>
              <a:rPr lang="en-US" sz="2200" dirty="0" err="1" smtClean="0"/>
              <a:t>carlo</a:t>
            </a:r>
            <a:r>
              <a:rPr lang="en-US" sz="2200" dirty="0" smtClean="0"/>
              <a:t> simulation, randomly generated logic functions</a:t>
            </a:r>
          </a:p>
          <a:p>
            <a:r>
              <a:rPr lang="tr-TR" sz="2200" dirty="0" smtClean="0"/>
              <a:t>Success</a:t>
            </a:r>
            <a:r>
              <a:rPr lang="en-US" sz="2200" dirty="0" smtClean="0"/>
              <a:t> rate indicates ratio of lower area cost for multi-level design</a:t>
            </a:r>
          </a:p>
          <a:p>
            <a:r>
              <a:rPr lang="en-US" sz="2200" dirty="0" smtClean="0"/>
              <a:t>Step line (blue) indicates increase in the number of products sample logic function has</a:t>
            </a:r>
          </a:p>
        </p:txBody>
      </p:sp>
    </p:spTree>
    <p:extLst>
      <p:ext uri="{BB962C8B-B14F-4D97-AF65-F5344CB8AC3E}">
        <p14:creationId xmlns:p14="http://schemas.microsoft.com/office/powerpoint/2010/main" val="5529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90" y="1241326"/>
            <a:ext cx="5760000" cy="30112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smtClean="0"/>
              <a:t>(Simulation Results)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8" name="TextBox 7"/>
          <p:cNvSpPr txBox="1"/>
          <p:nvPr/>
        </p:nvSpPr>
        <p:spPr>
          <a:xfrm>
            <a:off x="4026296" y="939277"/>
            <a:ext cx="474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 smtClean="0"/>
              <a:t>Two-level and Multı-level Area Cost Comparıson</a:t>
            </a:r>
            <a:endParaRPr lang="en-US" sz="1600" b="1" cap="small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5460" y="1016813"/>
            <a:ext cx="3339878" cy="3600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Trend 1: The higher the number of products, the higher success rate</a:t>
            </a:r>
          </a:p>
          <a:p>
            <a:r>
              <a:rPr lang="en-US" sz="2200" dirty="0" smtClean="0"/>
              <a:t>Trend 2: The higher the number of inputs, the lower success rate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All functions in simulation have single output!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smtClean="0"/>
              <a:t>(Simulation Results)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14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grpSp>
        <p:nvGrpSpPr>
          <p:cNvPr id="9" name="Group 8"/>
          <p:cNvGrpSpPr/>
          <p:nvPr/>
        </p:nvGrpSpPr>
        <p:grpSpPr>
          <a:xfrm>
            <a:off x="4754536" y="799876"/>
            <a:ext cx="4206927" cy="3790591"/>
            <a:chOff x="4937073" y="827529"/>
            <a:chExt cx="4206927" cy="3790591"/>
          </a:xfrm>
        </p:grpSpPr>
        <p:graphicFrame>
          <p:nvGraphicFramePr>
            <p:cNvPr id="7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0854677"/>
                </p:ext>
              </p:extLst>
            </p:nvPr>
          </p:nvGraphicFramePr>
          <p:xfrm>
            <a:off x="4937073" y="1360630"/>
            <a:ext cx="4070740" cy="325749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14148">
                    <a:extLst>
                      <a:ext uri="{9D8B030D-6E8A-4147-A177-3AD203B41FA5}">
                        <a16:colId xmlns:a16="http://schemas.microsoft.com/office/drawing/2014/main" xmlns="" val="3296989298"/>
                      </a:ext>
                    </a:extLst>
                  </a:gridCol>
                  <a:gridCol w="814148">
                    <a:extLst>
                      <a:ext uri="{9D8B030D-6E8A-4147-A177-3AD203B41FA5}">
                        <a16:colId xmlns:a16="http://schemas.microsoft.com/office/drawing/2014/main" xmlns="" val="3467709528"/>
                      </a:ext>
                    </a:extLst>
                  </a:gridCol>
                  <a:gridCol w="814148">
                    <a:extLst>
                      <a:ext uri="{9D8B030D-6E8A-4147-A177-3AD203B41FA5}">
                        <a16:colId xmlns:a16="http://schemas.microsoft.com/office/drawing/2014/main" xmlns="" val="2410033381"/>
                      </a:ext>
                    </a:extLst>
                  </a:gridCol>
                  <a:gridCol w="814148">
                    <a:extLst>
                      <a:ext uri="{9D8B030D-6E8A-4147-A177-3AD203B41FA5}">
                        <a16:colId xmlns:a16="http://schemas.microsoft.com/office/drawing/2014/main" xmlns="" val="3072194073"/>
                      </a:ext>
                    </a:extLst>
                  </a:gridCol>
                  <a:gridCol w="814148">
                    <a:extLst>
                      <a:ext uri="{9D8B030D-6E8A-4147-A177-3AD203B41FA5}">
                        <a16:colId xmlns:a16="http://schemas.microsoft.com/office/drawing/2014/main" xmlns="" val="2065063156"/>
                      </a:ext>
                    </a:extLst>
                  </a:gridCol>
                </a:tblGrid>
                <a:tr h="295269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14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Bench</a:t>
                        </a:r>
                      </a:p>
                      <a:p>
                        <a:pPr algn="ctr"/>
                        <a:r>
                          <a:rPr lang="en-US" sz="14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Name</a:t>
                        </a:r>
                        <a:endParaRPr lang="en-US" sz="1400" b="1" i="0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4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Original Circuit</a:t>
                        </a:r>
                        <a:endParaRPr lang="en-US" sz="1400" b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 hMerge="1">
                    <a:txBody>
                      <a:bodyPr/>
                      <a:lstStyle/>
                      <a:p>
                        <a:pPr marL="0" marR="0" indent="0" algn="ctr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3200" b="1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 gridSpan="2">
                    <a:txBody>
                      <a:bodyPr/>
                      <a:lstStyle/>
                      <a:p>
                        <a:pPr marL="0" marR="0" indent="0" algn="ctr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Negation of Circuit</a:t>
                        </a:r>
                        <a:endParaRPr lang="en-US" sz="1400" b="1" noProof="0" dirty="0">
                          <a:latin typeface="+mn-lt"/>
                        </a:endParaRPr>
                      </a:p>
                    </a:txBody>
                    <a:tcPr marL="45720" marR="45720" anchor="ctr"/>
                  </a:tc>
                  <a:tc hMerge="1">
                    <a:txBody>
                      <a:bodyPr/>
                      <a:lstStyle/>
                      <a:p>
                        <a:pPr marL="0" marR="0" indent="0" algn="ctr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3200" b="1" dirty="0"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494707100"/>
                    </a:ext>
                  </a:extLst>
                </a:tr>
                <a:tr h="295269">
                  <a:tc vMerge="1">
                    <a:txBody>
                      <a:bodyPr/>
                      <a:lstStyle/>
                      <a:p>
                        <a:pPr algn="l"/>
                        <a:endParaRPr lang="en-US" sz="2800" b="1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Two-level</a:t>
                        </a:r>
                        <a:endParaRPr lang="en-US" sz="1200" b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Multi-level</a:t>
                        </a:r>
                        <a:endParaRPr lang="en-US" sz="1200" b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Two-level</a:t>
                        </a:r>
                        <a:endParaRPr lang="en-US" sz="1200" b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Multi-level</a:t>
                        </a:r>
                        <a:endParaRPr lang="en-US" sz="1200" b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extLst>
                    <a:ext uri="{0D108BD9-81ED-4DB2-BD59-A6C34878D82A}">
                      <a16:rowId xmlns:a16="http://schemas.microsoft.com/office/drawing/2014/main" xmlns="" val="1933124686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rd53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noProof="0" dirty="0" smtClean="0">
                            <a:effectLst/>
                            <a:latin typeface="+mn-lt"/>
                          </a:rPr>
                          <a:t>544</a:t>
                        </a: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noProof="0" dirty="0" smtClean="0">
                            <a:effectLst/>
                            <a:latin typeface="+mn-lt"/>
                          </a:rPr>
                          <a:t>3000</a:t>
                        </a: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noProof="0" dirty="0" smtClean="0">
                            <a:effectLst/>
                            <a:latin typeface="+mn-lt"/>
                          </a:rPr>
                          <a:t>560</a:t>
                        </a:r>
                      </a:p>
                    </a:txBody>
                    <a:tcPr marL="45720" marR="4572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noProof="0" dirty="0" smtClean="0">
                            <a:effectLst/>
                            <a:latin typeface="+mn-lt"/>
                          </a:rPr>
                          <a:t>2000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marL="45720" marR="45720" anchor="ctr"/>
                  </a:tc>
                  <a:extLst>
                    <a:ext uri="{0D108BD9-81ED-4DB2-BD59-A6C34878D82A}">
                      <a16:rowId xmlns:a16="http://schemas.microsoft.com/office/drawing/2014/main" xmlns="" val="1076709012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con1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198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480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198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527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930778725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misex1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570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4836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1590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4161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726511781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err="1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bw</a:t>
                        </a:r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3300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52875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3564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53110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243802679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sqrt8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1008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2745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792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3300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4090230593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rd84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6216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48124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7128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20276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20065459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b12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2496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7800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2064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2691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228198731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t481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16388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5760 </a:t>
                        </a:r>
                        <a:endParaRPr lang="en-US" sz="12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anchor="ctr"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12274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8034</a:t>
                        </a:r>
                        <a:endParaRPr lang="en-US" sz="12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anchor="ctr">
                      <a:solidFill>
                        <a:srgbClr val="C0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2286478261"/>
                    </a:ext>
                  </a:extLst>
                </a:tr>
                <a:tr h="29526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1" noProof="0" dirty="0" err="1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cordic</a:t>
                        </a:r>
                        <a:r>
                          <a:rPr lang="en-US" sz="1200" b="1" i="1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 </a:t>
                        </a:r>
                        <a:endParaRPr lang="en-US" sz="1200" b="1" i="1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45800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9594 </a:t>
                        </a:r>
                        <a:endParaRPr lang="en-US" sz="12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anchor="ctr"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0" i="0" noProof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rPr>
                          <a:t>59650 </a:t>
                        </a:r>
                        <a:endParaRPr lang="en-US" sz="1200" b="0" noProof="0" dirty="0">
                          <a:effectLst/>
                          <a:latin typeface="+mn-lt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i="0" noProof="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10668</a:t>
                        </a:r>
                        <a:endParaRPr lang="en-US" sz="12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anchor="ctr">
                      <a:solidFill>
                        <a:srgbClr val="C0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530712526"/>
                    </a:ext>
                  </a:extLst>
                </a:tr>
              </a:tbl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010150" y="827529"/>
              <a:ext cx="4133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small" dirty="0" smtClean="0"/>
                <a:t>Table I</a:t>
              </a:r>
            </a:p>
            <a:p>
              <a:r>
                <a:rPr lang="en-US" sz="1400" b="1" cap="small" dirty="0" smtClean="0"/>
                <a:t>Area Cost Comparıson of Two and Multı Level Desıgn</a:t>
              </a:r>
              <a:endParaRPr lang="en-US" sz="1400" b="1" cap="small" dirty="0"/>
            </a:p>
          </p:txBody>
        </p:sp>
      </p:grp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85459" y="1016813"/>
            <a:ext cx="4086225" cy="3600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Industrial benchmark functions with multiple outputs</a:t>
            </a:r>
          </a:p>
          <a:p>
            <a:r>
              <a:rPr lang="en-US" sz="2200" dirty="0" smtClean="0"/>
              <a:t>Multi-level design </a:t>
            </a:r>
            <a:r>
              <a:rPr lang="tr-TR" sz="2200" dirty="0" smtClean="0"/>
              <a:t>performed</a:t>
            </a:r>
            <a:r>
              <a:rPr lang="en-US" sz="2200" dirty="0" smtClean="0"/>
              <a:t> poorly for the most cases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Only favorable cases t481 having single output and </a:t>
            </a:r>
            <a:r>
              <a:rPr lang="en-US" sz="2200" dirty="0" err="1" smtClean="0">
                <a:solidFill>
                  <a:srgbClr val="C00000"/>
                </a:solidFill>
              </a:rPr>
              <a:t>cordic</a:t>
            </a:r>
            <a:r>
              <a:rPr lang="en-US" sz="2200" dirty="0" smtClean="0">
                <a:solidFill>
                  <a:srgbClr val="C00000"/>
                </a:solidFill>
              </a:rPr>
              <a:t> having 2 outputs resulted 3 to 5 times area reduction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switching defects considered</a:t>
            </a:r>
          </a:p>
          <a:p>
            <a:r>
              <a:rPr lang="en-US" dirty="0" smtClean="0"/>
              <a:t>Defective switch cannot operate properly</a:t>
            </a:r>
          </a:p>
          <a:p>
            <a:pPr lvl="1"/>
            <a:r>
              <a:rPr lang="en-US" dirty="0" smtClean="0"/>
              <a:t>Stuck-at open : </a:t>
            </a:r>
            <a:r>
              <a:rPr lang="en-US" dirty="0" err="1" smtClean="0"/>
              <a:t>memristor</a:t>
            </a:r>
            <a:r>
              <a:rPr lang="en-US" dirty="0" smtClean="0"/>
              <a:t> is always in R</a:t>
            </a:r>
            <a:r>
              <a:rPr lang="en-US" baseline="-25000" dirty="0" smtClean="0"/>
              <a:t>OFF</a:t>
            </a:r>
            <a:r>
              <a:rPr lang="en-US" dirty="0" smtClean="0"/>
              <a:t> state meaning high resistance</a:t>
            </a:r>
          </a:p>
          <a:p>
            <a:pPr lvl="1"/>
            <a:r>
              <a:rPr lang="en-US" dirty="0" smtClean="0"/>
              <a:t>Stuck-at closed: </a:t>
            </a:r>
            <a:r>
              <a:rPr lang="en-US" dirty="0" err="1" smtClean="0"/>
              <a:t>memristor</a:t>
            </a:r>
            <a:r>
              <a:rPr lang="en-US" dirty="0" smtClean="0"/>
              <a:t> is always in R</a:t>
            </a:r>
            <a:r>
              <a:rPr lang="en-US" baseline="-25000" dirty="0" smtClean="0"/>
              <a:t>ON</a:t>
            </a:r>
            <a:r>
              <a:rPr lang="en-US" dirty="0" smtClean="0"/>
              <a:t> state meaning low resistance</a:t>
            </a:r>
          </a:p>
          <a:p>
            <a:r>
              <a:rPr lang="en-US" dirty="0" smtClean="0"/>
              <a:t>Stuck-at open defect same as the disabled </a:t>
            </a:r>
            <a:r>
              <a:rPr lang="en-US" dirty="0" err="1" smtClean="0"/>
              <a:t>memristor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avoidable</a:t>
            </a:r>
          </a:p>
          <a:p>
            <a:r>
              <a:rPr lang="en-US" dirty="0" smtClean="0"/>
              <a:t>Stuck-at closed </a:t>
            </a:r>
            <a:r>
              <a:rPr lang="tr-TR" dirty="0" smtClean="0"/>
              <a:t>disrupts</a:t>
            </a:r>
            <a:r>
              <a:rPr lang="en-US" dirty="0" smtClean="0"/>
              <a:t> both vertical and horizontal line, </a:t>
            </a:r>
            <a:r>
              <a:rPr lang="en-US" dirty="0" smtClean="0">
                <a:solidFill>
                  <a:srgbClr val="C00000"/>
                </a:solidFill>
              </a:rPr>
              <a:t>needs redundancy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Defect Aspects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15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780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dirty="0" smtClean="0"/>
              <a:t>(Defect Model)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16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079" t="25226" r="14422" b="11588"/>
          <a:stretch/>
        </p:blipFill>
        <p:spPr>
          <a:xfrm>
            <a:off x="1974511" y="1546967"/>
            <a:ext cx="6608148" cy="3193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9" t="9635" r="24570" b="75440"/>
          <a:stretch/>
        </p:blipFill>
        <p:spPr>
          <a:xfrm>
            <a:off x="2154068" y="789713"/>
            <a:ext cx="4835863" cy="6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dirty="0" smtClean="0"/>
              <a:t>(Defect Tolerant Mapping)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17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1914" t="19279" r="13501" b="23059"/>
          <a:stretch/>
        </p:blipFill>
        <p:spPr>
          <a:xfrm>
            <a:off x="1962151" y="1575542"/>
            <a:ext cx="6791662" cy="295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2079" t="9635" r="24570" b="75440"/>
          <a:stretch/>
        </p:blipFill>
        <p:spPr>
          <a:xfrm>
            <a:off x="2154068" y="789713"/>
            <a:ext cx="4835863" cy="6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smtClean="0"/>
              <a:t>(Defect Tolerant Mapping)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18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</a:t>
            </a:r>
            <a:r>
              <a:rPr lang="en-US" noProof="1" smtClean="0"/>
              <a:t>Synthesis</a:t>
            </a:r>
            <a:r>
              <a:rPr lang="tr-TR" noProof="1" smtClean="0"/>
              <a:t> and Defect Tolerance for Memristive Crossbars</a:t>
            </a:r>
            <a:endParaRPr lang="en-US" noProof="1"/>
          </a:p>
        </p:txBody>
      </p:sp>
      <p:sp>
        <p:nvSpPr>
          <p:cNvPr id="78" name="Metin kutusu 77"/>
          <p:cNvSpPr txBox="1"/>
          <p:nvPr/>
        </p:nvSpPr>
        <p:spPr>
          <a:xfrm>
            <a:off x="3658249" y="3328158"/>
            <a:ext cx="1676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  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tr-TR" sz="1100" b="1" i="1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79" name="Düz Bağlayıcı 79"/>
          <p:cNvCxnSpPr/>
          <p:nvPr/>
        </p:nvCxnSpPr>
        <p:spPr>
          <a:xfrm>
            <a:off x="3708636" y="1890774"/>
            <a:ext cx="0" cy="0"/>
          </a:xfrm>
          <a:prstGeom prst="line">
            <a:avLst/>
          </a:prstGeom>
          <a:noFill/>
          <a:ln w="6350" cap="flat" cmpd="sng" algn="ctr">
            <a:solidFill>
              <a:srgbClr val="4F81BD"/>
            </a:solidFill>
            <a:prstDash val="solid"/>
            <a:miter lim="800000"/>
          </a:ln>
          <a:effectLst/>
        </p:spPr>
      </p:cxnSp>
      <p:cxnSp>
        <p:nvCxnSpPr>
          <p:cNvPr id="80" name="Düz Bağlayıcı 90"/>
          <p:cNvCxnSpPr/>
          <p:nvPr/>
        </p:nvCxnSpPr>
        <p:spPr>
          <a:xfrm>
            <a:off x="3789364" y="2733512"/>
            <a:ext cx="0" cy="0"/>
          </a:xfrm>
          <a:prstGeom prst="line">
            <a:avLst/>
          </a:prstGeom>
          <a:noFill/>
          <a:ln w="6350" cap="flat" cmpd="sng" algn="ctr">
            <a:solidFill>
              <a:srgbClr val="4F81BD"/>
            </a:solidFill>
            <a:prstDash val="solid"/>
            <a:miter lim="800000"/>
          </a:ln>
          <a:effectLst/>
        </p:spPr>
      </p:cxnSp>
      <p:sp>
        <p:nvSpPr>
          <p:cNvPr id="83" name="Metin kutusu 32"/>
          <p:cNvSpPr txBox="1"/>
          <p:nvPr/>
        </p:nvSpPr>
        <p:spPr>
          <a:xfrm>
            <a:off x="2134122" y="863088"/>
            <a:ext cx="2024394" cy="277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Matrix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(FM)</a:t>
            </a:r>
          </a:p>
        </p:txBody>
      </p:sp>
      <p:sp>
        <p:nvSpPr>
          <p:cNvPr id="84" name="Metin kutusu 32"/>
          <p:cNvSpPr txBox="1"/>
          <p:nvPr/>
        </p:nvSpPr>
        <p:spPr>
          <a:xfrm>
            <a:off x="3499272" y="3117798"/>
            <a:ext cx="1676450" cy="277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Matching Matrix</a:t>
            </a:r>
          </a:p>
        </p:txBody>
      </p:sp>
      <p:sp>
        <p:nvSpPr>
          <p:cNvPr id="85" name="Metin kutusu 32"/>
          <p:cNvSpPr txBox="1"/>
          <p:nvPr/>
        </p:nvSpPr>
        <p:spPr>
          <a:xfrm>
            <a:off x="5026074" y="929309"/>
            <a:ext cx="1809113" cy="277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Crossbar Matrix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76"/>
              <p:cNvSpPr txBox="1"/>
              <p:nvPr/>
            </p:nvSpPr>
            <p:spPr>
              <a:xfrm>
                <a:off x="3614274" y="3524882"/>
                <a:ext cx="1427944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Metin kutusu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74" y="3524882"/>
                <a:ext cx="1427944" cy="1122038"/>
              </a:xfrm>
              <a:prstGeom prst="rect">
                <a:avLst/>
              </a:prstGeom>
              <a:blipFill>
                <a:blip r:embed="rId3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Metin kutusu 91"/>
              <p:cNvSpPr txBox="1"/>
              <p:nvPr/>
            </p:nvSpPr>
            <p:spPr>
              <a:xfrm>
                <a:off x="1921244" y="1827997"/>
                <a:ext cx="2316372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Metin kutusu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44" y="1827997"/>
                <a:ext cx="2316372" cy="1122038"/>
              </a:xfrm>
              <a:prstGeom prst="rect">
                <a:avLst/>
              </a:prstGeom>
              <a:blipFill>
                <a:blip r:embed="rId4"/>
                <a:stretch>
                  <a:fillRect r="-3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2263471" y="1147601"/>
            <a:ext cx="1834998" cy="502878"/>
            <a:chOff x="302097" y="298789"/>
            <a:chExt cx="1230633" cy="355397"/>
          </a:xfrm>
        </p:grpSpPr>
        <p:sp>
          <p:nvSpPr>
            <p:cNvPr id="90" name="TextBox 89"/>
            <p:cNvSpPr txBox="1"/>
            <p:nvPr/>
          </p:nvSpPr>
          <p:spPr>
            <a:xfrm>
              <a:off x="302097" y="298789"/>
              <a:ext cx="1230633" cy="355397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68855" y="331641"/>
              <a:ext cx="659947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18974" y="321545"/>
              <a:ext cx="301212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83699" y="326376"/>
              <a:ext cx="222733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277237" y="359625"/>
              <a:ext cx="6400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5" name="Group 94"/>
            <p:cNvGrpSpPr/>
            <p:nvPr/>
          </p:nvGrpSpPr>
          <p:grpSpPr>
            <a:xfrm>
              <a:off x="369339" y="451739"/>
              <a:ext cx="1145588" cy="139291"/>
              <a:chOff x="1673186" y="258467"/>
              <a:chExt cx="1145588" cy="139291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2331316" y="258467"/>
                <a:ext cx="301212" cy="130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596041" y="263298"/>
                <a:ext cx="222733" cy="130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2326054" y="296547"/>
                <a:ext cx="640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404643" y="296547"/>
                <a:ext cx="640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" name="TextBox 99"/>
              <p:cNvSpPr txBox="1"/>
              <p:nvPr/>
            </p:nvSpPr>
            <p:spPr>
              <a:xfrm>
                <a:off x="1673186" y="267249"/>
                <a:ext cx="659947" cy="130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tr-TR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tr-TR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2122337" y="1675934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338093" y="1675934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53850" y="1675934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769606" y="1670150"/>
            <a:ext cx="218716" cy="184666"/>
            <a:chOff x="1098974" y="712923"/>
            <a:chExt cx="146681" cy="126316"/>
          </a:xfrm>
        </p:grpSpPr>
        <p:sp>
          <p:nvSpPr>
            <p:cNvPr id="105" name="TextBox 104"/>
            <p:cNvSpPr txBox="1"/>
            <p:nvPr/>
          </p:nvSpPr>
          <p:spPr>
            <a:xfrm>
              <a:off x="11154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0989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7" name="Group 106"/>
          <p:cNvGrpSpPr/>
          <p:nvPr/>
        </p:nvGrpSpPr>
        <p:grpSpPr>
          <a:xfrm>
            <a:off x="3009973" y="1670150"/>
            <a:ext cx="218716" cy="184666"/>
            <a:chOff x="1251374" y="712923"/>
            <a:chExt cx="146681" cy="126316"/>
          </a:xfrm>
        </p:grpSpPr>
        <p:sp>
          <p:nvSpPr>
            <p:cNvPr id="108" name="TextBox 107"/>
            <p:cNvSpPr txBox="1"/>
            <p:nvPr/>
          </p:nvSpPr>
          <p:spPr>
            <a:xfrm>
              <a:off x="12678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2513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0" name="Group 109"/>
          <p:cNvGrpSpPr/>
          <p:nvPr/>
        </p:nvGrpSpPr>
        <p:grpSpPr>
          <a:xfrm>
            <a:off x="3250340" y="1670150"/>
            <a:ext cx="218716" cy="184666"/>
            <a:chOff x="1403774" y="712923"/>
            <a:chExt cx="146681" cy="126316"/>
          </a:xfrm>
        </p:grpSpPr>
        <p:sp>
          <p:nvSpPr>
            <p:cNvPr id="111" name="TextBox 110"/>
            <p:cNvSpPr txBox="1"/>
            <p:nvPr/>
          </p:nvSpPr>
          <p:spPr>
            <a:xfrm>
              <a:off x="14202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4037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3" name="Group 112"/>
          <p:cNvGrpSpPr/>
          <p:nvPr/>
        </p:nvGrpSpPr>
        <p:grpSpPr>
          <a:xfrm>
            <a:off x="3490707" y="1710734"/>
            <a:ext cx="196278" cy="169340"/>
            <a:chOff x="3069073" y="523372"/>
            <a:chExt cx="131633" cy="115833"/>
          </a:xfrm>
        </p:grpSpPr>
        <p:sp>
          <p:nvSpPr>
            <p:cNvPr id="114" name="TextBox 113"/>
            <p:cNvSpPr txBox="1"/>
            <p:nvPr/>
          </p:nvSpPr>
          <p:spPr>
            <a:xfrm>
              <a:off x="3070530" y="523414"/>
              <a:ext cx="130176" cy="115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3069073" y="523372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16" name="TextBox 115"/>
          <p:cNvSpPr txBox="1"/>
          <p:nvPr/>
        </p:nvSpPr>
        <p:spPr>
          <a:xfrm>
            <a:off x="3948216" y="171657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1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100" b="1" baseline="-25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730287" y="1710734"/>
            <a:ext cx="196278" cy="169340"/>
            <a:chOff x="3069073" y="523372"/>
            <a:chExt cx="131633" cy="115833"/>
          </a:xfrm>
        </p:grpSpPr>
        <p:sp>
          <p:nvSpPr>
            <p:cNvPr id="118" name="TextBox 117"/>
            <p:cNvSpPr txBox="1"/>
            <p:nvPr/>
          </p:nvSpPr>
          <p:spPr>
            <a:xfrm>
              <a:off x="3070530" y="523414"/>
              <a:ext cx="130176" cy="115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3069073" y="523372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20" name="TextBox 119"/>
          <p:cNvSpPr txBox="1"/>
          <p:nvPr/>
        </p:nvSpPr>
        <p:spPr>
          <a:xfrm>
            <a:off x="4163975" y="171657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1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100" b="1" baseline="-25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Metin kutusu 91"/>
              <p:cNvSpPr txBox="1"/>
              <p:nvPr/>
            </p:nvSpPr>
            <p:spPr>
              <a:xfrm>
                <a:off x="4656228" y="1817832"/>
                <a:ext cx="2630408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Metin kutusu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28" y="1817832"/>
                <a:ext cx="2630408" cy="1122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4800325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1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52516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3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78612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4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04707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5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930803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6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56899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382994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8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09090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9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35187" y="1703965"/>
            <a:ext cx="264670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10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26420" y="1703965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V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580766" y="1897611"/>
            <a:ext cx="194106" cy="959190"/>
            <a:chOff x="1818836" y="807063"/>
            <a:chExt cx="130176" cy="677885"/>
          </a:xfrm>
        </p:grpSpPr>
        <p:sp>
          <p:nvSpPr>
            <p:cNvPr id="133" name="TextBox 132"/>
            <p:cNvSpPr txBox="1"/>
            <p:nvPr/>
          </p:nvSpPr>
          <p:spPr>
            <a:xfrm>
              <a:off x="1818836" y="807063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1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18836" y="1030363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3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8836" y="1142013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4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818836" y="1253663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5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818836" y="1365315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6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18836" y="918713"/>
              <a:ext cx="130176" cy="119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H</a:t>
              </a:r>
              <a:r>
                <a:rPr lang="en-US" sz="1100" b="1" baseline="-25000" dirty="0" smtClean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2</a:t>
              </a:r>
              <a:endParaRPr lang="en-US" sz="10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90163" y="3524882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1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0163" y="3840846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3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90163" y="3998828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4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490163" y="4156809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5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490163" y="4314794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6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490163" y="3682864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</a:t>
            </a:r>
            <a:r>
              <a:rPr lang="en-US" sz="1100" b="1" baseline="-250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5" name="Metin kutusu 77"/>
          <p:cNvSpPr txBox="1"/>
          <p:nvPr/>
        </p:nvSpPr>
        <p:spPr>
          <a:xfrm>
            <a:off x="1677841" y="1829964"/>
            <a:ext cx="467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tr-TR" sz="1100" b="1" i="1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715273" y="2407353"/>
            <a:ext cx="1731591" cy="1132915"/>
            <a:chOff x="696502" y="2519318"/>
            <a:chExt cx="1731591" cy="1132915"/>
          </a:xfrm>
        </p:grpSpPr>
        <p:sp>
          <p:nvSpPr>
            <p:cNvPr id="147" name="Rectangle 146"/>
            <p:cNvSpPr/>
            <p:nvPr/>
          </p:nvSpPr>
          <p:spPr>
            <a:xfrm>
              <a:off x="2248093" y="2519318"/>
              <a:ext cx="180000" cy="1800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 flipH="1">
              <a:off x="1921244" y="2709778"/>
              <a:ext cx="333902" cy="6183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96502" y="3282901"/>
              <a:ext cx="166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Input ınclusıon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951941" y="1170635"/>
            <a:ext cx="2244448" cy="864181"/>
            <a:chOff x="1398780" y="1148029"/>
            <a:chExt cx="2244448" cy="864181"/>
          </a:xfrm>
        </p:grpSpPr>
        <p:sp>
          <p:nvSpPr>
            <p:cNvPr id="152" name="Rectangle 151"/>
            <p:cNvSpPr/>
            <p:nvPr/>
          </p:nvSpPr>
          <p:spPr>
            <a:xfrm>
              <a:off x="1398780" y="1832210"/>
              <a:ext cx="180000" cy="1800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V="1">
              <a:off x="1608928" y="1532916"/>
              <a:ext cx="845388" cy="2625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976716" y="1148029"/>
              <a:ext cx="1666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Functıonal swıtch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480047" y="2346402"/>
            <a:ext cx="2771248" cy="646331"/>
            <a:chOff x="1398780" y="1427542"/>
            <a:chExt cx="2771248" cy="646331"/>
          </a:xfrm>
        </p:grpSpPr>
        <p:sp>
          <p:nvSpPr>
            <p:cNvPr id="157" name="Rectangle 156"/>
            <p:cNvSpPr/>
            <p:nvPr/>
          </p:nvSpPr>
          <p:spPr>
            <a:xfrm>
              <a:off x="1398780" y="1832210"/>
              <a:ext cx="180000" cy="1800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flipV="1">
              <a:off x="1608928" y="1750104"/>
              <a:ext cx="1082205" cy="917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503516" y="1427542"/>
              <a:ext cx="1666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Defectıve swıtch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666968" y="3298825"/>
            <a:ext cx="2664798" cy="646331"/>
            <a:chOff x="1398780" y="1560067"/>
            <a:chExt cx="2664798" cy="646331"/>
          </a:xfrm>
        </p:grpSpPr>
        <p:sp>
          <p:nvSpPr>
            <p:cNvPr id="163" name="Rectangle 162"/>
            <p:cNvSpPr/>
            <p:nvPr/>
          </p:nvSpPr>
          <p:spPr>
            <a:xfrm>
              <a:off x="1398780" y="1832210"/>
              <a:ext cx="180000" cy="1800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V="1">
              <a:off x="1608928" y="1750104"/>
              <a:ext cx="1082205" cy="917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2397066" y="1560067"/>
              <a:ext cx="1666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No</a:t>
              </a:r>
            </a:p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 matchıng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666968" y="4187474"/>
            <a:ext cx="2664798" cy="646331"/>
            <a:chOff x="1398780" y="1560067"/>
            <a:chExt cx="2664798" cy="646331"/>
          </a:xfrm>
        </p:grpSpPr>
        <p:sp>
          <p:nvSpPr>
            <p:cNvPr id="167" name="Rectangle 166"/>
            <p:cNvSpPr/>
            <p:nvPr/>
          </p:nvSpPr>
          <p:spPr>
            <a:xfrm>
              <a:off x="1398780" y="1832210"/>
              <a:ext cx="180000" cy="1800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V="1">
              <a:off x="1608928" y="1750104"/>
              <a:ext cx="1082205" cy="917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2397066" y="1560067"/>
              <a:ext cx="1666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Possıble matchıng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9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smtClean="0"/>
              <a:t>(Exact Algorithm)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19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/>
          <a:srcRect l="10029" t="19010" r="4172" b="22396"/>
          <a:stretch/>
        </p:blipFill>
        <p:spPr>
          <a:xfrm>
            <a:off x="1196634" y="1091358"/>
            <a:ext cx="6750732" cy="25920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-1" y="4200526"/>
            <a:ext cx="608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w Cen MT Condensed" panose="020B0606020104020203" pitchFamily="34" charset="0"/>
              </a:rPr>
              <a:t>__________________________________</a:t>
            </a:r>
          </a:p>
          <a:p>
            <a:r>
              <a:rPr lang="en-US" sz="1400" b="1" baseline="30000" dirty="0" smtClean="0">
                <a:latin typeface="Tw Cen MT Condensed" panose="020B0606020104020203" pitchFamily="34" charset="0"/>
              </a:rPr>
              <a:t>[</a:t>
            </a:r>
            <a:r>
              <a:rPr lang="tr-TR" sz="1400" b="1" baseline="30000" dirty="0" smtClean="0">
                <a:latin typeface="Tw Cen MT Condensed" panose="020B0606020104020203" pitchFamily="34" charset="0"/>
              </a:rPr>
              <a:t>3</a:t>
            </a:r>
            <a:r>
              <a:rPr lang="en-US" sz="1400" b="1" baseline="30000" dirty="0" smtClean="0">
                <a:latin typeface="Tw Cen MT Condensed" panose="020B0606020104020203" pitchFamily="34" charset="0"/>
              </a:rPr>
              <a:t>]</a:t>
            </a:r>
            <a:r>
              <a:rPr lang="en-US" sz="1200" b="1" baseline="30000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>
                <a:latin typeface="Tw Cen MT Condensed" panose="020B0606020104020203" pitchFamily="34" charset="0"/>
              </a:rPr>
              <a:t>J. Munkres, “Algorithms for the assignment and transportation problems,” Journal of the society for industrial and applied </a:t>
            </a:r>
            <a:r>
              <a:rPr lang="en-US" sz="1200" b="1" dirty="0" smtClean="0">
                <a:latin typeface="Tw Cen MT Condensed" panose="020B0606020104020203" pitchFamily="34" charset="0"/>
              </a:rPr>
              <a:t>mathematics,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vol</a:t>
            </a:r>
            <a:r>
              <a:rPr lang="en-US" sz="1200" b="1" dirty="0">
                <a:latin typeface="Tw Cen MT Condensed" panose="020B0606020104020203" pitchFamily="34" charset="0"/>
              </a:rPr>
              <a:t>. 5, no. 1, pp. 32–38, 1957.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76289" y="867910"/>
            <a:ext cx="52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latin typeface="Tw Cen MT Condensed" panose="020B0606020104020203" pitchFamily="34" charset="0"/>
              </a:rPr>
              <a:t>[</a:t>
            </a:r>
            <a:r>
              <a:rPr lang="tr-TR" sz="2400" b="1" baseline="30000" smtClean="0">
                <a:latin typeface="Tw Cen MT Condensed" panose="020B0606020104020203" pitchFamily="34" charset="0"/>
              </a:rPr>
              <a:t>3]</a:t>
            </a:r>
            <a:endParaRPr lang="en-US" sz="2000" b="1" dirty="0">
              <a:latin typeface="Tw Cen MT Condensed" panose="020B0606020104020203" pitchFamily="34" charset="0"/>
            </a:endParaRPr>
          </a:p>
        </p:txBody>
      </p:sp>
      <p:sp>
        <p:nvSpPr>
          <p:cNvPr id="121" name="Content Placeholder 1"/>
          <p:cNvSpPr>
            <a:spLocks noGrp="1"/>
          </p:cNvSpPr>
          <p:nvPr>
            <p:ph idx="1"/>
          </p:nvPr>
        </p:nvSpPr>
        <p:spPr>
          <a:xfrm>
            <a:off x="1798811" y="3855747"/>
            <a:ext cx="5883857" cy="388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Runtime unsatisfactory for larger functions!</a:t>
            </a:r>
          </a:p>
        </p:txBody>
      </p:sp>
    </p:spTree>
    <p:extLst>
      <p:ext uri="{BB962C8B-B14F-4D97-AF65-F5344CB8AC3E}">
        <p14:creationId xmlns:p14="http://schemas.microsoft.com/office/powerpoint/2010/main" val="31238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Summary of Contributions</a:t>
            </a:r>
          </a:p>
          <a:p>
            <a:r>
              <a:rPr lang="en-US" dirty="0" smtClean="0"/>
              <a:t>Memristive crossbar arrays</a:t>
            </a:r>
          </a:p>
          <a:p>
            <a:r>
              <a:rPr lang="en-US" dirty="0" smtClean="0"/>
              <a:t>Logic synthesis</a:t>
            </a:r>
          </a:p>
          <a:p>
            <a:pPr lvl="1"/>
            <a:r>
              <a:rPr lang="en-US" dirty="0" smtClean="0"/>
              <a:t>Two-level design</a:t>
            </a:r>
          </a:p>
          <a:p>
            <a:pPr lvl="1"/>
            <a:r>
              <a:rPr lang="en-US" dirty="0" smtClean="0"/>
              <a:t>Multi-level design</a:t>
            </a:r>
          </a:p>
          <a:p>
            <a:pPr lvl="1"/>
            <a:r>
              <a:rPr lang="en-US" dirty="0" smtClean="0"/>
              <a:t>Simulation results</a:t>
            </a:r>
          </a:p>
          <a:p>
            <a:r>
              <a:rPr lang="en-US" dirty="0" smtClean="0"/>
              <a:t>Defect aspects</a:t>
            </a:r>
          </a:p>
          <a:p>
            <a:pPr lvl="1"/>
            <a:r>
              <a:rPr lang="en-US" dirty="0" smtClean="0"/>
              <a:t>Defect model</a:t>
            </a:r>
          </a:p>
          <a:p>
            <a:pPr lvl="1"/>
            <a:r>
              <a:rPr lang="en-US" dirty="0" smtClean="0"/>
              <a:t>Defect tolerant mapping</a:t>
            </a:r>
          </a:p>
          <a:p>
            <a:pPr lvl="1"/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</a:t>
            </a:r>
            <a:r>
              <a:rPr lang="tr-TR" dirty="0" smtClean="0"/>
              <a:t>utline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234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dirty="0" smtClean="0"/>
              <a:t>(Hybrid Algorithm)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20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cxnSp>
        <p:nvCxnSpPr>
          <p:cNvPr id="85" name="Düz Bağlayıcı 79"/>
          <p:cNvCxnSpPr/>
          <p:nvPr/>
        </p:nvCxnSpPr>
        <p:spPr>
          <a:xfrm>
            <a:off x="2119391" y="2243281"/>
            <a:ext cx="0" cy="0"/>
          </a:xfrm>
          <a:prstGeom prst="line">
            <a:avLst/>
          </a:prstGeom>
          <a:noFill/>
          <a:ln w="6350" cap="flat" cmpd="sng" algn="ctr">
            <a:solidFill>
              <a:srgbClr val="4F81BD"/>
            </a:solidFill>
            <a:prstDash val="solid"/>
            <a:miter lim="800000"/>
          </a:ln>
          <a:effectLst/>
        </p:spPr>
      </p:cxnSp>
      <p:cxnSp>
        <p:nvCxnSpPr>
          <p:cNvPr id="86" name="Düz Bağlayıcı 90"/>
          <p:cNvCxnSpPr/>
          <p:nvPr/>
        </p:nvCxnSpPr>
        <p:spPr>
          <a:xfrm>
            <a:off x="2200119" y="3114597"/>
            <a:ext cx="0" cy="0"/>
          </a:xfrm>
          <a:prstGeom prst="line">
            <a:avLst/>
          </a:prstGeom>
          <a:noFill/>
          <a:ln w="6350" cap="flat" cmpd="sng" algn="ctr">
            <a:solidFill>
              <a:srgbClr val="4F81BD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Metin kutusu 91"/>
              <p:cNvSpPr txBox="1"/>
              <p:nvPr/>
            </p:nvSpPr>
            <p:spPr>
              <a:xfrm>
                <a:off x="331999" y="2209082"/>
                <a:ext cx="2316372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Metin kutusu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99" y="2209082"/>
                <a:ext cx="2316372" cy="1122038"/>
              </a:xfrm>
              <a:prstGeom prst="rect">
                <a:avLst/>
              </a:prstGeom>
              <a:blipFill>
                <a:blip r:embed="rId3"/>
                <a:stretch>
                  <a:fillRect r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674226" y="1528686"/>
            <a:ext cx="1834998" cy="502878"/>
            <a:chOff x="302097" y="298789"/>
            <a:chExt cx="1230633" cy="355397"/>
          </a:xfrm>
        </p:grpSpPr>
        <p:sp>
          <p:nvSpPr>
            <p:cNvPr id="89" name="TextBox 88"/>
            <p:cNvSpPr txBox="1"/>
            <p:nvPr/>
          </p:nvSpPr>
          <p:spPr>
            <a:xfrm>
              <a:off x="302097" y="298789"/>
              <a:ext cx="1230633" cy="355397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8855" y="331641"/>
              <a:ext cx="659947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18974" y="321545"/>
              <a:ext cx="301212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83699" y="326376"/>
              <a:ext cx="222733" cy="130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277237" y="359625"/>
              <a:ext cx="6400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4" name="Group 93"/>
            <p:cNvGrpSpPr/>
            <p:nvPr/>
          </p:nvGrpSpPr>
          <p:grpSpPr>
            <a:xfrm>
              <a:off x="369339" y="451739"/>
              <a:ext cx="1145588" cy="139291"/>
              <a:chOff x="1673186" y="258467"/>
              <a:chExt cx="1145588" cy="13929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2331316" y="258467"/>
                <a:ext cx="301212" cy="130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96041" y="263298"/>
                <a:ext cx="222733" cy="130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2326054" y="296547"/>
                <a:ext cx="640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404643" y="296547"/>
                <a:ext cx="640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9" name="TextBox 98"/>
              <p:cNvSpPr txBox="1"/>
              <p:nvPr/>
            </p:nvSpPr>
            <p:spPr>
              <a:xfrm>
                <a:off x="1673186" y="267249"/>
                <a:ext cx="659947" cy="130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tr-TR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tr-TR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tr-T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tr-TR" sz="1200" b="1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533092" y="2028441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48848" y="2028441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64605" y="2028441"/>
            <a:ext cx="1941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180361" y="2022657"/>
            <a:ext cx="218716" cy="184666"/>
            <a:chOff x="1098974" y="712923"/>
            <a:chExt cx="146681" cy="126316"/>
          </a:xfrm>
        </p:grpSpPr>
        <p:sp>
          <p:nvSpPr>
            <p:cNvPr id="104" name="TextBox 103"/>
            <p:cNvSpPr txBox="1"/>
            <p:nvPr/>
          </p:nvSpPr>
          <p:spPr>
            <a:xfrm>
              <a:off x="11154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989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6" name="Group 105"/>
          <p:cNvGrpSpPr/>
          <p:nvPr/>
        </p:nvGrpSpPr>
        <p:grpSpPr>
          <a:xfrm>
            <a:off x="1420728" y="2022657"/>
            <a:ext cx="218716" cy="184666"/>
            <a:chOff x="1251374" y="712923"/>
            <a:chExt cx="146681" cy="126316"/>
          </a:xfrm>
        </p:grpSpPr>
        <p:sp>
          <p:nvSpPr>
            <p:cNvPr id="107" name="TextBox 106"/>
            <p:cNvSpPr txBox="1"/>
            <p:nvPr/>
          </p:nvSpPr>
          <p:spPr>
            <a:xfrm>
              <a:off x="12678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2513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1661095" y="2022657"/>
            <a:ext cx="218716" cy="184666"/>
            <a:chOff x="1403774" y="712923"/>
            <a:chExt cx="146681" cy="126316"/>
          </a:xfrm>
        </p:grpSpPr>
        <p:sp>
          <p:nvSpPr>
            <p:cNvPr id="110" name="TextBox 109"/>
            <p:cNvSpPr txBox="1"/>
            <p:nvPr/>
          </p:nvSpPr>
          <p:spPr>
            <a:xfrm>
              <a:off x="1420279" y="712923"/>
              <a:ext cx="130176" cy="126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2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1403774" y="740930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1901462" y="2063241"/>
            <a:ext cx="196278" cy="169340"/>
            <a:chOff x="3069073" y="523372"/>
            <a:chExt cx="131633" cy="115833"/>
          </a:xfrm>
        </p:grpSpPr>
        <p:sp>
          <p:nvSpPr>
            <p:cNvPr id="113" name="TextBox 112"/>
            <p:cNvSpPr txBox="1"/>
            <p:nvPr/>
          </p:nvSpPr>
          <p:spPr>
            <a:xfrm>
              <a:off x="3070530" y="523414"/>
              <a:ext cx="130176" cy="115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069073" y="523372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15" name="TextBox 114"/>
          <p:cNvSpPr txBox="1"/>
          <p:nvPr/>
        </p:nvSpPr>
        <p:spPr>
          <a:xfrm>
            <a:off x="2358971" y="2069082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1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100" b="1" baseline="-25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141042" y="2063241"/>
            <a:ext cx="196278" cy="169340"/>
            <a:chOff x="3069073" y="523372"/>
            <a:chExt cx="131633" cy="115833"/>
          </a:xfrm>
        </p:grpSpPr>
        <p:sp>
          <p:nvSpPr>
            <p:cNvPr id="117" name="TextBox 116"/>
            <p:cNvSpPr txBox="1"/>
            <p:nvPr/>
          </p:nvSpPr>
          <p:spPr>
            <a:xfrm>
              <a:off x="3070530" y="523414"/>
              <a:ext cx="130176" cy="115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069073" y="523372"/>
              <a:ext cx="9144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20" name="TextBox 119"/>
          <p:cNvSpPr txBox="1"/>
          <p:nvPr/>
        </p:nvSpPr>
        <p:spPr>
          <a:xfrm>
            <a:off x="2574730" y="2069082"/>
            <a:ext cx="194106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1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100" b="1" baseline="-25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Metin kutusu 77"/>
          <p:cNvSpPr txBox="1"/>
          <p:nvPr/>
        </p:nvSpPr>
        <p:spPr>
          <a:xfrm>
            <a:off x="11300" y="2199574"/>
            <a:ext cx="467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1100" b="1" i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</a:t>
            </a:r>
          </a:p>
          <a:p>
            <a:pPr algn="ctr"/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tr-TR" sz="1100" b="1" i="1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tr-TR" sz="1100" b="1" i="1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1623" y="920975"/>
            <a:ext cx="8907907" cy="3766350"/>
            <a:chOff x="391623" y="920975"/>
            <a:chExt cx="8907907" cy="3766350"/>
          </a:xfrm>
        </p:grpSpPr>
        <p:sp>
          <p:nvSpPr>
            <p:cNvPr id="122" name="Rectangle 121"/>
            <p:cNvSpPr/>
            <p:nvPr/>
          </p:nvSpPr>
          <p:spPr>
            <a:xfrm>
              <a:off x="391623" y="2269268"/>
              <a:ext cx="2396892" cy="68985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2935891" y="2283831"/>
              <a:ext cx="630352" cy="2391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423887" y="920975"/>
              <a:ext cx="5875643" cy="3766350"/>
              <a:chOff x="3423887" y="920975"/>
              <a:chExt cx="5875643" cy="37663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Metin kutusu 91"/>
                  <p:cNvSpPr txBox="1"/>
                  <p:nvPr/>
                </p:nvSpPr>
                <p:spPr>
                  <a:xfrm>
                    <a:off x="3427938" y="1355884"/>
                    <a:ext cx="2448710" cy="772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0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Metin kutusu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7938" y="1355884"/>
                    <a:ext cx="2448710" cy="7727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3" name="Straight Arrow Connector 142"/>
              <p:cNvCxnSpPr/>
              <p:nvPr/>
            </p:nvCxnSpPr>
            <p:spPr>
              <a:xfrm>
                <a:off x="5880708" y="1439097"/>
                <a:ext cx="970563" cy="55570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5888828" y="1583113"/>
                <a:ext cx="965057" cy="15030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5" name="Straight Arrow Connector 144"/>
              <p:cNvCxnSpPr/>
              <p:nvPr/>
            </p:nvCxnSpPr>
            <p:spPr>
              <a:xfrm flipV="1">
                <a:off x="5888828" y="1627540"/>
                <a:ext cx="962443" cy="10588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6" name="Straight Arrow Connector 145"/>
              <p:cNvCxnSpPr/>
              <p:nvPr/>
            </p:nvCxnSpPr>
            <p:spPr>
              <a:xfrm flipV="1">
                <a:off x="5888828" y="1843564"/>
                <a:ext cx="962443" cy="3387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7" name="Straight Arrow Connector 146"/>
              <p:cNvCxnSpPr/>
              <p:nvPr/>
            </p:nvCxnSpPr>
            <p:spPr>
              <a:xfrm flipV="1">
                <a:off x="5888828" y="1439097"/>
                <a:ext cx="965057" cy="55570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49" name="Rectangle 148"/>
              <p:cNvSpPr/>
              <p:nvPr/>
            </p:nvSpPr>
            <p:spPr>
              <a:xfrm>
                <a:off x="3483991" y="1945539"/>
                <a:ext cx="2373059" cy="144016"/>
              </a:xfrm>
              <a:prstGeom prst="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>
                <a:off x="5890182" y="2568147"/>
                <a:ext cx="987287" cy="508337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5915026" y="2664793"/>
                <a:ext cx="965057" cy="150307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>
              <a:xfrm flipV="1">
                <a:off x="5915026" y="2709220"/>
                <a:ext cx="962443" cy="105881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5915026" y="2925244"/>
                <a:ext cx="962443" cy="33874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5915026" y="2520777"/>
                <a:ext cx="965057" cy="555707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5906906" y="3213276"/>
                <a:ext cx="970562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C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62" name="Straight Arrow Connector 161"/>
              <p:cNvCxnSpPr>
                <a:stCxn id="168" idx="1"/>
              </p:cNvCxnSpPr>
              <p:nvPr/>
            </p:nvCxnSpPr>
            <p:spPr>
              <a:xfrm flipV="1">
                <a:off x="5863943" y="2925245"/>
                <a:ext cx="1013525" cy="19569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66" name="TextBox 165"/>
              <p:cNvSpPr txBox="1"/>
              <p:nvPr/>
            </p:nvSpPr>
            <p:spPr>
              <a:xfrm>
                <a:off x="5808424" y="2008945"/>
                <a:ext cx="3908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562941" y="2406405"/>
                <a:ext cx="3908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5863943" y="2997832"/>
                <a:ext cx="3908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(4)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6580526" y="2973974"/>
                <a:ext cx="3908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(5)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841855" y="1260470"/>
                <a:ext cx="3908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760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Straight Arrow Connector 172"/>
              <p:cNvCxnSpPr>
                <a:stCxn id="168" idx="1"/>
              </p:cNvCxnSpPr>
              <p:nvPr/>
            </p:nvCxnSpPr>
            <p:spPr>
              <a:xfrm flipV="1">
                <a:off x="5863943" y="2537249"/>
                <a:ext cx="994220" cy="583694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74" name="Straight Arrow Connector 173"/>
              <p:cNvCxnSpPr>
                <a:stCxn id="168" idx="1"/>
              </p:cNvCxnSpPr>
              <p:nvPr/>
            </p:nvCxnSpPr>
            <p:spPr>
              <a:xfrm flipV="1">
                <a:off x="5863943" y="2713575"/>
                <a:ext cx="994220" cy="407368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175" name="Straight Arrow Connector 174"/>
              <p:cNvCxnSpPr>
                <a:stCxn id="168" idx="1"/>
              </p:cNvCxnSpPr>
              <p:nvPr/>
            </p:nvCxnSpPr>
            <p:spPr>
              <a:xfrm flipV="1">
                <a:off x="5863943" y="2812313"/>
                <a:ext cx="1039264" cy="30863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ysDash"/>
                <a:tailEnd type="triangle"/>
              </a:ln>
              <a:effectLst/>
            </p:spPr>
          </p:cxnSp>
          <p:grpSp>
            <p:nvGrpSpPr>
              <p:cNvPr id="15" name="Group 14"/>
              <p:cNvGrpSpPr/>
              <p:nvPr/>
            </p:nvGrpSpPr>
            <p:grpSpPr>
              <a:xfrm>
                <a:off x="5012632" y="3280353"/>
                <a:ext cx="4286897" cy="1406972"/>
                <a:chOff x="5308368" y="2955860"/>
                <a:chExt cx="3924904" cy="1406972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5308368" y="2955860"/>
                  <a:ext cx="663310" cy="12311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Steps: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(1)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(2)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(3)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(4)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(5)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5525408" y="3185587"/>
                  <a:ext cx="3707864" cy="1177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Row by row matching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No matching found in unmatched row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Backtracking searches matched rows of the CM 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Previously assigned row of the FM is updated 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Row by row matching continues</a:t>
                  </a:r>
                </a:p>
                <a:p>
                  <a:pPr marL="0" marR="0" lvl="0" indent="0" defTabSz="2760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Metin kutusu 91"/>
                  <p:cNvSpPr txBox="1"/>
                  <p:nvPr/>
                </p:nvSpPr>
                <p:spPr>
                  <a:xfrm>
                    <a:off x="6669122" y="1322270"/>
                    <a:ext cx="2630408" cy="1036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0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1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1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Metin kutusu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9122" y="1322270"/>
                    <a:ext cx="2630408" cy="10360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Metin kutusu 91"/>
                  <p:cNvSpPr txBox="1"/>
                  <p:nvPr/>
                </p:nvSpPr>
                <p:spPr>
                  <a:xfrm>
                    <a:off x="3423887" y="2475150"/>
                    <a:ext cx="2448710" cy="772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0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Metin kutusu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3887" y="2475150"/>
                    <a:ext cx="2448710" cy="7727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Metin kutusu 91"/>
                  <p:cNvSpPr txBox="1"/>
                  <p:nvPr/>
                </p:nvSpPr>
                <p:spPr>
                  <a:xfrm>
                    <a:off x="6782280" y="2424154"/>
                    <a:ext cx="2419654" cy="1036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0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1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11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1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Metin kutusu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2280" y="2424154"/>
                    <a:ext cx="2419654" cy="103605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6" name="TextBox 125"/>
              <p:cNvSpPr txBox="1"/>
              <p:nvPr/>
            </p:nvSpPr>
            <p:spPr>
              <a:xfrm>
                <a:off x="5045524" y="920975"/>
                <a:ext cx="258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cap="small" dirty="0" smtClean="0">
                    <a:solidFill>
                      <a:srgbClr val="C00000"/>
                    </a:solidFill>
                  </a:rPr>
                  <a:t>Row by row matchıng</a:t>
                </a:r>
                <a:endParaRPr lang="en-US" b="1" cap="small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02382" y="2996593"/>
            <a:ext cx="2583047" cy="1259262"/>
            <a:chOff x="235707" y="2996593"/>
            <a:chExt cx="2583047" cy="1259262"/>
          </a:xfrm>
        </p:grpSpPr>
        <p:sp>
          <p:nvSpPr>
            <p:cNvPr id="123" name="Rectangle 122"/>
            <p:cNvSpPr/>
            <p:nvPr/>
          </p:nvSpPr>
          <p:spPr>
            <a:xfrm>
              <a:off x="326604" y="2996593"/>
              <a:ext cx="2396892" cy="30808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2760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1594420" y="3367614"/>
              <a:ext cx="0" cy="5043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35707" y="3886523"/>
              <a:ext cx="258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Exact algorıthm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3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209969"/>
              </p:ext>
            </p:extLst>
          </p:nvPr>
        </p:nvGraphicFramePr>
        <p:xfrm>
          <a:off x="4860086" y="1267243"/>
          <a:ext cx="4147727" cy="348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80">
                  <a:extLst>
                    <a:ext uri="{9D8B030D-6E8A-4147-A177-3AD203B41FA5}">
                      <a16:colId xmlns:a16="http://schemas.microsoft.com/office/drawing/2014/main" xmlns="" val="3578294098"/>
                    </a:ext>
                  </a:extLst>
                </a:gridCol>
                <a:gridCol w="695205">
                  <a:extLst>
                    <a:ext uri="{9D8B030D-6E8A-4147-A177-3AD203B41FA5}">
                      <a16:colId xmlns:a16="http://schemas.microsoft.com/office/drawing/2014/main" xmlns="" val="3397963427"/>
                    </a:ext>
                  </a:extLst>
                </a:gridCol>
                <a:gridCol w="433244">
                  <a:extLst>
                    <a:ext uri="{9D8B030D-6E8A-4147-A177-3AD203B41FA5}">
                      <a16:colId xmlns:a16="http://schemas.microsoft.com/office/drawing/2014/main" xmlns="" val="150579111"/>
                    </a:ext>
                  </a:extLst>
                </a:gridCol>
                <a:gridCol w="765734">
                  <a:extLst>
                    <a:ext uri="{9D8B030D-6E8A-4147-A177-3AD203B41FA5}">
                      <a16:colId xmlns:a16="http://schemas.microsoft.com/office/drawing/2014/main" xmlns="" val="289446499"/>
                    </a:ext>
                  </a:extLst>
                </a:gridCol>
                <a:gridCol w="538235">
                  <a:extLst>
                    <a:ext uri="{9D8B030D-6E8A-4147-A177-3AD203B41FA5}">
                      <a16:colId xmlns:a16="http://schemas.microsoft.com/office/drawing/2014/main" xmlns="" val="1982792154"/>
                    </a:ext>
                  </a:extLst>
                </a:gridCol>
                <a:gridCol w="682653">
                  <a:extLst>
                    <a:ext uri="{9D8B030D-6E8A-4147-A177-3AD203B41FA5}">
                      <a16:colId xmlns:a16="http://schemas.microsoft.com/office/drawing/2014/main" xmlns="" val="58604135"/>
                    </a:ext>
                  </a:extLst>
                </a:gridCol>
                <a:gridCol w="496976">
                  <a:extLst>
                    <a:ext uri="{9D8B030D-6E8A-4147-A177-3AD203B41FA5}">
                      <a16:colId xmlns:a16="http://schemas.microsoft.com/office/drawing/2014/main" xmlns="" val="1062364809"/>
                    </a:ext>
                  </a:extLst>
                </a:gridCol>
              </a:tblGrid>
              <a:tr h="205200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NAME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solidFill>
                            <a:schemeClr val="tx1"/>
                          </a:solidFill>
                          <a:latin typeface="+mn-lt"/>
                        </a:rPr>
                        <a:t>AREA COST</a:t>
                      </a:r>
                      <a:endParaRPr lang="tr-TR" sz="11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solidFill>
                            <a:schemeClr val="tx1"/>
                          </a:solidFill>
                          <a:latin typeface="+mn-lt"/>
                        </a:rPr>
                        <a:t>IR</a:t>
                      </a:r>
                      <a:endParaRPr lang="tr-TR" sz="11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solidFill>
                            <a:schemeClr val="tx1"/>
                          </a:solidFill>
                        </a:rPr>
                        <a:t>HBA</a:t>
                      </a:r>
                      <a:endParaRPr lang="tr-TR" sz="11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solidFill>
                            <a:schemeClr val="tx1"/>
                          </a:solidFill>
                        </a:rPr>
                        <a:t>EA</a:t>
                      </a:r>
                      <a:endParaRPr lang="tr-TR" sz="11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365604"/>
                  </a:ext>
                </a:extLst>
              </a:tr>
              <a:tr h="2052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latin typeface="+mn-lt"/>
                        </a:rPr>
                        <a:t>Psucc</a:t>
                      </a:r>
                      <a:endParaRPr lang="tr-TR" sz="1100" b="1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latin typeface="+mn-lt"/>
                        </a:rPr>
                        <a:t>Time</a:t>
                      </a:r>
                      <a:endParaRPr lang="tr-TR" sz="1100" b="1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latin typeface="+mn-lt"/>
                        </a:rPr>
                        <a:t>Psucc</a:t>
                      </a:r>
                      <a:endParaRPr lang="tr-TR" sz="1100" b="1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smtClean="0">
                          <a:latin typeface="+mn-lt"/>
                        </a:rPr>
                        <a:t>Time</a:t>
                      </a:r>
                      <a:endParaRPr lang="tr-TR" sz="1100" b="1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811710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rd53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8906443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squar5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035278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1248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7802717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misex1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87465112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sqrt8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8768209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sao2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1736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97% 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7988302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rd73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2600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92% 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0.013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86099024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clip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3500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 </a:t>
                      </a:r>
                      <a:endParaRPr lang="tr-TR" sz="1100" b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0.005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79% 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0.082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20033119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rd84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6216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89% 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0.093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79373359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ex1010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11760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 </a:t>
                      </a:r>
                      <a:endParaRPr lang="tr-TR" sz="1100" b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1256116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table3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10584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0.004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0.032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63569643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misex3c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11856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0.035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6315232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exp5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19454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80%</a:t>
                      </a:r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0.024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881037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apex4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25480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0.008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0.173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0603118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alu4 </a:t>
                      </a:r>
                      <a:endParaRPr lang="tr-TR" sz="1100" b="1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25652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 </a:t>
                      </a:r>
                      <a:endParaRPr lang="tr-TR" sz="11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0.008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</a:t>
                      </a:r>
                      <a:endParaRPr lang="tr-TR" sz="1200" b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1826224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>
                    <a:lumMod val="65000"/>
                  </a:schemeClr>
                </a:solidFill>
              </a:rPr>
              <a:t>Defect Aspects </a:t>
            </a:r>
            <a:r>
              <a:rPr lang="tr-TR" smtClean="0"/>
              <a:t>(Simulation Results)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21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7" name="TextBox 6"/>
          <p:cNvSpPr txBox="1"/>
          <p:nvPr/>
        </p:nvSpPr>
        <p:spPr>
          <a:xfrm>
            <a:off x="4867024" y="744023"/>
            <a:ext cx="413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cap="small" dirty="0" smtClean="0"/>
              <a:t>Table II</a:t>
            </a:r>
          </a:p>
          <a:p>
            <a:r>
              <a:rPr lang="tr-TR" sz="1400" b="1" cap="small" dirty="0" smtClean="0"/>
              <a:t>Runtıme and Success Rate comparıson of hba and ea</a:t>
            </a:r>
            <a:endParaRPr lang="tr-TR" sz="1400" b="1" cap="small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5459" y="1016813"/>
            <a:ext cx="4281444" cy="36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200 random defective crossbars</a:t>
            </a:r>
            <a:r>
              <a:rPr lang="tr-TR" sz="2200" dirty="0" smtClean="0"/>
              <a:t> with 10% defect rate</a:t>
            </a:r>
            <a:endParaRPr lang="en-US" sz="2200" dirty="0" smtClean="0"/>
          </a:p>
          <a:p>
            <a:r>
              <a:rPr lang="en-US" sz="2200" dirty="0" smtClean="0"/>
              <a:t>Optimum </a:t>
            </a:r>
            <a:r>
              <a:rPr lang="tr-TR" sz="2200" dirty="0" smtClean="0"/>
              <a:t>area </a:t>
            </a:r>
            <a:r>
              <a:rPr lang="en-US" sz="2200" dirty="0" smtClean="0"/>
              <a:t>size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Hybrid algorithm performs at most 50 times faster for larger circuits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Exact algorithm performs 3 – 15% in terms of success rate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22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3615910"/>
          </a:xfrm>
        </p:spPr>
        <p:txBody>
          <a:bodyPr/>
          <a:lstStyle/>
          <a:p>
            <a:r>
              <a:rPr lang="en-US" dirty="0" smtClean="0"/>
              <a:t>A multi-level logic design demonstrated and area cost comparison with two-level design given</a:t>
            </a:r>
          </a:p>
          <a:p>
            <a:r>
              <a:rPr lang="en-US" dirty="0" smtClean="0"/>
              <a:t>Area optimization with considering both the logic function and its negation during logic synthesis shown</a:t>
            </a:r>
          </a:p>
          <a:p>
            <a:r>
              <a:rPr lang="en-US" dirty="0" smtClean="0"/>
              <a:t>A defect model established and a preliminary hybrid defect tolerant logic mapping algorithm proposed</a:t>
            </a:r>
            <a:endParaRPr lang="tr-TR" dirty="0" smtClean="0"/>
          </a:p>
          <a:p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Novel EDA tools for multi-level synthesis, especially technology dependent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Area yield analysis concerning both logic synthesis and defects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Thank You for Listening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23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787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multi-level logic design demonstrated and area cost comparison with two-level design given</a:t>
            </a:r>
          </a:p>
          <a:p>
            <a:r>
              <a:rPr lang="en-US" dirty="0" smtClean="0"/>
              <a:t>Area optimization with considering both the logic function and its negation during logic synthesis shown</a:t>
            </a:r>
          </a:p>
          <a:p>
            <a:r>
              <a:rPr lang="en-US" dirty="0" smtClean="0"/>
              <a:t>A defect model established and a preliminary hybrid defect tolerant logic mapping algorithm proposed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Summary of Contributions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576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Memristive Crossbar Arrays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5537" name="TextBox 5536"/>
          <p:cNvSpPr txBox="1"/>
          <p:nvPr/>
        </p:nvSpPr>
        <p:spPr>
          <a:xfrm>
            <a:off x="-1" y="4200526"/>
            <a:ext cx="608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w Cen MT Condensed" panose="020B0606020104020203" pitchFamily="34" charset="0"/>
              </a:rPr>
              <a:t>__________________________________</a:t>
            </a:r>
          </a:p>
          <a:p>
            <a:r>
              <a:rPr lang="en-US" sz="1400" b="1" baseline="30000" dirty="0" smtClean="0">
                <a:latin typeface="Tw Cen MT Condensed" panose="020B0606020104020203" pitchFamily="34" charset="0"/>
              </a:rPr>
              <a:t>[1]</a:t>
            </a:r>
            <a:r>
              <a:rPr lang="en-US" sz="1200" b="1" baseline="30000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>
                <a:latin typeface="Tw Cen MT Condensed" panose="020B0606020104020203" pitchFamily="34" charset="0"/>
              </a:rPr>
              <a:t>L. Xie, H. A. Du Nguyen, M. </a:t>
            </a:r>
            <a:r>
              <a:rPr lang="en-US" sz="1200" b="1" dirty="0" err="1">
                <a:latin typeface="Tw Cen MT Condensed" panose="020B0606020104020203" pitchFamily="34" charset="0"/>
              </a:rPr>
              <a:t>Taouil</a:t>
            </a:r>
            <a:r>
              <a:rPr lang="en-US" sz="1200" b="1" dirty="0">
                <a:latin typeface="Tw Cen MT Condensed" panose="020B0606020104020203" pitchFamily="34" charset="0"/>
              </a:rPr>
              <a:t>, S. </a:t>
            </a:r>
            <a:r>
              <a:rPr lang="en-US" sz="1200" b="1" dirty="0" err="1">
                <a:latin typeface="Tw Cen MT Condensed" panose="020B0606020104020203" pitchFamily="34" charset="0"/>
              </a:rPr>
              <a:t>Hamdioui</a:t>
            </a:r>
            <a:r>
              <a:rPr lang="en-US" sz="1200" b="1" dirty="0">
                <a:latin typeface="Tw Cen MT Condensed" panose="020B0606020104020203" pitchFamily="34" charset="0"/>
              </a:rPr>
              <a:t>, and K. </a:t>
            </a:r>
            <a:r>
              <a:rPr lang="en-US" sz="1200" b="1" dirty="0" err="1">
                <a:latin typeface="Tw Cen MT Condensed" panose="020B0606020104020203" pitchFamily="34" charset="0"/>
              </a:rPr>
              <a:t>Bertels</a:t>
            </a:r>
            <a:r>
              <a:rPr lang="en-US" sz="1200" b="1" dirty="0" smtClean="0">
                <a:latin typeface="Tw Cen MT Condensed" panose="020B0606020104020203" pitchFamily="34" charset="0"/>
              </a:rPr>
              <a:t>,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“</a:t>
            </a:r>
            <a:r>
              <a:rPr lang="en-US" sz="1200" b="1" dirty="0">
                <a:latin typeface="Tw Cen MT Condensed" panose="020B0606020104020203" pitchFamily="34" charset="0"/>
              </a:rPr>
              <a:t>Fast </a:t>
            </a:r>
            <a:r>
              <a:rPr lang="en-US" sz="1200" b="1" dirty="0" err="1">
                <a:latin typeface="Tw Cen MT Condensed" panose="020B0606020104020203" pitchFamily="34" charset="0"/>
              </a:rPr>
              <a:t>boolean</a:t>
            </a:r>
            <a:r>
              <a:rPr lang="en-US" sz="1200" b="1" dirty="0">
                <a:latin typeface="Tw Cen MT Condensed" panose="020B0606020104020203" pitchFamily="34" charset="0"/>
              </a:rPr>
              <a:t> logic mapped on </a:t>
            </a:r>
            <a:r>
              <a:rPr lang="en-US" sz="1200" b="1" dirty="0" err="1">
                <a:latin typeface="Tw Cen MT Condensed" panose="020B0606020104020203" pitchFamily="34" charset="0"/>
              </a:rPr>
              <a:t>memristor</a:t>
            </a:r>
            <a:r>
              <a:rPr lang="en-US" sz="1200" b="1" dirty="0">
                <a:latin typeface="Tw Cen MT Condensed" panose="020B0606020104020203" pitchFamily="34" charset="0"/>
              </a:rPr>
              <a:t> crossbar,” </a:t>
            </a:r>
            <a:r>
              <a:rPr lang="en-US" sz="1200" b="1" dirty="0" smtClean="0">
                <a:latin typeface="Tw Cen MT Condensed" panose="020B0606020104020203" pitchFamily="34" charset="0"/>
              </a:rPr>
              <a:t>in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Computer Design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(ICCD</a:t>
            </a:r>
            <a:r>
              <a:rPr lang="en-US" sz="1200" b="1" dirty="0">
                <a:latin typeface="Tw Cen MT Condensed" panose="020B0606020104020203" pitchFamily="34" charset="0"/>
              </a:rPr>
              <a:t>), 2015 33rd IEEE International Conference on. IEEE, </a:t>
            </a:r>
            <a:r>
              <a:rPr lang="en-US" sz="1200" b="1" dirty="0" smtClean="0">
                <a:latin typeface="Tw Cen MT Condensed" panose="020B0606020104020203" pitchFamily="34" charset="0"/>
              </a:rPr>
              <a:t>2015,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pp</a:t>
            </a:r>
            <a:r>
              <a:rPr lang="en-US" sz="1200" b="1" dirty="0">
                <a:latin typeface="Tw Cen MT Condensed" panose="020B0606020104020203" pitchFamily="34" charset="0"/>
              </a:rPr>
              <a:t>. 335–342.</a:t>
            </a:r>
          </a:p>
        </p:txBody>
      </p:sp>
      <p:sp>
        <p:nvSpPr>
          <p:cNvPr id="564" name="TextBox 563"/>
          <p:cNvSpPr txBox="1"/>
          <p:nvPr/>
        </p:nvSpPr>
        <p:spPr>
          <a:xfrm>
            <a:off x="8704549" y="800479"/>
            <a:ext cx="52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smtClean="0">
                <a:latin typeface="Tw Cen MT Condensed" panose="020B0606020104020203" pitchFamily="34" charset="0"/>
              </a:rPr>
              <a:t>[1</a:t>
            </a:r>
            <a:r>
              <a:rPr lang="tr-TR" sz="2400" b="1" baseline="30000" smtClean="0">
                <a:latin typeface="Tw Cen MT Condensed" panose="020B0606020104020203" pitchFamily="34" charset="0"/>
              </a:rPr>
              <a:t>]</a:t>
            </a:r>
            <a:endParaRPr lang="en-US" sz="2000" b="1">
              <a:latin typeface="Tw Cen MT Condensed" panose="020B06060201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1190" y="940032"/>
            <a:ext cx="3446624" cy="3237695"/>
            <a:chOff x="5561190" y="940032"/>
            <a:chExt cx="3446624" cy="3237695"/>
          </a:xfrm>
        </p:grpSpPr>
        <p:cxnSp>
          <p:nvCxnSpPr>
            <p:cNvPr id="4926" name="Straight Connector 4925"/>
            <p:cNvCxnSpPr/>
            <p:nvPr/>
          </p:nvCxnSpPr>
          <p:spPr>
            <a:xfrm rot="5400000" flipH="1">
              <a:off x="7281649" y="187379"/>
              <a:ext cx="0" cy="25739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7" name="Straight Connector 4926"/>
            <p:cNvCxnSpPr/>
            <p:nvPr/>
          </p:nvCxnSpPr>
          <p:spPr>
            <a:xfrm rot="5400000" flipH="1">
              <a:off x="6848150" y="-267559"/>
              <a:ext cx="0" cy="25739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8" name="Straight Connector 4927"/>
            <p:cNvCxnSpPr/>
            <p:nvPr/>
          </p:nvCxnSpPr>
          <p:spPr>
            <a:xfrm flipH="1">
              <a:off x="5997409" y="1339849"/>
              <a:ext cx="0" cy="22882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9" name="Straight Connector 4928"/>
            <p:cNvCxnSpPr/>
            <p:nvPr/>
          </p:nvCxnSpPr>
          <p:spPr>
            <a:xfrm flipH="1">
              <a:off x="6657989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0" name="Straight Connector 4929"/>
            <p:cNvCxnSpPr/>
            <p:nvPr/>
          </p:nvCxnSpPr>
          <p:spPr>
            <a:xfrm flipH="1">
              <a:off x="6930395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1" name="Straight Connector 4930"/>
            <p:cNvCxnSpPr/>
            <p:nvPr/>
          </p:nvCxnSpPr>
          <p:spPr>
            <a:xfrm flipH="1">
              <a:off x="7202802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2" name="Straight Connector 4931"/>
            <p:cNvCxnSpPr/>
            <p:nvPr/>
          </p:nvCxnSpPr>
          <p:spPr>
            <a:xfrm flipH="1">
              <a:off x="7475208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3" name="Straight Connector 4932"/>
            <p:cNvCxnSpPr/>
            <p:nvPr/>
          </p:nvCxnSpPr>
          <p:spPr>
            <a:xfrm flipH="1">
              <a:off x="7747614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4" name="Straight Connector 4933"/>
            <p:cNvCxnSpPr/>
            <p:nvPr/>
          </p:nvCxnSpPr>
          <p:spPr>
            <a:xfrm flipH="1">
              <a:off x="8020021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5" name="Straight Connector 4934"/>
            <p:cNvCxnSpPr/>
            <p:nvPr/>
          </p:nvCxnSpPr>
          <p:spPr>
            <a:xfrm flipH="1">
              <a:off x="8292427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6" name="Straight Connector 4935"/>
            <p:cNvCxnSpPr/>
            <p:nvPr/>
          </p:nvCxnSpPr>
          <p:spPr>
            <a:xfrm flipH="1">
              <a:off x="8564833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7" name="Straight Connector 4936"/>
            <p:cNvCxnSpPr/>
            <p:nvPr/>
          </p:nvCxnSpPr>
          <p:spPr>
            <a:xfrm rot="5400000" flipH="1">
              <a:off x="7169889" y="390086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8" name="Straight Connector 4937"/>
            <p:cNvCxnSpPr/>
            <p:nvPr/>
          </p:nvCxnSpPr>
          <p:spPr>
            <a:xfrm rot="5400000" flipH="1">
              <a:off x="7169889" y="662492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9" name="Straight Connector 4938"/>
            <p:cNvCxnSpPr/>
            <p:nvPr/>
          </p:nvCxnSpPr>
          <p:spPr>
            <a:xfrm rot="5400000" flipH="1">
              <a:off x="7169889" y="934898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0" name="Straight Connector 4939"/>
            <p:cNvCxnSpPr/>
            <p:nvPr/>
          </p:nvCxnSpPr>
          <p:spPr>
            <a:xfrm rot="5400000" flipH="1">
              <a:off x="7169889" y="1207305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1" name="Straight Connector 4940"/>
            <p:cNvCxnSpPr/>
            <p:nvPr/>
          </p:nvCxnSpPr>
          <p:spPr>
            <a:xfrm rot="5400000" flipH="1">
              <a:off x="7169889" y="1479711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2" name="Straight Connector 4941"/>
            <p:cNvCxnSpPr/>
            <p:nvPr/>
          </p:nvCxnSpPr>
          <p:spPr>
            <a:xfrm rot="5400000" flipH="1">
              <a:off x="7169889" y="1752117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3" name="Straight Connector 4942"/>
            <p:cNvCxnSpPr/>
            <p:nvPr/>
          </p:nvCxnSpPr>
          <p:spPr>
            <a:xfrm rot="5400000" flipH="1">
              <a:off x="7169889" y="2024523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944" name="Group 4943"/>
            <p:cNvGrpSpPr/>
            <p:nvPr/>
          </p:nvGrpSpPr>
          <p:grpSpPr>
            <a:xfrm rot="18900000">
              <a:off x="6416010" y="1862183"/>
              <a:ext cx="289542" cy="81720"/>
              <a:chOff x="1362078" y="215699"/>
              <a:chExt cx="161987" cy="45719"/>
            </a:xfrm>
          </p:grpSpPr>
          <p:sp>
            <p:nvSpPr>
              <p:cNvPr id="5528" name="Rectangle 5527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529" name="Straight Connector 5528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0" name="Straight Connector 5529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531" name="Rectangle 5530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532" name="Elbow Connector 5531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3" name="Elbow Connector 5532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4" name="Elbow Connector 5533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5" name="Elbow Connector 5534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45" name="Isosceles Triangle 4944"/>
            <p:cNvSpPr/>
            <p:nvPr/>
          </p:nvSpPr>
          <p:spPr>
            <a:xfrm flipV="1">
              <a:off x="6573881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6" name="Isosceles Triangle 4945"/>
            <p:cNvSpPr/>
            <p:nvPr/>
          </p:nvSpPr>
          <p:spPr>
            <a:xfrm flipV="1">
              <a:off x="6846287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7" name="Isosceles Triangle 4946"/>
            <p:cNvSpPr/>
            <p:nvPr/>
          </p:nvSpPr>
          <p:spPr>
            <a:xfrm flipV="1">
              <a:off x="7118694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8" name="Isosceles Triangle 4947"/>
            <p:cNvSpPr/>
            <p:nvPr/>
          </p:nvSpPr>
          <p:spPr>
            <a:xfrm flipV="1">
              <a:off x="7391100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9" name="Isosceles Triangle 4948"/>
            <p:cNvSpPr/>
            <p:nvPr/>
          </p:nvSpPr>
          <p:spPr>
            <a:xfrm flipV="1">
              <a:off x="7663506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0" name="Isosceles Triangle 4949"/>
            <p:cNvSpPr/>
            <p:nvPr/>
          </p:nvSpPr>
          <p:spPr>
            <a:xfrm flipV="1">
              <a:off x="7935912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1" name="Isosceles Triangle 4950"/>
            <p:cNvSpPr/>
            <p:nvPr/>
          </p:nvSpPr>
          <p:spPr>
            <a:xfrm flipV="1">
              <a:off x="8208319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2" name="Isosceles Triangle 4951"/>
            <p:cNvSpPr/>
            <p:nvPr/>
          </p:nvSpPr>
          <p:spPr>
            <a:xfrm flipV="1">
              <a:off x="8480725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53" name="Group 4952"/>
            <p:cNvGrpSpPr/>
            <p:nvPr/>
          </p:nvGrpSpPr>
          <p:grpSpPr>
            <a:xfrm rot="16200000">
              <a:off x="5118225" y="2709981"/>
              <a:ext cx="1800790" cy="212817"/>
              <a:chOff x="526826" y="599540"/>
              <a:chExt cx="1007467" cy="119062"/>
            </a:xfrm>
          </p:grpSpPr>
          <p:sp>
            <p:nvSpPr>
              <p:cNvPr id="5521" name="Isosceles Triangle 5520"/>
              <p:cNvSpPr/>
              <p:nvPr/>
            </p:nvSpPr>
            <p:spPr>
              <a:xfrm flipV="1">
                <a:off x="5268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2" name="Isosceles Triangle 5521"/>
              <p:cNvSpPr/>
              <p:nvPr/>
            </p:nvSpPr>
            <p:spPr>
              <a:xfrm flipV="1">
                <a:off x="6792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3" name="Isosceles Triangle 5522"/>
              <p:cNvSpPr/>
              <p:nvPr/>
            </p:nvSpPr>
            <p:spPr>
              <a:xfrm flipV="1">
                <a:off x="8316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4" name="Isosceles Triangle 5523"/>
              <p:cNvSpPr/>
              <p:nvPr/>
            </p:nvSpPr>
            <p:spPr>
              <a:xfrm flipV="1">
                <a:off x="9840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5" name="Isosceles Triangle 5524"/>
              <p:cNvSpPr/>
              <p:nvPr/>
            </p:nvSpPr>
            <p:spPr>
              <a:xfrm flipV="1">
                <a:off x="11364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6" name="Isosceles Triangle 5525"/>
              <p:cNvSpPr/>
              <p:nvPr/>
            </p:nvSpPr>
            <p:spPr>
              <a:xfrm flipV="1">
                <a:off x="12888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7" name="Isosceles Triangle 5526"/>
              <p:cNvSpPr/>
              <p:nvPr/>
            </p:nvSpPr>
            <p:spPr>
              <a:xfrm flipV="1">
                <a:off x="14412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54" name="TextBox 4953"/>
            <p:cNvSpPr txBox="1"/>
            <p:nvPr/>
          </p:nvSpPr>
          <p:spPr>
            <a:xfrm>
              <a:off x="6489891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5" name="TextBox 4954"/>
            <p:cNvSpPr txBox="1"/>
            <p:nvPr/>
          </p:nvSpPr>
          <p:spPr>
            <a:xfrm>
              <a:off x="6762297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6" name="TextBox 4955"/>
            <p:cNvSpPr txBox="1"/>
            <p:nvPr/>
          </p:nvSpPr>
          <p:spPr>
            <a:xfrm>
              <a:off x="7034703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7" name="TextBox 4956"/>
            <p:cNvSpPr txBox="1"/>
            <p:nvPr/>
          </p:nvSpPr>
          <p:spPr>
            <a:xfrm>
              <a:off x="7307110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8" name="TextBox 4957"/>
            <p:cNvSpPr txBox="1"/>
            <p:nvPr/>
          </p:nvSpPr>
          <p:spPr>
            <a:xfrm>
              <a:off x="7579516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9" name="TextBox 4958"/>
            <p:cNvSpPr txBox="1"/>
            <p:nvPr/>
          </p:nvSpPr>
          <p:spPr>
            <a:xfrm>
              <a:off x="7851922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0" name="TextBox 4959"/>
            <p:cNvSpPr txBox="1"/>
            <p:nvPr/>
          </p:nvSpPr>
          <p:spPr>
            <a:xfrm>
              <a:off x="8122731" y="1556670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1" name="TextBox 4960"/>
            <p:cNvSpPr txBox="1"/>
            <p:nvPr/>
          </p:nvSpPr>
          <p:spPr>
            <a:xfrm>
              <a:off x="8389209" y="1571709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2" name="TextBox 4961"/>
            <p:cNvSpPr txBox="1"/>
            <p:nvPr/>
          </p:nvSpPr>
          <p:spPr>
            <a:xfrm>
              <a:off x="6379983" y="940032"/>
              <a:ext cx="2267094" cy="21544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Power Supply</a:t>
              </a:r>
              <a:endPara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963" name="Straight Connector 4962"/>
            <p:cNvCxnSpPr/>
            <p:nvPr/>
          </p:nvCxnSpPr>
          <p:spPr>
            <a:xfrm flipH="1">
              <a:off x="5561645" y="1015737"/>
              <a:ext cx="0" cy="26151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964" name="TextBox 4963"/>
            <p:cNvSpPr txBox="1"/>
            <p:nvPr/>
          </p:nvSpPr>
          <p:spPr>
            <a:xfrm>
              <a:off x="5628803" y="1318216"/>
              <a:ext cx="737215" cy="32316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CMOS Controller</a:t>
              </a:r>
              <a:endPara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965" name="Group 4964"/>
            <p:cNvGrpSpPr/>
            <p:nvPr/>
          </p:nvGrpSpPr>
          <p:grpSpPr>
            <a:xfrm>
              <a:off x="6585045" y="3939983"/>
              <a:ext cx="140334" cy="237744"/>
              <a:chOff x="632843" y="1817929"/>
              <a:chExt cx="78511" cy="133008"/>
            </a:xfrm>
          </p:grpSpPr>
          <p:sp>
            <p:nvSpPr>
              <p:cNvPr id="5518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9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20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6" name="Group 4965"/>
            <p:cNvGrpSpPr/>
            <p:nvPr/>
          </p:nvGrpSpPr>
          <p:grpSpPr>
            <a:xfrm>
              <a:off x="6857452" y="3939983"/>
              <a:ext cx="140334" cy="237744"/>
              <a:chOff x="632843" y="1817929"/>
              <a:chExt cx="78511" cy="133008"/>
            </a:xfrm>
          </p:grpSpPr>
          <p:sp>
            <p:nvSpPr>
              <p:cNvPr id="5515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6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7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7" name="Group 4966"/>
            <p:cNvGrpSpPr/>
            <p:nvPr/>
          </p:nvGrpSpPr>
          <p:grpSpPr>
            <a:xfrm>
              <a:off x="7129858" y="3939983"/>
              <a:ext cx="140334" cy="237744"/>
              <a:chOff x="632843" y="1817929"/>
              <a:chExt cx="78511" cy="133008"/>
            </a:xfrm>
          </p:grpSpPr>
          <p:sp>
            <p:nvSpPr>
              <p:cNvPr id="5512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3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4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8" name="Group 4967"/>
            <p:cNvGrpSpPr/>
            <p:nvPr/>
          </p:nvGrpSpPr>
          <p:grpSpPr>
            <a:xfrm>
              <a:off x="7402264" y="3939983"/>
              <a:ext cx="140334" cy="237744"/>
              <a:chOff x="632843" y="1817929"/>
              <a:chExt cx="78511" cy="133008"/>
            </a:xfrm>
          </p:grpSpPr>
          <p:sp>
            <p:nvSpPr>
              <p:cNvPr id="5509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0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1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9" name="Group 4968"/>
            <p:cNvGrpSpPr/>
            <p:nvPr/>
          </p:nvGrpSpPr>
          <p:grpSpPr>
            <a:xfrm>
              <a:off x="7674670" y="3939983"/>
              <a:ext cx="140334" cy="237744"/>
              <a:chOff x="632843" y="1817929"/>
              <a:chExt cx="78511" cy="133008"/>
            </a:xfrm>
          </p:grpSpPr>
          <p:sp>
            <p:nvSpPr>
              <p:cNvPr id="5506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7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8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0" name="Group 4969"/>
            <p:cNvGrpSpPr/>
            <p:nvPr/>
          </p:nvGrpSpPr>
          <p:grpSpPr>
            <a:xfrm>
              <a:off x="7947077" y="3939983"/>
              <a:ext cx="140334" cy="237744"/>
              <a:chOff x="632843" y="1817929"/>
              <a:chExt cx="78511" cy="133008"/>
            </a:xfrm>
          </p:grpSpPr>
          <p:sp>
            <p:nvSpPr>
              <p:cNvPr id="5503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4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5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1" name="Group 4970"/>
            <p:cNvGrpSpPr/>
            <p:nvPr/>
          </p:nvGrpSpPr>
          <p:grpSpPr>
            <a:xfrm>
              <a:off x="8219483" y="3939983"/>
              <a:ext cx="140334" cy="237744"/>
              <a:chOff x="632843" y="1817929"/>
              <a:chExt cx="78511" cy="133008"/>
            </a:xfrm>
          </p:grpSpPr>
          <p:sp>
            <p:nvSpPr>
              <p:cNvPr id="5500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1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2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2" name="Group 4971"/>
            <p:cNvGrpSpPr/>
            <p:nvPr/>
          </p:nvGrpSpPr>
          <p:grpSpPr>
            <a:xfrm>
              <a:off x="8491889" y="3939983"/>
              <a:ext cx="140334" cy="237744"/>
              <a:chOff x="632843" y="1817929"/>
              <a:chExt cx="78511" cy="133008"/>
            </a:xfrm>
          </p:grpSpPr>
          <p:sp>
            <p:nvSpPr>
              <p:cNvPr id="5497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98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99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3" name="Group 4972"/>
            <p:cNvGrpSpPr/>
            <p:nvPr/>
          </p:nvGrpSpPr>
          <p:grpSpPr>
            <a:xfrm rot="16200000">
              <a:off x="8001556" y="2698411"/>
              <a:ext cx="1774771" cy="237744"/>
              <a:chOff x="2465607" y="1981370"/>
              <a:chExt cx="992911" cy="133008"/>
            </a:xfrm>
          </p:grpSpPr>
          <p:grpSp>
            <p:nvGrpSpPr>
              <p:cNvPr id="5469" name="Group 5468"/>
              <p:cNvGrpSpPr/>
              <p:nvPr/>
            </p:nvGrpSpPr>
            <p:grpSpPr>
              <a:xfrm>
                <a:off x="24656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94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5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6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0" name="Group 5469"/>
              <p:cNvGrpSpPr/>
              <p:nvPr/>
            </p:nvGrpSpPr>
            <p:grpSpPr>
              <a:xfrm>
                <a:off x="26180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91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2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3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1" name="Group 5470"/>
              <p:cNvGrpSpPr/>
              <p:nvPr/>
            </p:nvGrpSpPr>
            <p:grpSpPr>
              <a:xfrm>
                <a:off x="27704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8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9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0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2" name="Group 5471"/>
              <p:cNvGrpSpPr/>
              <p:nvPr/>
            </p:nvGrpSpPr>
            <p:grpSpPr>
              <a:xfrm>
                <a:off x="29228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5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6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7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3" name="Group 5472"/>
              <p:cNvGrpSpPr/>
              <p:nvPr/>
            </p:nvGrpSpPr>
            <p:grpSpPr>
              <a:xfrm>
                <a:off x="30752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2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3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4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4" name="Group 5473"/>
              <p:cNvGrpSpPr/>
              <p:nvPr/>
            </p:nvGrpSpPr>
            <p:grpSpPr>
              <a:xfrm>
                <a:off x="32276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79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0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1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5" name="Group 5474"/>
              <p:cNvGrpSpPr/>
              <p:nvPr/>
            </p:nvGrpSpPr>
            <p:grpSpPr>
              <a:xfrm>
                <a:off x="33800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76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77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78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974" name="Group 4973"/>
            <p:cNvGrpSpPr/>
            <p:nvPr/>
          </p:nvGrpSpPr>
          <p:grpSpPr>
            <a:xfrm rot="18900000">
              <a:off x="6416010" y="2134589"/>
              <a:ext cx="289542" cy="81720"/>
              <a:chOff x="1362078" y="215699"/>
              <a:chExt cx="161987" cy="45719"/>
            </a:xfrm>
          </p:grpSpPr>
          <p:sp>
            <p:nvSpPr>
              <p:cNvPr id="5461" name="Rectangle 54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62" name="Straight Connector 54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3" name="Straight Connector 54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64" name="Rectangle 54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65" name="Elbow Connector 54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6" name="Elbow Connector 54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7" name="Elbow Connector 54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8" name="Elbow Connector 54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5" name="Group 4974"/>
            <p:cNvGrpSpPr/>
            <p:nvPr/>
          </p:nvGrpSpPr>
          <p:grpSpPr>
            <a:xfrm rot="18900000">
              <a:off x="6416010" y="2406995"/>
              <a:ext cx="289542" cy="81720"/>
              <a:chOff x="1362078" y="215699"/>
              <a:chExt cx="161987" cy="45719"/>
            </a:xfrm>
          </p:grpSpPr>
          <p:sp>
            <p:nvSpPr>
              <p:cNvPr id="5453" name="Rectangle 54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54" name="Straight Connector 54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5" name="Straight Connector 54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56" name="Rectangle 54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57" name="Elbow Connector 54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8" name="Elbow Connector 54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9" name="Elbow Connector 54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0" name="Elbow Connector 54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6" name="Group 4975"/>
            <p:cNvGrpSpPr/>
            <p:nvPr/>
          </p:nvGrpSpPr>
          <p:grpSpPr>
            <a:xfrm rot="18900000">
              <a:off x="6416010" y="2679401"/>
              <a:ext cx="289542" cy="81720"/>
              <a:chOff x="1362078" y="215699"/>
              <a:chExt cx="161987" cy="45719"/>
            </a:xfrm>
          </p:grpSpPr>
          <p:sp>
            <p:nvSpPr>
              <p:cNvPr id="5445" name="Rectangle 544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6" name="Straight Connector 544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7" name="Straight Connector 544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48" name="Rectangle 544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9" name="Elbow Connector 544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0" name="Elbow Connector 544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1" name="Elbow Connector 545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2" name="Elbow Connector 545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7" name="Group 4976"/>
            <p:cNvGrpSpPr/>
            <p:nvPr/>
          </p:nvGrpSpPr>
          <p:grpSpPr>
            <a:xfrm rot="18900000">
              <a:off x="6416010" y="2951808"/>
              <a:ext cx="289542" cy="81720"/>
              <a:chOff x="1362078" y="215699"/>
              <a:chExt cx="161987" cy="45719"/>
            </a:xfrm>
          </p:grpSpPr>
          <p:sp>
            <p:nvSpPr>
              <p:cNvPr id="5437" name="Rectangle 543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8" name="Straight Connector 543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9" name="Straight Connector 543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40" name="Rectangle 543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1" name="Elbow Connector 544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2" name="Elbow Connector 544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3" name="Elbow Connector 544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4" name="Elbow Connector 544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8" name="Group 4977"/>
            <p:cNvGrpSpPr/>
            <p:nvPr/>
          </p:nvGrpSpPr>
          <p:grpSpPr>
            <a:xfrm rot="18900000">
              <a:off x="6416010" y="3224214"/>
              <a:ext cx="289542" cy="81720"/>
              <a:chOff x="1362078" y="215699"/>
              <a:chExt cx="161987" cy="45719"/>
            </a:xfrm>
          </p:grpSpPr>
          <p:sp>
            <p:nvSpPr>
              <p:cNvPr id="5429" name="Rectangle 542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0" name="Straight Connector 542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1" name="Straight Connector 543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32" name="Rectangle 543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3" name="Elbow Connector 543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4" name="Elbow Connector 543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5" name="Elbow Connector 543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6" name="Elbow Connector 543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0" name="Group 4979"/>
            <p:cNvGrpSpPr/>
            <p:nvPr/>
          </p:nvGrpSpPr>
          <p:grpSpPr>
            <a:xfrm rot="18900000">
              <a:off x="6688417" y="2134589"/>
              <a:ext cx="289542" cy="81720"/>
              <a:chOff x="1362078" y="215699"/>
              <a:chExt cx="161987" cy="45719"/>
            </a:xfrm>
          </p:grpSpPr>
          <p:sp>
            <p:nvSpPr>
              <p:cNvPr id="5413" name="Rectangle 541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14" name="Straight Connector 541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5" name="Straight Connector 541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16" name="Rectangle 541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17" name="Elbow Connector 541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8" name="Elbow Connector 541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9" name="Elbow Connector 541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20" name="Elbow Connector 541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1" name="Group 4980"/>
            <p:cNvGrpSpPr/>
            <p:nvPr/>
          </p:nvGrpSpPr>
          <p:grpSpPr>
            <a:xfrm rot="18900000">
              <a:off x="6688417" y="2406995"/>
              <a:ext cx="289542" cy="81720"/>
              <a:chOff x="1362078" y="215699"/>
              <a:chExt cx="161987" cy="45719"/>
            </a:xfrm>
          </p:grpSpPr>
          <p:sp>
            <p:nvSpPr>
              <p:cNvPr id="5405" name="Rectangle 540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6" name="Straight Connector 540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7" name="Straight Connector 540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08" name="Rectangle 540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9" name="Elbow Connector 540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0" name="Elbow Connector 540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1" name="Elbow Connector 541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2" name="Elbow Connector 541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2" name="Group 4981"/>
            <p:cNvGrpSpPr/>
            <p:nvPr/>
          </p:nvGrpSpPr>
          <p:grpSpPr>
            <a:xfrm rot="18900000">
              <a:off x="6688417" y="2679401"/>
              <a:ext cx="289542" cy="81720"/>
              <a:chOff x="1362078" y="215699"/>
              <a:chExt cx="161987" cy="45719"/>
            </a:xfrm>
          </p:grpSpPr>
          <p:sp>
            <p:nvSpPr>
              <p:cNvPr id="5397" name="Rectangle 539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8" name="Straight Connector 539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9" name="Straight Connector 539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00" name="Rectangle 539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1" name="Elbow Connector 540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2" name="Elbow Connector 540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3" name="Elbow Connector 540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4" name="Elbow Connector 540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3" name="Group 4982"/>
            <p:cNvGrpSpPr/>
            <p:nvPr/>
          </p:nvGrpSpPr>
          <p:grpSpPr>
            <a:xfrm rot="18900000">
              <a:off x="6688417" y="2951808"/>
              <a:ext cx="289542" cy="81720"/>
              <a:chOff x="1362078" y="215699"/>
              <a:chExt cx="161987" cy="45719"/>
            </a:xfrm>
          </p:grpSpPr>
          <p:sp>
            <p:nvSpPr>
              <p:cNvPr id="5389" name="Rectangle 538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0" name="Straight Connector 538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1" name="Straight Connector 539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92" name="Rectangle 539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3" name="Elbow Connector 539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4" name="Elbow Connector 539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5" name="Elbow Connector 539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6" name="Elbow Connector 539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4" name="Group 4983"/>
            <p:cNvGrpSpPr/>
            <p:nvPr/>
          </p:nvGrpSpPr>
          <p:grpSpPr>
            <a:xfrm rot="18900000">
              <a:off x="6688417" y="3224214"/>
              <a:ext cx="289542" cy="81720"/>
              <a:chOff x="1362078" y="215699"/>
              <a:chExt cx="161987" cy="45719"/>
            </a:xfrm>
          </p:grpSpPr>
          <p:sp>
            <p:nvSpPr>
              <p:cNvPr id="5381" name="Rectangle 538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82" name="Straight Connector 538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3" name="Straight Connector 538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84" name="Rectangle 538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85" name="Elbow Connector 538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6" name="Elbow Connector 538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7" name="Elbow Connector 538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8" name="Elbow Connector 538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6" name="Group 4985"/>
            <p:cNvGrpSpPr/>
            <p:nvPr/>
          </p:nvGrpSpPr>
          <p:grpSpPr>
            <a:xfrm rot="18900000">
              <a:off x="6960823" y="2134589"/>
              <a:ext cx="289542" cy="81720"/>
              <a:chOff x="1362078" y="215699"/>
              <a:chExt cx="161987" cy="45719"/>
            </a:xfrm>
          </p:grpSpPr>
          <p:sp>
            <p:nvSpPr>
              <p:cNvPr id="5365" name="Rectangle 536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6" name="Straight Connector 536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7" name="Straight Connector 536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68" name="Rectangle 536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9" name="Elbow Connector 536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0" name="Elbow Connector 536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1" name="Elbow Connector 537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2" name="Elbow Connector 537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7" name="Group 4986"/>
            <p:cNvGrpSpPr/>
            <p:nvPr/>
          </p:nvGrpSpPr>
          <p:grpSpPr>
            <a:xfrm rot="18900000">
              <a:off x="6960823" y="2406995"/>
              <a:ext cx="289542" cy="81720"/>
              <a:chOff x="1362078" y="215699"/>
              <a:chExt cx="161987" cy="45719"/>
            </a:xfrm>
          </p:grpSpPr>
          <p:sp>
            <p:nvSpPr>
              <p:cNvPr id="5357" name="Rectangle 535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8" name="Straight Connector 535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9" name="Straight Connector 535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60" name="Rectangle 535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1" name="Elbow Connector 536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2" name="Elbow Connector 536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3" name="Elbow Connector 536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4" name="Elbow Connector 536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8" name="Group 4987"/>
            <p:cNvGrpSpPr/>
            <p:nvPr/>
          </p:nvGrpSpPr>
          <p:grpSpPr>
            <a:xfrm rot="18900000">
              <a:off x="6960823" y="2679401"/>
              <a:ext cx="289542" cy="81720"/>
              <a:chOff x="1362078" y="215699"/>
              <a:chExt cx="161987" cy="45719"/>
            </a:xfrm>
          </p:grpSpPr>
          <p:sp>
            <p:nvSpPr>
              <p:cNvPr id="5349" name="Rectangle 534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0" name="Straight Connector 534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1" name="Straight Connector 535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52" name="Rectangle 535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3" name="Elbow Connector 535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4" name="Elbow Connector 535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5" name="Elbow Connector 535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6" name="Elbow Connector 535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9" name="Group 4988"/>
            <p:cNvGrpSpPr/>
            <p:nvPr/>
          </p:nvGrpSpPr>
          <p:grpSpPr>
            <a:xfrm rot="18900000">
              <a:off x="6960823" y="2951808"/>
              <a:ext cx="289542" cy="81720"/>
              <a:chOff x="1362078" y="215699"/>
              <a:chExt cx="161987" cy="45719"/>
            </a:xfrm>
          </p:grpSpPr>
          <p:sp>
            <p:nvSpPr>
              <p:cNvPr id="5341" name="Rectangle 534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42" name="Straight Connector 534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3" name="Straight Connector 534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44" name="Rectangle 534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45" name="Elbow Connector 534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6" name="Elbow Connector 534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7" name="Elbow Connector 534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8" name="Elbow Connector 534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0" name="Group 4989"/>
            <p:cNvGrpSpPr/>
            <p:nvPr/>
          </p:nvGrpSpPr>
          <p:grpSpPr>
            <a:xfrm rot="18900000">
              <a:off x="6960823" y="3224214"/>
              <a:ext cx="289542" cy="81720"/>
              <a:chOff x="1362078" y="215699"/>
              <a:chExt cx="161987" cy="45719"/>
            </a:xfrm>
          </p:grpSpPr>
          <p:sp>
            <p:nvSpPr>
              <p:cNvPr id="5333" name="Rectangle 533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34" name="Straight Connector 533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5" name="Straight Connector 533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36" name="Rectangle 533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37" name="Elbow Connector 533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8" name="Elbow Connector 533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9" name="Elbow Connector 533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0" name="Elbow Connector 533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2" name="Group 4991"/>
            <p:cNvGrpSpPr/>
            <p:nvPr/>
          </p:nvGrpSpPr>
          <p:grpSpPr>
            <a:xfrm rot="18900000">
              <a:off x="7233229" y="2134589"/>
              <a:ext cx="289542" cy="81720"/>
              <a:chOff x="1362078" y="215699"/>
              <a:chExt cx="161987" cy="45719"/>
            </a:xfrm>
          </p:grpSpPr>
          <p:sp>
            <p:nvSpPr>
              <p:cNvPr id="5317" name="Rectangle 531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8" name="Straight Connector 531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9" name="Straight Connector 531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20" name="Rectangle 531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21" name="Elbow Connector 532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2" name="Elbow Connector 532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3" name="Elbow Connector 532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4" name="Elbow Connector 532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3" name="Group 4992"/>
            <p:cNvGrpSpPr/>
            <p:nvPr/>
          </p:nvGrpSpPr>
          <p:grpSpPr>
            <a:xfrm rot="18900000">
              <a:off x="7233229" y="2406995"/>
              <a:ext cx="289542" cy="81720"/>
              <a:chOff x="1362078" y="215699"/>
              <a:chExt cx="161987" cy="45719"/>
            </a:xfrm>
          </p:grpSpPr>
          <p:sp>
            <p:nvSpPr>
              <p:cNvPr id="5309" name="Rectangle 530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0" name="Straight Connector 530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1" name="Straight Connector 531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12" name="Rectangle 531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3" name="Elbow Connector 531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4" name="Elbow Connector 531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5" name="Elbow Connector 531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6" name="Elbow Connector 531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4" name="Group 4993"/>
            <p:cNvGrpSpPr/>
            <p:nvPr/>
          </p:nvGrpSpPr>
          <p:grpSpPr>
            <a:xfrm rot="18900000">
              <a:off x="7233229" y="2679401"/>
              <a:ext cx="289542" cy="81720"/>
              <a:chOff x="1362078" y="215699"/>
              <a:chExt cx="161987" cy="45719"/>
            </a:xfrm>
          </p:grpSpPr>
          <p:sp>
            <p:nvSpPr>
              <p:cNvPr id="5301" name="Rectangle 530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02" name="Straight Connector 530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3" name="Straight Connector 530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04" name="Rectangle 530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05" name="Elbow Connector 530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6" name="Elbow Connector 530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7" name="Elbow Connector 530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8" name="Elbow Connector 530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5" name="Group 4994"/>
            <p:cNvGrpSpPr/>
            <p:nvPr/>
          </p:nvGrpSpPr>
          <p:grpSpPr>
            <a:xfrm rot="18900000">
              <a:off x="7233229" y="2951808"/>
              <a:ext cx="289542" cy="81720"/>
              <a:chOff x="1362078" y="215699"/>
              <a:chExt cx="161987" cy="45719"/>
            </a:xfrm>
          </p:grpSpPr>
          <p:sp>
            <p:nvSpPr>
              <p:cNvPr id="5293" name="Rectangle 529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94" name="Straight Connector 529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5" name="Straight Connector 529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96" name="Rectangle 529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97" name="Elbow Connector 529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8" name="Elbow Connector 529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9" name="Elbow Connector 529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0" name="Elbow Connector 529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6" name="Group 4995"/>
            <p:cNvGrpSpPr/>
            <p:nvPr/>
          </p:nvGrpSpPr>
          <p:grpSpPr>
            <a:xfrm rot="18900000">
              <a:off x="7233229" y="3224214"/>
              <a:ext cx="289542" cy="81720"/>
              <a:chOff x="1362078" y="215699"/>
              <a:chExt cx="161987" cy="45719"/>
            </a:xfrm>
          </p:grpSpPr>
          <p:sp>
            <p:nvSpPr>
              <p:cNvPr id="5285" name="Rectangle 528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86" name="Straight Connector 528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87" name="Straight Connector 528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88" name="Rectangle 528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89" name="Elbow Connector 528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0" name="Elbow Connector 528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1" name="Elbow Connector 529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2" name="Elbow Connector 529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8" name="Group 4997"/>
            <p:cNvGrpSpPr/>
            <p:nvPr/>
          </p:nvGrpSpPr>
          <p:grpSpPr>
            <a:xfrm rot="18900000">
              <a:off x="7505636" y="2134589"/>
              <a:ext cx="289542" cy="81720"/>
              <a:chOff x="1362078" y="215699"/>
              <a:chExt cx="161987" cy="45719"/>
            </a:xfrm>
          </p:grpSpPr>
          <p:sp>
            <p:nvSpPr>
              <p:cNvPr id="5269" name="Rectangle 526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70" name="Straight Connector 526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1" name="Straight Connector 527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72" name="Rectangle 527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73" name="Elbow Connector 527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4" name="Elbow Connector 527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5" name="Elbow Connector 527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6" name="Elbow Connector 527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9" name="Group 4998"/>
            <p:cNvGrpSpPr/>
            <p:nvPr/>
          </p:nvGrpSpPr>
          <p:grpSpPr>
            <a:xfrm rot="18900000">
              <a:off x="7505636" y="2406995"/>
              <a:ext cx="289542" cy="81720"/>
              <a:chOff x="1362078" y="215699"/>
              <a:chExt cx="161987" cy="45719"/>
            </a:xfrm>
          </p:grpSpPr>
          <p:sp>
            <p:nvSpPr>
              <p:cNvPr id="5261" name="Rectangle 52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62" name="Straight Connector 52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3" name="Straight Connector 52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64" name="Rectangle 52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65" name="Elbow Connector 52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6" name="Elbow Connector 52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7" name="Elbow Connector 52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8" name="Elbow Connector 52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0" name="Group 4999"/>
            <p:cNvGrpSpPr/>
            <p:nvPr/>
          </p:nvGrpSpPr>
          <p:grpSpPr>
            <a:xfrm rot="18900000">
              <a:off x="7505636" y="2679401"/>
              <a:ext cx="289542" cy="81720"/>
              <a:chOff x="1362078" y="215699"/>
              <a:chExt cx="161987" cy="45719"/>
            </a:xfrm>
          </p:grpSpPr>
          <p:sp>
            <p:nvSpPr>
              <p:cNvPr id="5253" name="Rectangle 52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54" name="Straight Connector 52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5" name="Straight Connector 52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56" name="Rectangle 52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57" name="Elbow Connector 52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8" name="Elbow Connector 52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9" name="Elbow Connector 52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0" name="Elbow Connector 52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1" name="Group 5000"/>
            <p:cNvGrpSpPr/>
            <p:nvPr/>
          </p:nvGrpSpPr>
          <p:grpSpPr>
            <a:xfrm rot="18900000">
              <a:off x="7505636" y="2951808"/>
              <a:ext cx="289542" cy="81720"/>
              <a:chOff x="1362078" y="215699"/>
              <a:chExt cx="161987" cy="45719"/>
            </a:xfrm>
          </p:grpSpPr>
          <p:sp>
            <p:nvSpPr>
              <p:cNvPr id="5245" name="Rectangle 524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6" name="Straight Connector 524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7" name="Straight Connector 524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48" name="Rectangle 524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9" name="Elbow Connector 524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0" name="Elbow Connector 524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1" name="Elbow Connector 525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2" name="Elbow Connector 525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2" name="Group 5001"/>
            <p:cNvGrpSpPr/>
            <p:nvPr/>
          </p:nvGrpSpPr>
          <p:grpSpPr>
            <a:xfrm rot="18900000">
              <a:off x="7505636" y="3224214"/>
              <a:ext cx="289542" cy="81720"/>
              <a:chOff x="1362078" y="215699"/>
              <a:chExt cx="161987" cy="45719"/>
            </a:xfrm>
          </p:grpSpPr>
          <p:sp>
            <p:nvSpPr>
              <p:cNvPr id="5237" name="Rectangle 523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38" name="Straight Connector 523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39" name="Straight Connector 523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40" name="Rectangle 523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1" name="Elbow Connector 524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2" name="Elbow Connector 524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3" name="Elbow Connector 524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4" name="Elbow Connector 524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4" name="Group 5003"/>
            <p:cNvGrpSpPr/>
            <p:nvPr/>
          </p:nvGrpSpPr>
          <p:grpSpPr>
            <a:xfrm rot="18900000">
              <a:off x="7778042" y="2134589"/>
              <a:ext cx="289542" cy="81720"/>
              <a:chOff x="1362078" y="215699"/>
              <a:chExt cx="161987" cy="45719"/>
            </a:xfrm>
          </p:grpSpPr>
          <p:sp>
            <p:nvSpPr>
              <p:cNvPr id="5221" name="Rectangle 522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22" name="Straight Connector 522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3" name="Straight Connector 522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24" name="Rectangle 522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25" name="Elbow Connector 522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6" name="Elbow Connector 522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7" name="Elbow Connector 522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8" name="Elbow Connector 522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5" name="Group 5004"/>
            <p:cNvGrpSpPr/>
            <p:nvPr/>
          </p:nvGrpSpPr>
          <p:grpSpPr>
            <a:xfrm rot="18900000">
              <a:off x="7778042" y="2406995"/>
              <a:ext cx="289542" cy="81720"/>
              <a:chOff x="1362078" y="215699"/>
              <a:chExt cx="161987" cy="45719"/>
            </a:xfrm>
          </p:grpSpPr>
          <p:sp>
            <p:nvSpPr>
              <p:cNvPr id="5213" name="Rectangle 521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14" name="Straight Connector 521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5" name="Straight Connector 521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16" name="Rectangle 521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17" name="Elbow Connector 521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8" name="Elbow Connector 521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9" name="Elbow Connector 521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0" name="Elbow Connector 521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6" name="Group 5005"/>
            <p:cNvGrpSpPr/>
            <p:nvPr/>
          </p:nvGrpSpPr>
          <p:grpSpPr>
            <a:xfrm rot="18900000">
              <a:off x="7778042" y="2679401"/>
              <a:ext cx="289542" cy="81720"/>
              <a:chOff x="1362078" y="215699"/>
              <a:chExt cx="161987" cy="45719"/>
            </a:xfrm>
          </p:grpSpPr>
          <p:sp>
            <p:nvSpPr>
              <p:cNvPr id="5205" name="Rectangle 520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6" name="Straight Connector 520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7" name="Straight Connector 520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08" name="Rectangle 520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9" name="Elbow Connector 520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0" name="Elbow Connector 520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1" name="Elbow Connector 521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2" name="Elbow Connector 521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7" name="Group 5006"/>
            <p:cNvGrpSpPr/>
            <p:nvPr/>
          </p:nvGrpSpPr>
          <p:grpSpPr>
            <a:xfrm rot="18900000">
              <a:off x="7778042" y="2951808"/>
              <a:ext cx="289542" cy="81720"/>
              <a:chOff x="1362078" y="215699"/>
              <a:chExt cx="161987" cy="45719"/>
            </a:xfrm>
          </p:grpSpPr>
          <p:sp>
            <p:nvSpPr>
              <p:cNvPr id="5197" name="Rectangle 519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8" name="Straight Connector 519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9" name="Straight Connector 519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00" name="Rectangle 519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1" name="Elbow Connector 520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2" name="Elbow Connector 520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3" name="Elbow Connector 520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4" name="Elbow Connector 520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8" name="Group 5007"/>
            <p:cNvGrpSpPr/>
            <p:nvPr/>
          </p:nvGrpSpPr>
          <p:grpSpPr>
            <a:xfrm rot="18900000">
              <a:off x="7778042" y="3224214"/>
              <a:ext cx="289542" cy="81720"/>
              <a:chOff x="1362078" y="215699"/>
              <a:chExt cx="161987" cy="45719"/>
            </a:xfrm>
          </p:grpSpPr>
          <p:sp>
            <p:nvSpPr>
              <p:cNvPr id="5189" name="Rectangle 518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0" name="Straight Connector 518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1" name="Straight Connector 519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92" name="Rectangle 519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3" name="Elbow Connector 519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4" name="Elbow Connector 519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5" name="Elbow Connector 519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6" name="Elbow Connector 519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0" name="Group 5009"/>
            <p:cNvGrpSpPr/>
            <p:nvPr/>
          </p:nvGrpSpPr>
          <p:grpSpPr>
            <a:xfrm rot="18900000">
              <a:off x="8050448" y="2134589"/>
              <a:ext cx="289542" cy="81720"/>
              <a:chOff x="1362078" y="215699"/>
              <a:chExt cx="161987" cy="45719"/>
            </a:xfrm>
          </p:grpSpPr>
          <p:sp>
            <p:nvSpPr>
              <p:cNvPr id="5173" name="Rectangle 517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74" name="Straight Connector 517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5" name="Straight Connector 517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76" name="Rectangle 517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77" name="Elbow Connector 517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8" name="Elbow Connector 517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9" name="Elbow Connector 517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80" name="Elbow Connector 517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1" name="Group 5010"/>
            <p:cNvGrpSpPr/>
            <p:nvPr/>
          </p:nvGrpSpPr>
          <p:grpSpPr>
            <a:xfrm rot="18900000">
              <a:off x="8050448" y="2406995"/>
              <a:ext cx="289542" cy="81720"/>
              <a:chOff x="1362078" y="215699"/>
              <a:chExt cx="161987" cy="45719"/>
            </a:xfrm>
          </p:grpSpPr>
          <p:sp>
            <p:nvSpPr>
              <p:cNvPr id="5165" name="Rectangle 516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6" name="Straight Connector 516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7" name="Straight Connector 516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68" name="Rectangle 516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9" name="Elbow Connector 516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0" name="Elbow Connector 516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1" name="Elbow Connector 517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2" name="Elbow Connector 517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2" name="Group 5011"/>
            <p:cNvGrpSpPr/>
            <p:nvPr/>
          </p:nvGrpSpPr>
          <p:grpSpPr>
            <a:xfrm rot="18900000">
              <a:off x="8050448" y="2679401"/>
              <a:ext cx="289542" cy="81720"/>
              <a:chOff x="1362078" y="215699"/>
              <a:chExt cx="161987" cy="45719"/>
            </a:xfrm>
          </p:grpSpPr>
          <p:sp>
            <p:nvSpPr>
              <p:cNvPr id="5157" name="Rectangle 515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8" name="Straight Connector 515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9" name="Straight Connector 515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60" name="Rectangle 515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1" name="Elbow Connector 516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2" name="Elbow Connector 516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3" name="Elbow Connector 516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4" name="Elbow Connector 516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3" name="Group 5012"/>
            <p:cNvGrpSpPr/>
            <p:nvPr/>
          </p:nvGrpSpPr>
          <p:grpSpPr>
            <a:xfrm rot="18900000">
              <a:off x="8050448" y="2951808"/>
              <a:ext cx="289542" cy="81720"/>
              <a:chOff x="1362078" y="215699"/>
              <a:chExt cx="161987" cy="45719"/>
            </a:xfrm>
          </p:grpSpPr>
          <p:sp>
            <p:nvSpPr>
              <p:cNvPr id="5149" name="Rectangle 514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0" name="Straight Connector 514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1" name="Straight Connector 515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52" name="Rectangle 515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3" name="Elbow Connector 515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4" name="Elbow Connector 515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5" name="Elbow Connector 515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6" name="Elbow Connector 515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4" name="Group 5013"/>
            <p:cNvGrpSpPr/>
            <p:nvPr/>
          </p:nvGrpSpPr>
          <p:grpSpPr>
            <a:xfrm rot="18900000">
              <a:off x="8050448" y="3224214"/>
              <a:ext cx="289542" cy="81720"/>
              <a:chOff x="1362078" y="215699"/>
              <a:chExt cx="161987" cy="45719"/>
            </a:xfrm>
          </p:grpSpPr>
          <p:sp>
            <p:nvSpPr>
              <p:cNvPr id="5141" name="Rectangle 514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42" name="Straight Connector 514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3" name="Straight Connector 514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44" name="Rectangle 514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45" name="Elbow Connector 514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6" name="Elbow Connector 514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7" name="Elbow Connector 514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8" name="Elbow Connector 514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5" name="Group 5014"/>
            <p:cNvGrpSpPr/>
            <p:nvPr/>
          </p:nvGrpSpPr>
          <p:grpSpPr>
            <a:xfrm rot="18900000">
              <a:off x="8322854" y="2134589"/>
              <a:ext cx="289542" cy="81720"/>
              <a:chOff x="1362078" y="215699"/>
              <a:chExt cx="161987" cy="45719"/>
            </a:xfrm>
          </p:grpSpPr>
          <p:sp>
            <p:nvSpPr>
              <p:cNvPr id="5133" name="Rectangle 513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34" name="Straight Connector 513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5" name="Straight Connector 513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36" name="Rectangle 513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37" name="Elbow Connector 513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8" name="Elbow Connector 513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9" name="Elbow Connector 513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0" name="Elbow Connector 513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6" name="Group 5015"/>
            <p:cNvGrpSpPr/>
            <p:nvPr/>
          </p:nvGrpSpPr>
          <p:grpSpPr>
            <a:xfrm rot="18900000">
              <a:off x="8322854" y="2406995"/>
              <a:ext cx="289542" cy="81720"/>
              <a:chOff x="1362078" y="215699"/>
              <a:chExt cx="161987" cy="45719"/>
            </a:xfrm>
          </p:grpSpPr>
          <p:sp>
            <p:nvSpPr>
              <p:cNvPr id="5125" name="Rectangle 512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6" name="Straight Connector 512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7" name="Straight Connector 512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28" name="Rectangle 512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9" name="Elbow Connector 512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0" name="Elbow Connector 512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1" name="Elbow Connector 513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2" name="Elbow Connector 513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7" name="Group 5016"/>
            <p:cNvGrpSpPr/>
            <p:nvPr/>
          </p:nvGrpSpPr>
          <p:grpSpPr>
            <a:xfrm rot="18900000">
              <a:off x="8322854" y="2679401"/>
              <a:ext cx="289542" cy="81720"/>
              <a:chOff x="1362078" y="215699"/>
              <a:chExt cx="161987" cy="45719"/>
            </a:xfrm>
          </p:grpSpPr>
          <p:sp>
            <p:nvSpPr>
              <p:cNvPr id="5117" name="Rectangle 511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8" name="Straight Connector 511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9" name="Straight Connector 511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20" name="Rectangle 511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1" name="Elbow Connector 512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2" name="Elbow Connector 512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3" name="Elbow Connector 512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4" name="Elbow Connector 512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8" name="Group 5017"/>
            <p:cNvGrpSpPr/>
            <p:nvPr/>
          </p:nvGrpSpPr>
          <p:grpSpPr>
            <a:xfrm rot="18900000">
              <a:off x="8322854" y="2951808"/>
              <a:ext cx="289542" cy="81720"/>
              <a:chOff x="1362078" y="215699"/>
              <a:chExt cx="161987" cy="45719"/>
            </a:xfrm>
          </p:grpSpPr>
          <p:sp>
            <p:nvSpPr>
              <p:cNvPr id="5109" name="Rectangle 510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0" name="Straight Connector 510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1" name="Straight Connector 511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12" name="Rectangle 511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3" name="Elbow Connector 511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4" name="Elbow Connector 511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5" name="Elbow Connector 511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6" name="Elbow Connector 511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9" name="Group 5018"/>
            <p:cNvGrpSpPr/>
            <p:nvPr/>
          </p:nvGrpSpPr>
          <p:grpSpPr>
            <a:xfrm rot="18900000">
              <a:off x="8322854" y="3224214"/>
              <a:ext cx="289542" cy="81720"/>
              <a:chOff x="1362078" y="215699"/>
              <a:chExt cx="161987" cy="45719"/>
            </a:xfrm>
          </p:grpSpPr>
          <p:sp>
            <p:nvSpPr>
              <p:cNvPr id="5101" name="Rectangle 510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02" name="Straight Connector 510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3" name="Straight Connector 510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04" name="Rectangle 510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05" name="Elbow Connector 510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6" name="Elbow Connector 510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7" name="Elbow Connector 510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8" name="Elbow Connector 510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0" name="Group 5019"/>
            <p:cNvGrpSpPr/>
            <p:nvPr/>
          </p:nvGrpSpPr>
          <p:grpSpPr>
            <a:xfrm rot="18900000">
              <a:off x="8050448" y="3496620"/>
              <a:ext cx="289542" cy="81720"/>
              <a:chOff x="1362078" y="215699"/>
              <a:chExt cx="161987" cy="45719"/>
            </a:xfrm>
          </p:grpSpPr>
          <p:sp>
            <p:nvSpPr>
              <p:cNvPr id="5093" name="Rectangle 509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94" name="Straight Connector 509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5" name="Straight Connector 509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96" name="Rectangle 509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97" name="Elbow Connector 509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8" name="Elbow Connector 509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9" name="Elbow Connector 509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0" name="Elbow Connector 509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1" name="Group 5020"/>
            <p:cNvGrpSpPr/>
            <p:nvPr/>
          </p:nvGrpSpPr>
          <p:grpSpPr>
            <a:xfrm rot="18900000">
              <a:off x="8322854" y="3496620"/>
              <a:ext cx="289542" cy="81720"/>
              <a:chOff x="1362078" y="215699"/>
              <a:chExt cx="161987" cy="45719"/>
            </a:xfrm>
          </p:grpSpPr>
          <p:sp>
            <p:nvSpPr>
              <p:cNvPr id="5085" name="Rectangle 508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6" name="Straight Connector 508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7" name="Straight Connector 508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88" name="Rectangle 508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9" name="Elbow Connector 508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0" name="Elbow Connector 508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1" name="Elbow Connector 509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2" name="Elbow Connector 509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2" name="Group 5021"/>
            <p:cNvGrpSpPr/>
            <p:nvPr/>
          </p:nvGrpSpPr>
          <p:grpSpPr>
            <a:xfrm rot="18900000">
              <a:off x="6960823" y="1862183"/>
              <a:ext cx="289542" cy="81720"/>
              <a:chOff x="1362078" y="215699"/>
              <a:chExt cx="161987" cy="45719"/>
            </a:xfrm>
          </p:grpSpPr>
          <p:sp>
            <p:nvSpPr>
              <p:cNvPr id="5077" name="Rectangle 507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8" name="Straight Connector 507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9" name="Straight Connector 507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80" name="Rectangle 507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1" name="Elbow Connector 508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2" name="Elbow Connector 508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3" name="Elbow Connector 508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4" name="Elbow Connector 508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3" name="Group 5022"/>
            <p:cNvGrpSpPr/>
            <p:nvPr/>
          </p:nvGrpSpPr>
          <p:grpSpPr>
            <a:xfrm rot="18900000">
              <a:off x="7233229" y="1862183"/>
              <a:ext cx="289542" cy="81720"/>
              <a:chOff x="1362078" y="215699"/>
              <a:chExt cx="161987" cy="45719"/>
            </a:xfrm>
          </p:grpSpPr>
          <p:sp>
            <p:nvSpPr>
              <p:cNvPr id="5069" name="Rectangle 506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0" name="Straight Connector 506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1" name="Straight Connector 507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72" name="Rectangle 507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3" name="Elbow Connector 507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4" name="Elbow Connector 507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5" name="Elbow Connector 507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6" name="Elbow Connector 507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4" name="Group 5023"/>
            <p:cNvGrpSpPr/>
            <p:nvPr/>
          </p:nvGrpSpPr>
          <p:grpSpPr>
            <a:xfrm rot="18900000">
              <a:off x="7505636" y="1862183"/>
              <a:ext cx="289542" cy="81720"/>
              <a:chOff x="1362078" y="215699"/>
              <a:chExt cx="161987" cy="45719"/>
            </a:xfrm>
          </p:grpSpPr>
          <p:sp>
            <p:nvSpPr>
              <p:cNvPr id="5061" name="Rectangle 50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62" name="Straight Connector 50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3" name="Straight Connector 50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64" name="Rectangle 50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65" name="Elbow Connector 50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6" name="Elbow Connector 50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7" name="Elbow Connector 50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8" name="Elbow Connector 50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5" name="Group 5024"/>
            <p:cNvGrpSpPr/>
            <p:nvPr/>
          </p:nvGrpSpPr>
          <p:grpSpPr>
            <a:xfrm rot="18900000">
              <a:off x="7778042" y="1862183"/>
              <a:ext cx="289542" cy="81720"/>
              <a:chOff x="1362078" y="215699"/>
              <a:chExt cx="161987" cy="45719"/>
            </a:xfrm>
          </p:grpSpPr>
          <p:sp>
            <p:nvSpPr>
              <p:cNvPr id="5053" name="Rectangle 50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54" name="Straight Connector 50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5" name="Straight Connector 50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56" name="Rectangle 50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57" name="Elbow Connector 50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8" name="Elbow Connector 50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9" name="Elbow Connector 50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0" name="Elbow Connector 50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8" name="Group 5027"/>
            <p:cNvGrpSpPr/>
            <p:nvPr/>
          </p:nvGrpSpPr>
          <p:grpSpPr>
            <a:xfrm rot="18900000">
              <a:off x="6688417" y="1862183"/>
              <a:ext cx="289542" cy="81720"/>
              <a:chOff x="1362078" y="215699"/>
              <a:chExt cx="161987" cy="45719"/>
            </a:xfrm>
          </p:grpSpPr>
          <p:sp>
            <p:nvSpPr>
              <p:cNvPr id="5029" name="Rectangle 502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30" name="Straight Connector 502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1" name="Straight Connector 503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32" name="Rectangle 503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33" name="Elbow Connector 503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4" name="Elbow Connector 503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5" name="Elbow Connector 503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6" name="Elbow Connector 503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536" name="TextBox 5535"/>
            <p:cNvSpPr txBox="1"/>
            <p:nvPr/>
          </p:nvSpPr>
          <p:spPr>
            <a:xfrm>
              <a:off x="6262523" y="3426370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6222225" y="2036107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6222225" y="2326814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6222225" y="2597396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6222225" y="2840876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6222225" y="3131464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83520" y="1567870"/>
            <a:ext cx="3581963" cy="523220"/>
            <a:chOff x="4483520" y="1567870"/>
            <a:chExt cx="3581963" cy="523220"/>
          </a:xfrm>
        </p:grpSpPr>
        <p:sp>
          <p:nvSpPr>
            <p:cNvPr id="2" name="Rectangle 1"/>
            <p:cNvSpPr/>
            <p:nvPr/>
          </p:nvSpPr>
          <p:spPr>
            <a:xfrm>
              <a:off x="6383332" y="1673496"/>
              <a:ext cx="1682151" cy="3875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178018" y="1850868"/>
              <a:ext cx="1188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3" name="TextBox 572"/>
            <p:cNvSpPr txBox="1"/>
            <p:nvPr/>
          </p:nvSpPr>
          <p:spPr>
            <a:xfrm>
              <a:off x="4483520" y="1567870"/>
              <a:ext cx="916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cap="small" dirty="0" smtClean="0">
                  <a:solidFill>
                    <a:srgbClr val="C00000"/>
                  </a:solidFill>
                </a:rPr>
                <a:t>Input Latch</a:t>
              </a:r>
              <a:endParaRPr lang="tr-TR" sz="1400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4483520" y="1964093"/>
            <a:ext cx="3581963" cy="1493917"/>
            <a:chOff x="4483520" y="1122867"/>
            <a:chExt cx="3581963" cy="1493917"/>
          </a:xfrm>
        </p:grpSpPr>
        <p:sp>
          <p:nvSpPr>
            <p:cNvPr id="576" name="Rectangle 575"/>
            <p:cNvSpPr/>
            <p:nvPr/>
          </p:nvSpPr>
          <p:spPr>
            <a:xfrm>
              <a:off x="6383332" y="1122867"/>
              <a:ext cx="1682151" cy="14939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77" name="Straight Arrow Connector 576"/>
            <p:cNvCxnSpPr/>
            <p:nvPr/>
          </p:nvCxnSpPr>
          <p:spPr>
            <a:xfrm>
              <a:off x="5178018" y="1850868"/>
              <a:ext cx="1188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8" name="TextBox 577"/>
            <p:cNvSpPr txBox="1"/>
            <p:nvPr/>
          </p:nvSpPr>
          <p:spPr>
            <a:xfrm>
              <a:off x="4483520" y="1567870"/>
              <a:ext cx="916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cap="small" dirty="0" smtClean="0">
                  <a:solidFill>
                    <a:srgbClr val="C00000"/>
                  </a:solidFill>
                </a:rPr>
                <a:t>Nand Plane</a:t>
              </a:r>
              <a:endParaRPr lang="tr-TR" sz="1400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9563" y="2021707"/>
            <a:ext cx="4171188" cy="1493917"/>
            <a:chOff x="4499563" y="2021707"/>
            <a:chExt cx="4171188" cy="1493917"/>
          </a:xfrm>
        </p:grpSpPr>
        <p:sp>
          <p:nvSpPr>
            <p:cNvPr id="580" name="Rectangle 579"/>
            <p:cNvSpPr/>
            <p:nvPr/>
          </p:nvSpPr>
          <p:spPr>
            <a:xfrm>
              <a:off x="8029847" y="2021707"/>
              <a:ext cx="640904" cy="14939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4499563" y="2871996"/>
              <a:ext cx="916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cap="small" smtClean="0">
                  <a:solidFill>
                    <a:srgbClr val="C00000"/>
                  </a:solidFill>
                </a:rPr>
                <a:t>And Plane</a:t>
              </a:r>
              <a:endParaRPr lang="tr-TR" sz="1400" b="1" cap="small">
                <a:solidFill>
                  <a:srgbClr val="C00000"/>
                </a:solidFill>
              </a:endParaRPr>
            </a:p>
          </p:txBody>
        </p:sp>
        <p:cxnSp>
          <p:nvCxnSpPr>
            <p:cNvPr id="581" name="Straight Arrow Connector 580"/>
            <p:cNvCxnSpPr/>
            <p:nvPr/>
          </p:nvCxnSpPr>
          <p:spPr>
            <a:xfrm>
              <a:off x="5194061" y="3154994"/>
              <a:ext cx="2808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5" name="Content Placeholder 1"/>
          <p:cNvSpPr>
            <a:spLocks noGrp="1"/>
          </p:cNvSpPr>
          <p:nvPr>
            <p:ph idx="1"/>
          </p:nvPr>
        </p:nvSpPr>
        <p:spPr>
          <a:xfrm>
            <a:off x="336498" y="1016813"/>
            <a:ext cx="4222467" cy="31837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are 4 planes:</a:t>
            </a:r>
          </a:p>
          <a:p>
            <a:pPr lvl="1"/>
            <a:r>
              <a:rPr lang="en-US" dirty="0" smtClean="0"/>
              <a:t>Input latch</a:t>
            </a:r>
          </a:p>
          <a:p>
            <a:pPr lvl="1"/>
            <a:r>
              <a:rPr lang="en-US" dirty="0" smtClean="0"/>
              <a:t>N</a:t>
            </a:r>
            <a:r>
              <a:rPr lang="tr-TR" dirty="0" smtClean="0"/>
              <a:t>AND</a:t>
            </a:r>
            <a:r>
              <a:rPr lang="en-US" dirty="0" smtClean="0"/>
              <a:t> plane</a:t>
            </a:r>
          </a:p>
          <a:p>
            <a:pPr lvl="1"/>
            <a:r>
              <a:rPr lang="en-US" dirty="0" smtClean="0"/>
              <a:t>A</a:t>
            </a:r>
            <a:r>
              <a:rPr lang="tr-TR" dirty="0" smtClean="0"/>
              <a:t>ND</a:t>
            </a:r>
            <a:r>
              <a:rPr lang="en-US" dirty="0" smtClean="0"/>
              <a:t> plane</a:t>
            </a:r>
          </a:p>
          <a:p>
            <a:pPr lvl="1"/>
            <a:r>
              <a:rPr lang="en-US" dirty="0" smtClean="0"/>
              <a:t>Output latch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87828" y="3298542"/>
            <a:ext cx="4165549" cy="523220"/>
            <a:chOff x="4487828" y="3298542"/>
            <a:chExt cx="4165549" cy="523220"/>
          </a:xfrm>
        </p:grpSpPr>
        <p:sp>
          <p:nvSpPr>
            <p:cNvPr id="587" name="Rectangle 586"/>
            <p:cNvSpPr/>
            <p:nvPr/>
          </p:nvSpPr>
          <p:spPr>
            <a:xfrm>
              <a:off x="8001823" y="3335777"/>
              <a:ext cx="651554" cy="3875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88" name="Straight Arrow Connector 587"/>
            <p:cNvCxnSpPr/>
            <p:nvPr/>
          </p:nvCxnSpPr>
          <p:spPr>
            <a:xfrm>
              <a:off x="5182326" y="3581540"/>
              <a:ext cx="2772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9" name="TextBox 588"/>
            <p:cNvSpPr txBox="1"/>
            <p:nvPr/>
          </p:nvSpPr>
          <p:spPr>
            <a:xfrm>
              <a:off x="4487828" y="3298542"/>
              <a:ext cx="916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cap="small" dirty="0" smtClean="0">
                  <a:solidFill>
                    <a:srgbClr val="C00000"/>
                  </a:solidFill>
                </a:rPr>
                <a:t>Output Latch</a:t>
              </a:r>
              <a:endParaRPr lang="tr-TR" sz="1400" b="1" cap="small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79" name="Straight Connector 578"/>
          <p:cNvCxnSpPr/>
          <p:nvPr/>
        </p:nvCxnSpPr>
        <p:spPr>
          <a:xfrm>
            <a:off x="7307110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77679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>
            <a:off x="7848248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8118816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ontent Placeholder 1"/>
          <p:cNvSpPr>
            <a:spLocks noGrp="1"/>
          </p:cNvSpPr>
          <p:nvPr>
            <p:ph idx="1"/>
          </p:nvPr>
        </p:nvSpPr>
        <p:spPr>
          <a:xfrm>
            <a:off x="250512" y="1076229"/>
            <a:ext cx="4222467" cy="3183713"/>
          </a:xfrm>
        </p:spPr>
        <p:txBody>
          <a:bodyPr/>
          <a:lstStyle/>
          <a:p>
            <a:r>
              <a:rPr lang="en-US" dirty="0" smtClean="0"/>
              <a:t>Memristor programming</a:t>
            </a:r>
          </a:p>
          <a:p>
            <a:pPr lvl="1"/>
            <a:r>
              <a:rPr lang="en-US" dirty="0" smtClean="0"/>
              <a:t>Active     : switching R</a:t>
            </a:r>
            <a:r>
              <a:rPr lang="en-US" baseline="-25000" dirty="0" smtClean="0"/>
              <a:t>ON</a:t>
            </a:r>
            <a:r>
              <a:rPr lang="en-US" dirty="0" smtClean="0"/>
              <a:t> and R</a:t>
            </a:r>
            <a:r>
              <a:rPr lang="en-US" baseline="-25000" dirty="0" smtClean="0"/>
              <a:t>OFF</a:t>
            </a:r>
            <a:endParaRPr lang="en-US" dirty="0" smtClean="0"/>
          </a:p>
          <a:p>
            <a:pPr lvl="1"/>
            <a:r>
              <a:rPr lang="en-US" dirty="0" smtClean="0"/>
              <a:t>Disabled: always R</a:t>
            </a:r>
            <a:r>
              <a:rPr lang="en-US" baseline="-25000" dirty="0" smtClean="0"/>
              <a:t>OFF </a:t>
            </a:r>
            <a:r>
              <a:rPr lang="en-US" baseline="30000" dirty="0" smtClean="0">
                <a:latin typeface="Tw Cen MT Condensed" panose="020B0606020104020203" pitchFamily="34" charset="0"/>
              </a:rPr>
              <a:t>[2]</a:t>
            </a:r>
            <a:endParaRPr lang="en-US" dirty="0" smtClean="0">
              <a:latin typeface="Tw Cen MT Condensed" panose="020B0606020104020203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Memristive Crossbar Arrays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5537" name="TextBox 5536"/>
          <p:cNvSpPr txBox="1"/>
          <p:nvPr/>
        </p:nvSpPr>
        <p:spPr>
          <a:xfrm>
            <a:off x="0" y="4200526"/>
            <a:ext cx="532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w Cen MT Condensed" panose="020B0606020104020203" pitchFamily="34" charset="0"/>
              </a:rPr>
              <a:t>__________________________________</a:t>
            </a:r>
          </a:p>
          <a:p>
            <a:r>
              <a:rPr lang="en-US" sz="1400" b="1" baseline="30000" dirty="0" smtClean="0">
                <a:latin typeface="Tw Cen MT Condensed" panose="020B0606020104020203" pitchFamily="34" charset="0"/>
              </a:rPr>
              <a:t>[</a:t>
            </a:r>
            <a:r>
              <a:rPr lang="tr-TR" sz="1400" b="1" baseline="30000">
                <a:latin typeface="Tw Cen MT Condensed" panose="020B0606020104020203" pitchFamily="34" charset="0"/>
              </a:rPr>
              <a:t>2</a:t>
            </a:r>
            <a:r>
              <a:rPr lang="en-US" sz="1400" b="1" baseline="30000" dirty="0" smtClean="0">
                <a:latin typeface="Tw Cen MT Condensed" panose="020B0606020104020203" pitchFamily="34" charset="0"/>
              </a:rPr>
              <a:t>]</a:t>
            </a:r>
            <a:r>
              <a:rPr lang="en-US" sz="1200" b="1" baseline="30000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>
                <a:latin typeface="Tw Cen MT Condensed" panose="020B0606020104020203" pitchFamily="34" charset="0"/>
              </a:rPr>
              <a:t>G. Snider, “Computing with hysteretic resistor crossbars,” </a:t>
            </a:r>
            <a:r>
              <a:rPr lang="en-US" sz="1200" b="1" dirty="0" smtClean="0">
                <a:latin typeface="Tw Cen MT Condensed" panose="020B0606020104020203" pitchFamily="34" charset="0"/>
              </a:rPr>
              <a:t>Applied</a:t>
            </a:r>
            <a:r>
              <a:rPr lang="tr-TR" sz="1200" b="1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Physics </a:t>
            </a:r>
            <a:r>
              <a:rPr lang="en-US" sz="1200" b="1" dirty="0">
                <a:latin typeface="Tw Cen MT Condensed" panose="020B0606020104020203" pitchFamily="34" charset="0"/>
              </a:rPr>
              <a:t>A: Materials Science &amp; Processing, vol. 80, no. 6, pp. </a:t>
            </a:r>
            <a:r>
              <a:rPr lang="en-US" sz="1200" b="1" dirty="0" smtClean="0">
                <a:latin typeface="Tw Cen MT Condensed" panose="020B0606020104020203" pitchFamily="34" charset="0"/>
              </a:rPr>
              <a:t>1165–</a:t>
            </a:r>
            <a:r>
              <a:rPr lang="tr-TR" sz="1200" b="1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1172</a:t>
            </a:r>
            <a:r>
              <a:rPr lang="en-US" sz="1200" b="1" dirty="0">
                <a:latin typeface="Tw Cen MT Condensed" panose="020B0606020104020203" pitchFamily="34" charset="0"/>
              </a:rPr>
              <a:t>, 2005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61190" y="940032"/>
            <a:ext cx="3446624" cy="3237695"/>
            <a:chOff x="5561190" y="940032"/>
            <a:chExt cx="3446624" cy="3237695"/>
          </a:xfrm>
        </p:grpSpPr>
        <p:sp>
          <p:nvSpPr>
            <p:cNvPr id="4960" name="TextBox 4959"/>
            <p:cNvSpPr txBox="1"/>
            <p:nvPr/>
          </p:nvSpPr>
          <p:spPr>
            <a:xfrm>
              <a:off x="8124329" y="1561998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26" name="Straight Connector 4925"/>
            <p:cNvCxnSpPr/>
            <p:nvPr/>
          </p:nvCxnSpPr>
          <p:spPr>
            <a:xfrm rot="5400000" flipH="1">
              <a:off x="7281649" y="187379"/>
              <a:ext cx="0" cy="25739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7" name="Straight Connector 4926"/>
            <p:cNvCxnSpPr/>
            <p:nvPr/>
          </p:nvCxnSpPr>
          <p:spPr>
            <a:xfrm rot="5400000" flipH="1">
              <a:off x="6848150" y="-267559"/>
              <a:ext cx="0" cy="25739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8" name="Straight Connector 4927"/>
            <p:cNvCxnSpPr/>
            <p:nvPr/>
          </p:nvCxnSpPr>
          <p:spPr>
            <a:xfrm flipH="1">
              <a:off x="5997409" y="1339849"/>
              <a:ext cx="0" cy="22882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29" name="Straight Connector 4928"/>
            <p:cNvCxnSpPr/>
            <p:nvPr/>
          </p:nvCxnSpPr>
          <p:spPr>
            <a:xfrm flipH="1">
              <a:off x="6657989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0" name="Straight Connector 4929"/>
            <p:cNvCxnSpPr/>
            <p:nvPr/>
          </p:nvCxnSpPr>
          <p:spPr>
            <a:xfrm flipH="1">
              <a:off x="6930395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1" name="Straight Connector 4930"/>
            <p:cNvCxnSpPr/>
            <p:nvPr/>
          </p:nvCxnSpPr>
          <p:spPr>
            <a:xfrm flipH="1">
              <a:off x="7202802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2" name="Straight Connector 4931"/>
            <p:cNvCxnSpPr/>
            <p:nvPr/>
          </p:nvCxnSpPr>
          <p:spPr>
            <a:xfrm flipH="1">
              <a:off x="7475208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3" name="Straight Connector 4932"/>
            <p:cNvCxnSpPr/>
            <p:nvPr/>
          </p:nvCxnSpPr>
          <p:spPr>
            <a:xfrm flipH="1">
              <a:off x="7747614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4" name="Straight Connector 4933"/>
            <p:cNvCxnSpPr/>
            <p:nvPr/>
          </p:nvCxnSpPr>
          <p:spPr>
            <a:xfrm flipH="1">
              <a:off x="8020021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5" name="Straight Connector 4934"/>
            <p:cNvCxnSpPr/>
            <p:nvPr/>
          </p:nvCxnSpPr>
          <p:spPr>
            <a:xfrm flipH="1">
              <a:off x="8292427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6" name="Straight Connector 4935"/>
            <p:cNvCxnSpPr/>
            <p:nvPr/>
          </p:nvCxnSpPr>
          <p:spPr>
            <a:xfrm flipH="1">
              <a:off x="8564833" y="1156000"/>
              <a:ext cx="0" cy="27785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7" name="Straight Connector 4936"/>
            <p:cNvCxnSpPr/>
            <p:nvPr/>
          </p:nvCxnSpPr>
          <p:spPr>
            <a:xfrm rot="5400000" flipH="1">
              <a:off x="7169889" y="390086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8" name="Straight Connector 4937"/>
            <p:cNvCxnSpPr/>
            <p:nvPr/>
          </p:nvCxnSpPr>
          <p:spPr>
            <a:xfrm rot="5400000" flipH="1">
              <a:off x="7169889" y="662492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39" name="Straight Connector 4938"/>
            <p:cNvCxnSpPr/>
            <p:nvPr/>
          </p:nvCxnSpPr>
          <p:spPr>
            <a:xfrm rot="5400000" flipH="1">
              <a:off x="7169889" y="934898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0" name="Straight Connector 4939"/>
            <p:cNvCxnSpPr/>
            <p:nvPr/>
          </p:nvCxnSpPr>
          <p:spPr>
            <a:xfrm rot="5400000" flipH="1">
              <a:off x="7169889" y="1207305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1" name="Straight Connector 4940"/>
            <p:cNvCxnSpPr/>
            <p:nvPr/>
          </p:nvCxnSpPr>
          <p:spPr>
            <a:xfrm rot="5400000" flipH="1">
              <a:off x="7169889" y="1479711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2" name="Straight Connector 4941"/>
            <p:cNvCxnSpPr/>
            <p:nvPr/>
          </p:nvCxnSpPr>
          <p:spPr>
            <a:xfrm rot="5400000" flipH="1">
              <a:off x="7169889" y="1752117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43" name="Straight Connector 4942"/>
            <p:cNvCxnSpPr/>
            <p:nvPr/>
          </p:nvCxnSpPr>
          <p:spPr>
            <a:xfrm rot="5400000" flipH="1">
              <a:off x="7169889" y="2024523"/>
              <a:ext cx="0" cy="32173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944" name="Group 4943"/>
            <p:cNvGrpSpPr/>
            <p:nvPr/>
          </p:nvGrpSpPr>
          <p:grpSpPr>
            <a:xfrm rot="18900000">
              <a:off x="6416010" y="1862183"/>
              <a:ext cx="289542" cy="81720"/>
              <a:chOff x="1362078" y="215699"/>
              <a:chExt cx="161987" cy="45719"/>
            </a:xfrm>
          </p:grpSpPr>
          <p:sp>
            <p:nvSpPr>
              <p:cNvPr id="5528" name="Rectangle 5527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529" name="Straight Connector 5528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0" name="Straight Connector 5529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531" name="Rectangle 5530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532" name="Elbow Connector 5531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3" name="Elbow Connector 5532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4" name="Elbow Connector 5533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5" name="Elbow Connector 5534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45" name="Isosceles Triangle 4944"/>
            <p:cNvSpPr/>
            <p:nvPr/>
          </p:nvSpPr>
          <p:spPr>
            <a:xfrm flipV="1">
              <a:off x="6573881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6" name="Isosceles Triangle 4945"/>
            <p:cNvSpPr/>
            <p:nvPr/>
          </p:nvSpPr>
          <p:spPr>
            <a:xfrm flipV="1">
              <a:off x="6846287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7" name="Isosceles Triangle 4946"/>
            <p:cNvSpPr/>
            <p:nvPr/>
          </p:nvSpPr>
          <p:spPr>
            <a:xfrm flipV="1">
              <a:off x="7118694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8" name="Isosceles Triangle 4947"/>
            <p:cNvSpPr/>
            <p:nvPr/>
          </p:nvSpPr>
          <p:spPr>
            <a:xfrm flipV="1">
              <a:off x="7391100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9" name="Isosceles Triangle 4948"/>
            <p:cNvSpPr/>
            <p:nvPr/>
          </p:nvSpPr>
          <p:spPr>
            <a:xfrm flipV="1">
              <a:off x="7663506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0" name="Isosceles Triangle 4949"/>
            <p:cNvSpPr/>
            <p:nvPr/>
          </p:nvSpPr>
          <p:spPr>
            <a:xfrm flipV="1">
              <a:off x="7935912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1" name="Isosceles Triangle 4950"/>
            <p:cNvSpPr/>
            <p:nvPr/>
          </p:nvSpPr>
          <p:spPr>
            <a:xfrm flipV="1">
              <a:off x="8208319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2" name="Isosceles Triangle 4951"/>
            <p:cNvSpPr/>
            <p:nvPr/>
          </p:nvSpPr>
          <p:spPr>
            <a:xfrm flipV="1">
              <a:off x="8480725" y="1367930"/>
              <a:ext cx="166352" cy="212816"/>
            </a:xfrm>
            <a:prstGeom prst="triangle">
              <a:avLst/>
            </a:prstGeom>
            <a:solidFill>
              <a:srgbClr val="C0504D"/>
            </a:soli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53" name="Group 4952"/>
            <p:cNvGrpSpPr/>
            <p:nvPr/>
          </p:nvGrpSpPr>
          <p:grpSpPr>
            <a:xfrm rot="16200000">
              <a:off x="5118225" y="2709981"/>
              <a:ext cx="1800790" cy="212817"/>
              <a:chOff x="526826" y="599540"/>
              <a:chExt cx="1007467" cy="119062"/>
            </a:xfrm>
          </p:grpSpPr>
          <p:sp>
            <p:nvSpPr>
              <p:cNvPr id="5521" name="Isosceles Triangle 5520"/>
              <p:cNvSpPr/>
              <p:nvPr/>
            </p:nvSpPr>
            <p:spPr>
              <a:xfrm flipV="1">
                <a:off x="5268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2" name="Isosceles Triangle 5521"/>
              <p:cNvSpPr/>
              <p:nvPr/>
            </p:nvSpPr>
            <p:spPr>
              <a:xfrm flipV="1">
                <a:off x="6792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3" name="Isosceles Triangle 5522"/>
              <p:cNvSpPr/>
              <p:nvPr/>
            </p:nvSpPr>
            <p:spPr>
              <a:xfrm flipV="1">
                <a:off x="8316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4" name="Isosceles Triangle 5523"/>
              <p:cNvSpPr/>
              <p:nvPr/>
            </p:nvSpPr>
            <p:spPr>
              <a:xfrm flipV="1">
                <a:off x="9840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5" name="Isosceles Triangle 5524"/>
              <p:cNvSpPr/>
              <p:nvPr/>
            </p:nvSpPr>
            <p:spPr>
              <a:xfrm flipV="1">
                <a:off x="11364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6" name="Isosceles Triangle 5525"/>
              <p:cNvSpPr/>
              <p:nvPr/>
            </p:nvSpPr>
            <p:spPr>
              <a:xfrm flipV="1">
                <a:off x="12888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7" name="Isosceles Triangle 5526"/>
              <p:cNvSpPr/>
              <p:nvPr/>
            </p:nvSpPr>
            <p:spPr>
              <a:xfrm flipV="1">
                <a:off x="1441226" y="599540"/>
                <a:ext cx="93067" cy="119062"/>
              </a:xfrm>
              <a:prstGeom prst="triangle">
                <a:avLst/>
              </a:prstGeom>
              <a:solidFill>
                <a:srgbClr val="C0504D"/>
              </a:solidFill>
              <a:ln w="12700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54" name="TextBox 4953"/>
            <p:cNvSpPr txBox="1"/>
            <p:nvPr/>
          </p:nvSpPr>
          <p:spPr>
            <a:xfrm>
              <a:off x="6489891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5" name="TextBox 4954"/>
            <p:cNvSpPr txBox="1"/>
            <p:nvPr/>
          </p:nvSpPr>
          <p:spPr>
            <a:xfrm>
              <a:off x="6762297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6" name="TextBox 4955"/>
            <p:cNvSpPr txBox="1"/>
            <p:nvPr/>
          </p:nvSpPr>
          <p:spPr>
            <a:xfrm>
              <a:off x="7034703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7" name="TextBox 4956"/>
            <p:cNvSpPr txBox="1"/>
            <p:nvPr/>
          </p:nvSpPr>
          <p:spPr>
            <a:xfrm>
              <a:off x="7307110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8" name="TextBox 4957"/>
            <p:cNvSpPr txBox="1"/>
            <p:nvPr/>
          </p:nvSpPr>
          <p:spPr>
            <a:xfrm>
              <a:off x="7579516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9" name="TextBox 4958"/>
            <p:cNvSpPr txBox="1"/>
            <p:nvPr/>
          </p:nvSpPr>
          <p:spPr>
            <a:xfrm>
              <a:off x="7851922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tr-TR" sz="1100" b="1" i="0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1" name="TextBox 4960"/>
            <p:cNvSpPr txBox="1"/>
            <p:nvPr/>
          </p:nvSpPr>
          <p:spPr>
            <a:xfrm>
              <a:off x="8396735" y="1547712"/>
              <a:ext cx="23268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2" name="TextBox 4961"/>
            <p:cNvSpPr txBox="1"/>
            <p:nvPr/>
          </p:nvSpPr>
          <p:spPr>
            <a:xfrm>
              <a:off x="6379983" y="940032"/>
              <a:ext cx="2267094" cy="21544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Power Supply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963" name="Straight Connector 4962"/>
            <p:cNvCxnSpPr/>
            <p:nvPr/>
          </p:nvCxnSpPr>
          <p:spPr>
            <a:xfrm flipH="1">
              <a:off x="5561645" y="1015737"/>
              <a:ext cx="0" cy="26151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964" name="TextBox 4963"/>
            <p:cNvSpPr txBox="1"/>
            <p:nvPr/>
          </p:nvSpPr>
          <p:spPr>
            <a:xfrm>
              <a:off x="5628803" y="1318216"/>
              <a:ext cx="737215" cy="32316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CMOS Controller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965" name="Group 4964"/>
            <p:cNvGrpSpPr/>
            <p:nvPr/>
          </p:nvGrpSpPr>
          <p:grpSpPr>
            <a:xfrm>
              <a:off x="6585045" y="3939983"/>
              <a:ext cx="140334" cy="237744"/>
              <a:chOff x="632843" y="1817929"/>
              <a:chExt cx="78511" cy="133008"/>
            </a:xfrm>
          </p:grpSpPr>
          <p:sp>
            <p:nvSpPr>
              <p:cNvPr id="5518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9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20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6" name="Group 4965"/>
            <p:cNvGrpSpPr/>
            <p:nvPr/>
          </p:nvGrpSpPr>
          <p:grpSpPr>
            <a:xfrm>
              <a:off x="6857452" y="3939983"/>
              <a:ext cx="140334" cy="237744"/>
              <a:chOff x="632843" y="1817929"/>
              <a:chExt cx="78511" cy="133008"/>
            </a:xfrm>
          </p:grpSpPr>
          <p:sp>
            <p:nvSpPr>
              <p:cNvPr id="5515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6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7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7" name="Group 4966"/>
            <p:cNvGrpSpPr/>
            <p:nvPr/>
          </p:nvGrpSpPr>
          <p:grpSpPr>
            <a:xfrm>
              <a:off x="7129858" y="3939983"/>
              <a:ext cx="140334" cy="237744"/>
              <a:chOff x="632843" y="1817929"/>
              <a:chExt cx="78511" cy="133008"/>
            </a:xfrm>
          </p:grpSpPr>
          <p:sp>
            <p:nvSpPr>
              <p:cNvPr id="5512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3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4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8" name="Group 4967"/>
            <p:cNvGrpSpPr/>
            <p:nvPr/>
          </p:nvGrpSpPr>
          <p:grpSpPr>
            <a:xfrm>
              <a:off x="7402264" y="3939983"/>
              <a:ext cx="140334" cy="237744"/>
              <a:chOff x="632843" y="1817929"/>
              <a:chExt cx="78511" cy="133008"/>
            </a:xfrm>
          </p:grpSpPr>
          <p:sp>
            <p:nvSpPr>
              <p:cNvPr id="5509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0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11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69" name="Group 4968"/>
            <p:cNvGrpSpPr/>
            <p:nvPr/>
          </p:nvGrpSpPr>
          <p:grpSpPr>
            <a:xfrm>
              <a:off x="7674670" y="3939983"/>
              <a:ext cx="140334" cy="237744"/>
              <a:chOff x="632843" y="1817929"/>
              <a:chExt cx="78511" cy="133008"/>
            </a:xfrm>
          </p:grpSpPr>
          <p:sp>
            <p:nvSpPr>
              <p:cNvPr id="5506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7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8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0" name="Group 4969"/>
            <p:cNvGrpSpPr/>
            <p:nvPr/>
          </p:nvGrpSpPr>
          <p:grpSpPr>
            <a:xfrm>
              <a:off x="7947077" y="3939983"/>
              <a:ext cx="140334" cy="237744"/>
              <a:chOff x="632843" y="1817929"/>
              <a:chExt cx="78511" cy="133008"/>
            </a:xfrm>
          </p:grpSpPr>
          <p:sp>
            <p:nvSpPr>
              <p:cNvPr id="5503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4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5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1" name="Group 4970"/>
            <p:cNvGrpSpPr/>
            <p:nvPr/>
          </p:nvGrpSpPr>
          <p:grpSpPr>
            <a:xfrm>
              <a:off x="8219483" y="3939983"/>
              <a:ext cx="140334" cy="237744"/>
              <a:chOff x="632843" y="1817929"/>
              <a:chExt cx="78511" cy="133008"/>
            </a:xfrm>
          </p:grpSpPr>
          <p:sp>
            <p:nvSpPr>
              <p:cNvPr id="5500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1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2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2" name="Group 4971"/>
            <p:cNvGrpSpPr/>
            <p:nvPr/>
          </p:nvGrpSpPr>
          <p:grpSpPr>
            <a:xfrm>
              <a:off x="8491889" y="3939983"/>
              <a:ext cx="140334" cy="237744"/>
              <a:chOff x="632843" y="1817929"/>
              <a:chExt cx="78511" cy="133008"/>
            </a:xfrm>
          </p:grpSpPr>
          <p:sp>
            <p:nvSpPr>
              <p:cNvPr id="5497" name="Freeform 321"/>
              <p:cNvSpPr>
                <a:spLocks/>
              </p:cNvSpPr>
              <p:nvPr/>
            </p:nvSpPr>
            <p:spPr bwMode="auto">
              <a:xfrm>
                <a:off x="642657" y="1817929"/>
                <a:ext cx="56429" cy="54864"/>
              </a:xfrm>
              <a:custGeom>
                <a:avLst/>
                <a:gdLst>
                  <a:gd name="T0" fmla="*/ 24 w 46"/>
                  <a:gd name="T1" fmla="*/ 0 h 115"/>
                  <a:gd name="T2" fmla="*/ 46 w 46"/>
                  <a:gd name="T3" fmla="*/ 10 h 115"/>
                  <a:gd name="T4" fmla="*/ 0 w 46"/>
                  <a:gd name="T5" fmla="*/ 29 h 115"/>
                  <a:gd name="T6" fmla="*/ 46 w 46"/>
                  <a:gd name="T7" fmla="*/ 48 h 115"/>
                  <a:gd name="T8" fmla="*/ 0 w 46"/>
                  <a:gd name="T9" fmla="*/ 67 h 115"/>
                  <a:gd name="T10" fmla="*/ 46 w 46"/>
                  <a:gd name="T11" fmla="*/ 86 h 115"/>
                  <a:gd name="T12" fmla="*/ 0 w 46"/>
                  <a:gd name="T13" fmla="*/ 105 h 115"/>
                  <a:gd name="T14" fmla="*/ 24 w 4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5">
                    <a:moveTo>
                      <a:pt x="24" y="0"/>
                    </a:moveTo>
                    <a:lnTo>
                      <a:pt x="46" y="10"/>
                    </a:lnTo>
                    <a:lnTo>
                      <a:pt x="0" y="29"/>
                    </a:lnTo>
                    <a:lnTo>
                      <a:pt x="46" y="48"/>
                    </a:lnTo>
                    <a:lnTo>
                      <a:pt x="0" y="67"/>
                    </a:lnTo>
                    <a:lnTo>
                      <a:pt x="46" y="86"/>
                    </a:lnTo>
                    <a:lnTo>
                      <a:pt x="0" y="105"/>
                    </a:lnTo>
                    <a:lnTo>
                      <a:pt x="24" y="1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98" name="Freeform 322"/>
              <p:cNvSpPr>
                <a:spLocks noEditPoints="1"/>
              </p:cNvSpPr>
              <p:nvPr/>
            </p:nvSpPr>
            <p:spPr bwMode="auto">
              <a:xfrm>
                <a:off x="632843" y="1923505"/>
                <a:ext cx="78511" cy="27432"/>
              </a:xfrm>
              <a:custGeom>
                <a:avLst/>
                <a:gdLst>
                  <a:gd name="T0" fmla="*/ 41 w 64"/>
                  <a:gd name="T1" fmla="*/ 29 h 29"/>
                  <a:gd name="T2" fmla="*/ 22 w 64"/>
                  <a:gd name="T3" fmla="*/ 29 h 29"/>
                  <a:gd name="T4" fmla="*/ 54 w 64"/>
                  <a:gd name="T5" fmla="*/ 14 h 29"/>
                  <a:gd name="T6" fmla="*/ 9 w 64"/>
                  <a:gd name="T7" fmla="*/ 14 h 29"/>
                  <a:gd name="T8" fmla="*/ 64 w 64"/>
                  <a:gd name="T9" fmla="*/ 0 h 29"/>
                  <a:gd name="T10" fmla="*/ 0 w 6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9">
                    <a:moveTo>
                      <a:pt x="41" y="29"/>
                    </a:moveTo>
                    <a:lnTo>
                      <a:pt x="22" y="29"/>
                    </a:lnTo>
                    <a:moveTo>
                      <a:pt x="54" y="14"/>
                    </a:moveTo>
                    <a:lnTo>
                      <a:pt x="9" y="14"/>
                    </a:lnTo>
                    <a:moveTo>
                      <a:pt x="6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99" name="Rectangle 323"/>
              <p:cNvSpPr>
                <a:spLocks noChangeArrowheads="1"/>
              </p:cNvSpPr>
              <p:nvPr/>
            </p:nvSpPr>
            <p:spPr bwMode="auto">
              <a:xfrm>
                <a:off x="668419" y="1871366"/>
                <a:ext cx="6133" cy="503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973" name="Group 4972"/>
            <p:cNvGrpSpPr/>
            <p:nvPr/>
          </p:nvGrpSpPr>
          <p:grpSpPr>
            <a:xfrm rot="16200000">
              <a:off x="8001556" y="2698411"/>
              <a:ext cx="1774771" cy="237744"/>
              <a:chOff x="2465607" y="1981370"/>
              <a:chExt cx="992911" cy="133008"/>
            </a:xfrm>
          </p:grpSpPr>
          <p:grpSp>
            <p:nvGrpSpPr>
              <p:cNvPr id="5469" name="Group 5468"/>
              <p:cNvGrpSpPr/>
              <p:nvPr/>
            </p:nvGrpSpPr>
            <p:grpSpPr>
              <a:xfrm>
                <a:off x="24656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94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5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6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0" name="Group 5469"/>
              <p:cNvGrpSpPr/>
              <p:nvPr/>
            </p:nvGrpSpPr>
            <p:grpSpPr>
              <a:xfrm>
                <a:off x="26180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91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2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3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1" name="Group 5470"/>
              <p:cNvGrpSpPr/>
              <p:nvPr/>
            </p:nvGrpSpPr>
            <p:grpSpPr>
              <a:xfrm>
                <a:off x="27704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8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9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90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2" name="Group 5471"/>
              <p:cNvGrpSpPr/>
              <p:nvPr/>
            </p:nvGrpSpPr>
            <p:grpSpPr>
              <a:xfrm>
                <a:off x="29228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5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6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7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3" name="Group 5472"/>
              <p:cNvGrpSpPr/>
              <p:nvPr/>
            </p:nvGrpSpPr>
            <p:grpSpPr>
              <a:xfrm>
                <a:off x="30752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82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3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4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4" name="Group 5473"/>
              <p:cNvGrpSpPr/>
              <p:nvPr/>
            </p:nvGrpSpPr>
            <p:grpSpPr>
              <a:xfrm>
                <a:off x="32276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79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0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81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475" name="Group 5474"/>
              <p:cNvGrpSpPr/>
              <p:nvPr/>
            </p:nvGrpSpPr>
            <p:grpSpPr>
              <a:xfrm>
                <a:off x="3380007" y="1981370"/>
                <a:ext cx="78511" cy="133008"/>
                <a:chOff x="632843" y="1817929"/>
                <a:chExt cx="78511" cy="133008"/>
              </a:xfrm>
            </p:grpSpPr>
            <p:sp>
              <p:nvSpPr>
                <p:cNvPr id="5476" name="Freeform 321"/>
                <p:cNvSpPr>
                  <a:spLocks/>
                </p:cNvSpPr>
                <p:nvPr/>
              </p:nvSpPr>
              <p:spPr bwMode="auto">
                <a:xfrm>
                  <a:off x="642657" y="1817929"/>
                  <a:ext cx="56429" cy="54864"/>
                </a:xfrm>
                <a:custGeom>
                  <a:avLst/>
                  <a:gdLst>
                    <a:gd name="T0" fmla="*/ 24 w 46"/>
                    <a:gd name="T1" fmla="*/ 0 h 115"/>
                    <a:gd name="T2" fmla="*/ 46 w 46"/>
                    <a:gd name="T3" fmla="*/ 10 h 115"/>
                    <a:gd name="T4" fmla="*/ 0 w 46"/>
                    <a:gd name="T5" fmla="*/ 29 h 115"/>
                    <a:gd name="T6" fmla="*/ 46 w 46"/>
                    <a:gd name="T7" fmla="*/ 48 h 115"/>
                    <a:gd name="T8" fmla="*/ 0 w 46"/>
                    <a:gd name="T9" fmla="*/ 67 h 115"/>
                    <a:gd name="T10" fmla="*/ 46 w 46"/>
                    <a:gd name="T11" fmla="*/ 86 h 115"/>
                    <a:gd name="T12" fmla="*/ 0 w 46"/>
                    <a:gd name="T13" fmla="*/ 105 h 115"/>
                    <a:gd name="T14" fmla="*/ 24 w 46"/>
                    <a:gd name="T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5">
                      <a:moveTo>
                        <a:pt x="24" y="0"/>
                      </a:moveTo>
                      <a:lnTo>
                        <a:pt x="46" y="10"/>
                      </a:lnTo>
                      <a:lnTo>
                        <a:pt x="0" y="29"/>
                      </a:lnTo>
                      <a:lnTo>
                        <a:pt x="46" y="48"/>
                      </a:lnTo>
                      <a:lnTo>
                        <a:pt x="0" y="67"/>
                      </a:lnTo>
                      <a:lnTo>
                        <a:pt x="46" y="86"/>
                      </a:lnTo>
                      <a:lnTo>
                        <a:pt x="0" y="105"/>
                      </a:lnTo>
                      <a:lnTo>
                        <a:pt x="24" y="11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77" name="Freeform 322"/>
                <p:cNvSpPr>
                  <a:spLocks noEditPoints="1"/>
                </p:cNvSpPr>
                <p:nvPr/>
              </p:nvSpPr>
              <p:spPr bwMode="auto">
                <a:xfrm>
                  <a:off x="632843" y="1923505"/>
                  <a:ext cx="78511" cy="27432"/>
                </a:xfrm>
                <a:custGeom>
                  <a:avLst/>
                  <a:gdLst>
                    <a:gd name="T0" fmla="*/ 41 w 64"/>
                    <a:gd name="T1" fmla="*/ 29 h 29"/>
                    <a:gd name="T2" fmla="*/ 22 w 64"/>
                    <a:gd name="T3" fmla="*/ 29 h 29"/>
                    <a:gd name="T4" fmla="*/ 54 w 64"/>
                    <a:gd name="T5" fmla="*/ 14 h 29"/>
                    <a:gd name="T6" fmla="*/ 9 w 64"/>
                    <a:gd name="T7" fmla="*/ 14 h 29"/>
                    <a:gd name="T8" fmla="*/ 64 w 64"/>
                    <a:gd name="T9" fmla="*/ 0 h 29"/>
                    <a:gd name="T10" fmla="*/ 0 w 6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9">
                      <a:moveTo>
                        <a:pt x="41" y="29"/>
                      </a:moveTo>
                      <a:lnTo>
                        <a:pt x="22" y="29"/>
                      </a:lnTo>
                      <a:moveTo>
                        <a:pt x="54" y="14"/>
                      </a:moveTo>
                      <a:lnTo>
                        <a:pt x="9" y="14"/>
                      </a:lnTo>
                      <a:moveTo>
                        <a:pt x="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78" name="Rectangle 323"/>
                <p:cNvSpPr>
                  <a:spLocks noChangeArrowheads="1"/>
                </p:cNvSpPr>
                <p:nvPr/>
              </p:nvSpPr>
              <p:spPr bwMode="auto">
                <a:xfrm>
                  <a:off x="668419" y="1871366"/>
                  <a:ext cx="6133" cy="503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974" name="Group 4973"/>
            <p:cNvGrpSpPr/>
            <p:nvPr/>
          </p:nvGrpSpPr>
          <p:grpSpPr>
            <a:xfrm rot="18900000">
              <a:off x="6416010" y="2134589"/>
              <a:ext cx="289542" cy="81720"/>
              <a:chOff x="1362078" y="215699"/>
              <a:chExt cx="161987" cy="45719"/>
            </a:xfrm>
          </p:grpSpPr>
          <p:sp>
            <p:nvSpPr>
              <p:cNvPr id="5461" name="Rectangle 54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62" name="Straight Connector 54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3" name="Straight Connector 54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64" name="Rectangle 54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65" name="Elbow Connector 54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6" name="Elbow Connector 54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7" name="Elbow Connector 54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8" name="Elbow Connector 54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5" name="Group 4974"/>
            <p:cNvGrpSpPr/>
            <p:nvPr/>
          </p:nvGrpSpPr>
          <p:grpSpPr>
            <a:xfrm rot="18900000">
              <a:off x="6416010" y="2406995"/>
              <a:ext cx="289542" cy="81720"/>
              <a:chOff x="1362078" y="215699"/>
              <a:chExt cx="161987" cy="45719"/>
            </a:xfrm>
          </p:grpSpPr>
          <p:sp>
            <p:nvSpPr>
              <p:cNvPr id="5453" name="Rectangle 54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54" name="Straight Connector 54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5" name="Straight Connector 54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56" name="Rectangle 54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57" name="Elbow Connector 54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8" name="Elbow Connector 54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9" name="Elbow Connector 54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0" name="Elbow Connector 54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6" name="Group 4975"/>
            <p:cNvGrpSpPr/>
            <p:nvPr/>
          </p:nvGrpSpPr>
          <p:grpSpPr>
            <a:xfrm rot="18900000">
              <a:off x="6416010" y="2679401"/>
              <a:ext cx="289542" cy="81720"/>
              <a:chOff x="1362078" y="215699"/>
              <a:chExt cx="161987" cy="45719"/>
            </a:xfrm>
          </p:grpSpPr>
          <p:sp>
            <p:nvSpPr>
              <p:cNvPr id="5445" name="Rectangle 544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6" name="Straight Connector 544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7" name="Straight Connector 544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48" name="Rectangle 544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9" name="Elbow Connector 544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0" name="Elbow Connector 544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1" name="Elbow Connector 545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2" name="Elbow Connector 545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7" name="Group 4976"/>
            <p:cNvGrpSpPr/>
            <p:nvPr/>
          </p:nvGrpSpPr>
          <p:grpSpPr>
            <a:xfrm rot="18900000">
              <a:off x="6416010" y="2951808"/>
              <a:ext cx="289542" cy="81720"/>
              <a:chOff x="1362078" y="215699"/>
              <a:chExt cx="161987" cy="45719"/>
            </a:xfrm>
          </p:grpSpPr>
          <p:sp>
            <p:nvSpPr>
              <p:cNvPr id="5437" name="Rectangle 543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8" name="Straight Connector 543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9" name="Straight Connector 543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40" name="Rectangle 543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41" name="Elbow Connector 544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2" name="Elbow Connector 544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3" name="Elbow Connector 544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4" name="Elbow Connector 544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78" name="Group 4977"/>
            <p:cNvGrpSpPr/>
            <p:nvPr/>
          </p:nvGrpSpPr>
          <p:grpSpPr>
            <a:xfrm rot="18900000">
              <a:off x="6416010" y="3224214"/>
              <a:ext cx="289542" cy="81720"/>
              <a:chOff x="1362078" y="215699"/>
              <a:chExt cx="161987" cy="45719"/>
            </a:xfrm>
          </p:grpSpPr>
          <p:sp>
            <p:nvSpPr>
              <p:cNvPr id="5429" name="Rectangle 542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0" name="Straight Connector 542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1" name="Straight Connector 543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32" name="Rectangle 543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33" name="Elbow Connector 543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4" name="Elbow Connector 543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5" name="Elbow Connector 543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6" name="Elbow Connector 543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0" name="Group 4979"/>
            <p:cNvGrpSpPr/>
            <p:nvPr/>
          </p:nvGrpSpPr>
          <p:grpSpPr>
            <a:xfrm rot="18900000">
              <a:off x="6688417" y="2134589"/>
              <a:ext cx="289542" cy="81720"/>
              <a:chOff x="1362078" y="215699"/>
              <a:chExt cx="161987" cy="45719"/>
            </a:xfrm>
          </p:grpSpPr>
          <p:sp>
            <p:nvSpPr>
              <p:cNvPr id="5413" name="Rectangle 541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14" name="Straight Connector 541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5" name="Straight Connector 541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16" name="Rectangle 541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17" name="Elbow Connector 541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8" name="Elbow Connector 541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9" name="Elbow Connector 541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20" name="Elbow Connector 541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1" name="Group 4980"/>
            <p:cNvGrpSpPr/>
            <p:nvPr/>
          </p:nvGrpSpPr>
          <p:grpSpPr>
            <a:xfrm rot="18900000">
              <a:off x="6688417" y="2406995"/>
              <a:ext cx="289542" cy="81720"/>
              <a:chOff x="1362078" y="215699"/>
              <a:chExt cx="161987" cy="45719"/>
            </a:xfrm>
          </p:grpSpPr>
          <p:sp>
            <p:nvSpPr>
              <p:cNvPr id="5405" name="Rectangle 540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6" name="Straight Connector 540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7" name="Straight Connector 540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08" name="Rectangle 540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9" name="Elbow Connector 540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0" name="Elbow Connector 540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1" name="Elbow Connector 541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2" name="Elbow Connector 541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2" name="Group 4981"/>
            <p:cNvGrpSpPr/>
            <p:nvPr/>
          </p:nvGrpSpPr>
          <p:grpSpPr>
            <a:xfrm rot="18900000">
              <a:off x="6688417" y="2679401"/>
              <a:ext cx="289542" cy="81720"/>
              <a:chOff x="1362078" y="215699"/>
              <a:chExt cx="161987" cy="45719"/>
            </a:xfrm>
          </p:grpSpPr>
          <p:sp>
            <p:nvSpPr>
              <p:cNvPr id="5397" name="Rectangle 539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8" name="Straight Connector 539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9" name="Straight Connector 539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00" name="Rectangle 539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401" name="Elbow Connector 540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2" name="Elbow Connector 540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3" name="Elbow Connector 540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4" name="Elbow Connector 540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3" name="Group 4982"/>
            <p:cNvGrpSpPr/>
            <p:nvPr/>
          </p:nvGrpSpPr>
          <p:grpSpPr>
            <a:xfrm rot="18900000">
              <a:off x="6688417" y="2951808"/>
              <a:ext cx="289542" cy="81720"/>
              <a:chOff x="1362078" y="215699"/>
              <a:chExt cx="161987" cy="45719"/>
            </a:xfrm>
          </p:grpSpPr>
          <p:sp>
            <p:nvSpPr>
              <p:cNvPr id="5389" name="Rectangle 538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0" name="Straight Connector 538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1" name="Straight Connector 539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92" name="Rectangle 539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93" name="Elbow Connector 539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4" name="Elbow Connector 539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5" name="Elbow Connector 539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6" name="Elbow Connector 539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4" name="Group 4983"/>
            <p:cNvGrpSpPr/>
            <p:nvPr/>
          </p:nvGrpSpPr>
          <p:grpSpPr>
            <a:xfrm rot="18900000">
              <a:off x="6688417" y="3224214"/>
              <a:ext cx="289542" cy="81720"/>
              <a:chOff x="1362078" y="215699"/>
              <a:chExt cx="161987" cy="45719"/>
            </a:xfrm>
          </p:grpSpPr>
          <p:sp>
            <p:nvSpPr>
              <p:cNvPr id="5381" name="Rectangle 538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82" name="Straight Connector 538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3" name="Straight Connector 538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84" name="Rectangle 538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85" name="Elbow Connector 538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6" name="Elbow Connector 538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7" name="Elbow Connector 538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8" name="Elbow Connector 538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6" name="Group 4985"/>
            <p:cNvGrpSpPr/>
            <p:nvPr/>
          </p:nvGrpSpPr>
          <p:grpSpPr>
            <a:xfrm rot="18900000">
              <a:off x="6960823" y="2134589"/>
              <a:ext cx="289542" cy="81720"/>
              <a:chOff x="1362078" y="215699"/>
              <a:chExt cx="161987" cy="45719"/>
            </a:xfrm>
          </p:grpSpPr>
          <p:sp>
            <p:nvSpPr>
              <p:cNvPr id="5365" name="Rectangle 536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6" name="Straight Connector 536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7" name="Straight Connector 536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68" name="Rectangle 536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9" name="Elbow Connector 536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0" name="Elbow Connector 536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1" name="Elbow Connector 537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2" name="Elbow Connector 537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7" name="Group 4986"/>
            <p:cNvGrpSpPr/>
            <p:nvPr/>
          </p:nvGrpSpPr>
          <p:grpSpPr>
            <a:xfrm rot="18900000">
              <a:off x="6960823" y="2406995"/>
              <a:ext cx="289542" cy="81720"/>
              <a:chOff x="1362078" y="215699"/>
              <a:chExt cx="161987" cy="45719"/>
            </a:xfrm>
          </p:grpSpPr>
          <p:sp>
            <p:nvSpPr>
              <p:cNvPr id="5357" name="Rectangle 535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8" name="Straight Connector 535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9" name="Straight Connector 535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60" name="Rectangle 535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61" name="Elbow Connector 536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2" name="Elbow Connector 536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3" name="Elbow Connector 536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4" name="Elbow Connector 536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8" name="Group 4987"/>
            <p:cNvGrpSpPr/>
            <p:nvPr/>
          </p:nvGrpSpPr>
          <p:grpSpPr>
            <a:xfrm rot="18900000">
              <a:off x="6960823" y="2679401"/>
              <a:ext cx="289542" cy="81720"/>
              <a:chOff x="1362078" y="215699"/>
              <a:chExt cx="161987" cy="45719"/>
            </a:xfrm>
          </p:grpSpPr>
          <p:sp>
            <p:nvSpPr>
              <p:cNvPr id="5349" name="Rectangle 534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0" name="Straight Connector 534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1" name="Straight Connector 535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52" name="Rectangle 535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53" name="Elbow Connector 535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4" name="Elbow Connector 535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5" name="Elbow Connector 535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6" name="Elbow Connector 535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89" name="Group 4988"/>
            <p:cNvGrpSpPr/>
            <p:nvPr/>
          </p:nvGrpSpPr>
          <p:grpSpPr>
            <a:xfrm rot="18900000">
              <a:off x="6960823" y="2951808"/>
              <a:ext cx="289542" cy="81720"/>
              <a:chOff x="1362078" y="215699"/>
              <a:chExt cx="161987" cy="45719"/>
            </a:xfrm>
          </p:grpSpPr>
          <p:sp>
            <p:nvSpPr>
              <p:cNvPr id="5341" name="Rectangle 534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42" name="Straight Connector 534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3" name="Straight Connector 534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44" name="Rectangle 534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45" name="Elbow Connector 534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6" name="Elbow Connector 534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7" name="Elbow Connector 534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8" name="Elbow Connector 534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0" name="Group 4989"/>
            <p:cNvGrpSpPr/>
            <p:nvPr/>
          </p:nvGrpSpPr>
          <p:grpSpPr>
            <a:xfrm rot="18900000">
              <a:off x="6960823" y="3224214"/>
              <a:ext cx="289542" cy="81720"/>
              <a:chOff x="1362078" y="215699"/>
              <a:chExt cx="161987" cy="45719"/>
            </a:xfrm>
          </p:grpSpPr>
          <p:sp>
            <p:nvSpPr>
              <p:cNvPr id="5333" name="Rectangle 533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34" name="Straight Connector 533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5" name="Straight Connector 533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36" name="Rectangle 533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37" name="Elbow Connector 533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8" name="Elbow Connector 533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9" name="Elbow Connector 533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0" name="Elbow Connector 533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2" name="Group 4991"/>
            <p:cNvGrpSpPr/>
            <p:nvPr/>
          </p:nvGrpSpPr>
          <p:grpSpPr>
            <a:xfrm rot="18900000">
              <a:off x="7233229" y="2134589"/>
              <a:ext cx="289542" cy="81720"/>
              <a:chOff x="1362078" y="215699"/>
              <a:chExt cx="161987" cy="45719"/>
            </a:xfrm>
          </p:grpSpPr>
          <p:sp>
            <p:nvSpPr>
              <p:cNvPr id="5317" name="Rectangle 531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8" name="Straight Connector 531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9" name="Straight Connector 531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20" name="Rectangle 531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21" name="Elbow Connector 532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2" name="Elbow Connector 532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3" name="Elbow Connector 532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4" name="Elbow Connector 532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3" name="Group 4992"/>
            <p:cNvGrpSpPr/>
            <p:nvPr/>
          </p:nvGrpSpPr>
          <p:grpSpPr>
            <a:xfrm rot="18900000">
              <a:off x="7233229" y="2406995"/>
              <a:ext cx="289542" cy="81720"/>
              <a:chOff x="1362078" y="215699"/>
              <a:chExt cx="161987" cy="45719"/>
            </a:xfrm>
          </p:grpSpPr>
          <p:sp>
            <p:nvSpPr>
              <p:cNvPr id="5309" name="Rectangle 530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0" name="Straight Connector 530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1" name="Straight Connector 531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12" name="Rectangle 531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13" name="Elbow Connector 531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4" name="Elbow Connector 531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5" name="Elbow Connector 531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6" name="Elbow Connector 531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4" name="Group 4993"/>
            <p:cNvGrpSpPr/>
            <p:nvPr/>
          </p:nvGrpSpPr>
          <p:grpSpPr>
            <a:xfrm rot="18900000">
              <a:off x="7233229" y="2679401"/>
              <a:ext cx="289542" cy="81720"/>
              <a:chOff x="1362078" y="215699"/>
              <a:chExt cx="161987" cy="45719"/>
            </a:xfrm>
          </p:grpSpPr>
          <p:sp>
            <p:nvSpPr>
              <p:cNvPr id="5301" name="Rectangle 530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02" name="Straight Connector 530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3" name="Straight Connector 530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304" name="Rectangle 530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05" name="Elbow Connector 530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6" name="Elbow Connector 530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7" name="Elbow Connector 530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8" name="Elbow Connector 530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5" name="Group 4994"/>
            <p:cNvGrpSpPr/>
            <p:nvPr/>
          </p:nvGrpSpPr>
          <p:grpSpPr>
            <a:xfrm rot="18900000">
              <a:off x="7233229" y="2951808"/>
              <a:ext cx="289542" cy="81720"/>
              <a:chOff x="1362078" y="215699"/>
              <a:chExt cx="161987" cy="45719"/>
            </a:xfrm>
          </p:grpSpPr>
          <p:sp>
            <p:nvSpPr>
              <p:cNvPr id="5293" name="Rectangle 529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94" name="Straight Connector 529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5" name="Straight Connector 529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96" name="Rectangle 529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97" name="Elbow Connector 529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8" name="Elbow Connector 529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9" name="Elbow Connector 529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0" name="Elbow Connector 529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6" name="Group 4995"/>
            <p:cNvGrpSpPr/>
            <p:nvPr/>
          </p:nvGrpSpPr>
          <p:grpSpPr>
            <a:xfrm rot="18900000">
              <a:off x="7233229" y="3224214"/>
              <a:ext cx="289542" cy="81720"/>
              <a:chOff x="1362078" y="215699"/>
              <a:chExt cx="161987" cy="45719"/>
            </a:xfrm>
          </p:grpSpPr>
          <p:sp>
            <p:nvSpPr>
              <p:cNvPr id="5285" name="Rectangle 528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86" name="Straight Connector 528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87" name="Straight Connector 528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88" name="Rectangle 528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89" name="Elbow Connector 528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0" name="Elbow Connector 528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1" name="Elbow Connector 529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2" name="Elbow Connector 529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8" name="Group 4997"/>
            <p:cNvGrpSpPr/>
            <p:nvPr/>
          </p:nvGrpSpPr>
          <p:grpSpPr>
            <a:xfrm rot="18900000">
              <a:off x="7505636" y="2134589"/>
              <a:ext cx="289542" cy="81720"/>
              <a:chOff x="1362078" y="215699"/>
              <a:chExt cx="161987" cy="45719"/>
            </a:xfrm>
          </p:grpSpPr>
          <p:sp>
            <p:nvSpPr>
              <p:cNvPr id="5269" name="Rectangle 526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70" name="Straight Connector 526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1" name="Straight Connector 527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72" name="Rectangle 527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73" name="Elbow Connector 527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4" name="Elbow Connector 527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5" name="Elbow Connector 527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6" name="Elbow Connector 527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9" name="Group 4998"/>
            <p:cNvGrpSpPr/>
            <p:nvPr/>
          </p:nvGrpSpPr>
          <p:grpSpPr>
            <a:xfrm rot="18900000">
              <a:off x="7505636" y="2406995"/>
              <a:ext cx="289542" cy="81720"/>
              <a:chOff x="1362078" y="215699"/>
              <a:chExt cx="161987" cy="45719"/>
            </a:xfrm>
          </p:grpSpPr>
          <p:sp>
            <p:nvSpPr>
              <p:cNvPr id="5261" name="Rectangle 52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62" name="Straight Connector 52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3" name="Straight Connector 52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64" name="Rectangle 52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65" name="Elbow Connector 52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6" name="Elbow Connector 52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7" name="Elbow Connector 52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8" name="Elbow Connector 52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0" name="Group 4999"/>
            <p:cNvGrpSpPr/>
            <p:nvPr/>
          </p:nvGrpSpPr>
          <p:grpSpPr>
            <a:xfrm rot="18900000">
              <a:off x="7505636" y="2679401"/>
              <a:ext cx="289542" cy="81720"/>
              <a:chOff x="1362078" y="215699"/>
              <a:chExt cx="161987" cy="45719"/>
            </a:xfrm>
          </p:grpSpPr>
          <p:sp>
            <p:nvSpPr>
              <p:cNvPr id="5253" name="Rectangle 52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54" name="Straight Connector 52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5" name="Straight Connector 52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56" name="Rectangle 52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57" name="Elbow Connector 52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8" name="Elbow Connector 52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9" name="Elbow Connector 52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0" name="Elbow Connector 52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1" name="Group 5000"/>
            <p:cNvGrpSpPr/>
            <p:nvPr/>
          </p:nvGrpSpPr>
          <p:grpSpPr>
            <a:xfrm rot="18900000">
              <a:off x="7505636" y="2951808"/>
              <a:ext cx="289542" cy="81720"/>
              <a:chOff x="1362078" y="215699"/>
              <a:chExt cx="161987" cy="45719"/>
            </a:xfrm>
          </p:grpSpPr>
          <p:sp>
            <p:nvSpPr>
              <p:cNvPr id="5245" name="Rectangle 524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6" name="Straight Connector 524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7" name="Straight Connector 524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48" name="Rectangle 524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9" name="Elbow Connector 524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0" name="Elbow Connector 524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1" name="Elbow Connector 525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2" name="Elbow Connector 525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2" name="Group 5001"/>
            <p:cNvGrpSpPr/>
            <p:nvPr/>
          </p:nvGrpSpPr>
          <p:grpSpPr>
            <a:xfrm rot="18900000">
              <a:off x="7505636" y="3224214"/>
              <a:ext cx="289542" cy="81720"/>
              <a:chOff x="1362078" y="215699"/>
              <a:chExt cx="161987" cy="45719"/>
            </a:xfrm>
          </p:grpSpPr>
          <p:sp>
            <p:nvSpPr>
              <p:cNvPr id="5237" name="Rectangle 523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38" name="Straight Connector 523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39" name="Straight Connector 523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40" name="Rectangle 523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41" name="Elbow Connector 524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2" name="Elbow Connector 524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3" name="Elbow Connector 524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4" name="Elbow Connector 524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4" name="Group 5003"/>
            <p:cNvGrpSpPr/>
            <p:nvPr/>
          </p:nvGrpSpPr>
          <p:grpSpPr>
            <a:xfrm rot="18900000">
              <a:off x="7778042" y="2134589"/>
              <a:ext cx="289542" cy="81720"/>
              <a:chOff x="1362078" y="215699"/>
              <a:chExt cx="161987" cy="45719"/>
            </a:xfrm>
          </p:grpSpPr>
          <p:sp>
            <p:nvSpPr>
              <p:cNvPr id="5221" name="Rectangle 522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22" name="Straight Connector 522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3" name="Straight Connector 522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24" name="Rectangle 522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25" name="Elbow Connector 522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6" name="Elbow Connector 522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7" name="Elbow Connector 522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8" name="Elbow Connector 522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5" name="Group 5004"/>
            <p:cNvGrpSpPr/>
            <p:nvPr/>
          </p:nvGrpSpPr>
          <p:grpSpPr>
            <a:xfrm rot="18900000">
              <a:off x="7778042" y="2406995"/>
              <a:ext cx="289542" cy="81720"/>
              <a:chOff x="1362078" y="215699"/>
              <a:chExt cx="161987" cy="45719"/>
            </a:xfrm>
          </p:grpSpPr>
          <p:sp>
            <p:nvSpPr>
              <p:cNvPr id="5213" name="Rectangle 521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14" name="Straight Connector 521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5" name="Straight Connector 521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16" name="Rectangle 521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17" name="Elbow Connector 521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8" name="Elbow Connector 521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9" name="Elbow Connector 521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0" name="Elbow Connector 521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6" name="Group 5005"/>
            <p:cNvGrpSpPr/>
            <p:nvPr/>
          </p:nvGrpSpPr>
          <p:grpSpPr>
            <a:xfrm rot="18900000">
              <a:off x="7778042" y="2679401"/>
              <a:ext cx="289542" cy="81720"/>
              <a:chOff x="1362078" y="215699"/>
              <a:chExt cx="161987" cy="45719"/>
            </a:xfrm>
          </p:grpSpPr>
          <p:sp>
            <p:nvSpPr>
              <p:cNvPr id="5205" name="Rectangle 520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6" name="Straight Connector 520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7" name="Straight Connector 520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08" name="Rectangle 520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9" name="Elbow Connector 520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0" name="Elbow Connector 520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1" name="Elbow Connector 521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2" name="Elbow Connector 521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7" name="Group 5006"/>
            <p:cNvGrpSpPr/>
            <p:nvPr/>
          </p:nvGrpSpPr>
          <p:grpSpPr>
            <a:xfrm rot="18900000">
              <a:off x="7778042" y="2951808"/>
              <a:ext cx="289542" cy="81720"/>
              <a:chOff x="1362078" y="215699"/>
              <a:chExt cx="161987" cy="45719"/>
            </a:xfrm>
          </p:grpSpPr>
          <p:sp>
            <p:nvSpPr>
              <p:cNvPr id="5197" name="Rectangle 519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8" name="Straight Connector 519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9" name="Straight Connector 519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200" name="Rectangle 519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01" name="Elbow Connector 520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2" name="Elbow Connector 520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3" name="Elbow Connector 520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4" name="Elbow Connector 520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08" name="Group 5007"/>
            <p:cNvGrpSpPr/>
            <p:nvPr/>
          </p:nvGrpSpPr>
          <p:grpSpPr>
            <a:xfrm rot="18900000">
              <a:off x="7778042" y="3224214"/>
              <a:ext cx="289542" cy="81720"/>
              <a:chOff x="1362078" y="215699"/>
              <a:chExt cx="161987" cy="45719"/>
            </a:xfrm>
          </p:grpSpPr>
          <p:sp>
            <p:nvSpPr>
              <p:cNvPr id="5189" name="Rectangle 518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0" name="Straight Connector 518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1" name="Straight Connector 519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92" name="Rectangle 519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93" name="Elbow Connector 519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4" name="Elbow Connector 519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5" name="Elbow Connector 519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6" name="Elbow Connector 519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0" name="Group 5009"/>
            <p:cNvGrpSpPr/>
            <p:nvPr/>
          </p:nvGrpSpPr>
          <p:grpSpPr>
            <a:xfrm rot="18900000">
              <a:off x="8050448" y="2134589"/>
              <a:ext cx="289542" cy="81720"/>
              <a:chOff x="1362078" y="215699"/>
              <a:chExt cx="161987" cy="45719"/>
            </a:xfrm>
          </p:grpSpPr>
          <p:sp>
            <p:nvSpPr>
              <p:cNvPr id="5173" name="Rectangle 517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74" name="Straight Connector 517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5" name="Straight Connector 517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76" name="Rectangle 517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77" name="Elbow Connector 517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8" name="Elbow Connector 517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9" name="Elbow Connector 517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80" name="Elbow Connector 517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1" name="Group 5010"/>
            <p:cNvGrpSpPr/>
            <p:nvPr/>
          </p:nvGrpSpPr>
          <p:grpSpPr>
            <a:xfrm rot="18900000">
              <a:off x="8050448" y="2406995"/>
              <a:ext cx="289542" cy="81720"/>
              <a:chOff x="1362078" y="215699"/>
              <a:chExt cx="161987" cy="45719"/>
            </a:xfrm>
          </p:grpSpPr>
          <p:sp>
            <p:nvSpPr>
              <p:cNvPr id="5165" name="Rectangle 516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6" name="Straight Connector 516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7" name="Straight Connector 516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68" name="Rectangle 516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9" name="Elbow Connector 516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0" name="Elbow Connector 516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1" name="Elbow Connector 517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2" name="Elbow Connector 517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2" name="Group 5011"/>
            <p:cNvGrpSpPr/>
            <p:nvPr/>
          </p:nvGrpSpPr>
          <p:grpSpPr>
            <a:xfrm rot="18900000">
              <a:off x="8050448" y="2679401"/>
              <a:ext cx="289542" cy="81720"/>
              <a:chOff x="1362078" y="215699"/>
              <a:chExt cx="161987" cy="45719"/>
            </a:xfrm>
          </p:grpSpPr>
          <p:sp>
            <p:nvSpPr>
              <p:cNvPr id="5157" name="Rectangle 515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8" name="Straight Connector 515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9" name="Straight Connector 515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60" name="Rectangle 515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61" name="Elbow Connector 516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2" name="Elbow Connector 516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3" name="Elbow Connector 516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4" name="Elbow Connector 516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3" name="Group 5012"/>
            <p:cNvGrpSpPr/>
            <p:nvPr/>
          </p:nvGrpSpPr>
          <p:grpSpPr>
            <a:xfrm rot="18900000">
              <a:off x="8050448" y="2951808"/>
              <a:ext cx="289542" cy="81720"/>
              <a:chOff x="1362078" y="215699"/>
              <a:chExt cx="161987" cy="45719"/>
            </a:xfrm>
          </p:grpSpPr>
          <p:sp>
            <p:nvSpPr>
              <p:cNvPr id="5149" name="Rectangle 514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0" name="Straight Connector 514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1" name="Straight Connector 515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52" name="Rectangle 515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53" name="Elbow Connector 515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4" name="Elbow Connector 515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5" name="Elbow Connector 515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6" name="Elbow Connector 515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4" name="Group 5013"/>
            <p:cNvGrpSpPr/>
            <p:nvPr/>
          </p:nvGrpSpPr>
          <p:grpSpPr>
            <a:xfrm rot="18900000">
              <a:off x="8050448" y="3224214"/>
              <a:ext cx="289542" cy="81720"/>
              <a:chOff x="1362078" y="215699"/>
              <a:chExt cx="161987" cy="45719"/>
            </a:xfrm>
          </p:grpSpPr>
          <p:sp>
            <p:nvSpPr>
              <p:cNvPr id="5141" name="Rectangle 514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42" name="Straight Connector 514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3" name="Straight Connector 514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44" name="Rectangle 514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45" name="Elbow Connector 514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6" name="Elbow Connector 514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7" name="Elbow Connector 514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8" name="Elbow Connector 514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5" name="Group 5014"/>
            <p:cNvGrpSpPr/>
            <p:nvPr/>
          </p:nvGrpSpPr>
          <p:grpSpPr>
            <a:xfrm rot="18900000">
              <a:off x="8322854" y="2134589"/>
              <a:ext cx="289542" cy="81720"/>
              <a:chOff x="1362078" y="215699"/>
              <a:chExt cx="161987" cy="45719"/>
            </a:xfrm>
          </p:grpSpPr>
          <p:sp>
            <p:nvSpPr>
              <p:cNvPr id="5133" name="Rectangle 513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34" name="Straight Connector 513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5" name="Straight Connector 513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36" name="Rectangle 513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37" name="Elbow Connector 513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8" name="Elbow Connector 513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9" name="Elbow Connector 513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0" name="Elbow Connector 513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6" name="Group 5015"/>
            <p:cNvGrpSpPr/>
            <p:nvPr/>
          </p:nvGrpSpPr>
          <p:grpSpPr>
            <a:xfrm rot="18900000">
              <a:off x="8322854" y="2406995"/>
              <a:ext cx="289542" cy="81720"/>
              <a:chOff x="1362078" y="215699"/>
              <a:chExt cx="161987" cy="45719"/>
            </a:xfrm>
          </p:grpSpPr>
          <p:sp>
            <p:nvSpPr>
              <p:cNvPr id="5125" name="Rectangle 512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6" name="Straight Connector 512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7" name="Straight Connector 512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28" name="Rectangle 512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9" name="Elbow Connector 512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0" name="Elbow Connector 512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1" name="Elbow Connector 513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2" name="Elbow Connector 513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7" name="Group 5016"/>
            <p:cNvGrpSpPr/>
            <p:nvPr/>
          </p:nvGrpSpPr>
          <p:grpSpPr>
            <a:xfrm rot="18900000">
              <a:off x="8322854" y="2679401"/>
              <a:ext cx="289542" cy="81720"/>
              <a:chOff x="1362078" y="215699"/>
              <a:chExt cx="161987" cy="45719"/>
            </a:xfrm>
          </p:grpSpPr>
          <p:sp>
            <p:nvSpPr>
              <p:cNvPr id="5117" name="Rectangle 511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8" name="Straight Connector 511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9" name="Straight Connector 511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20" name="Rectangle 511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21" name="Elbow Connector 512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2" name="Elbow Connector 512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3" name="Elbow Connector 512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4" name="Elbow Connector 512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8" name="Group 5017"/>
            <p:cNvGrpSpPr/>
            <p:nvPr/>
          </p:nvGrpSpPr>
          <p:grpSpPr>
            <a:xfrm rot="18900000">
              <a:off x="8322854" y="2951808"/>
              <a:ext cx="289542" cy="81720"/>
              <a:chOff x="1362078" y="215699"/>
              <a:chExt cx="161987" cy="45719"/>
            </a:xfrm>
          </p:grpSpPr>
          <p:sp>
            <p:nvSpPr>
              <p:cNvPr id="5109" name="Rectangle 510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0" name="Straight Connector 510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1" name="Straight Connector 511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12" name="Rectangle 511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13" name="Elbow Connector 511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4" name="Elbow Connector 511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5" name="Elbow Connector 511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6" name="Elbow Connector 511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19" name="Group 5018"/>
            <p:cNvGrpSpPr/>
            <p:nvPr/>
          </p:nvGrpSpPr>
          <p:grpSpPr>
            <a:xfrm rot="18900000">
              <a:off x="8322854" y="3224214"/>
              <a:ext cx="289542" cy="81720"/>
              <a:chOff x="1362078" y="215699"/>
              <a:chExt cx="161987" cy="45719"/>
            </a:xfrm>
          </p:grpSpPr>
          <p:sp>
            <p:nvSpPr>
              <p:cNvPr id="5101" name="Rectangle 510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02" name="Straight Connector 510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3" name="Straight Connector 510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104" name="Rectangle 510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105" name="Elbow Connector 510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6" name="Elbow Connector 510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7" name="Elbow Connector 510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8" name="Elbow Connector 510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0" name="Group 5019"/>
            <p:cNvGrpSpPr/>
            <p:nvPr/>
          </p:nvGrpSpPr>
          <p:grpSpPr>
            <a:xfrm rot="18900000">
              <a:off x="8050448" y="3496620"/>
              <a:ext cx="289542" cy="81720"/>
              <a:chOff x="1362078" y="215699"/>
              <a:chExt cx="161987" cy="45719"/>
            </a:xfrm>
          </p:grpSpPr>
          <p:sp>
            <p:nvSpPr>
              <p:cNvPr id="5093" name="Rectangle 509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94" name="Straight Connector 509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5" name="Straight Connector 509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96" name="Rectangle 509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97" name="Elbow Connector 509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8" name="Elbow Connector 509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9" name="Elbow Connector 509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0" name="Elbow Connector 509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1" name="Group 5020"/>
            <p:cNvGrpSpPr/>
            <p:nvPr/>
          </p:nvGrpSpPr>
          <p:grpSpPr>
            <a:xfrm rot="18900000">
              <a:off x="8322854" y="3496620"/>
              <a:ext cx="289542" cy="81720"/>
              <a:chOff x="1362078" y="215699"/>
              <a:chExt cx="161987" cy="45719"/>
            </a:xfrm>
          </p:grpSpPr>
          <p:sp>
            <p:nvSpPr>
              <p:cNvPr id="5085" name="Rectangle 5084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6" name="Straight Connector 5085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7" name="Straight Connector 5086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88" name="Rectangle 5087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9" name="Elbow Connector 5088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0" name="Elbow Connector 5089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1" name="Elbow Connector 5090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2" name="Elbow Connector 5091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2" name="Group 5021"/>
            <p:cNvGrpSpPr/>
            <p:nvPr/>
          </p:nvGrpSpPr>
          <p:grpSpPr>
            <a:xfrm rot="18900000">
              <a:off x="6960823" y="1862183"/>
              <a:ext cx="289542" cy="81720"/>
              <a:chOff x="1362078" y="215699"/>
              <a:chExt cx="161987" cy="45719"/>
            </a:xfrm>
          </p:grpSpPr>
          <p:sp>
            <p:nvSpPr>
              <p:cNvPr id="5077" name="Rectangle 5076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8" name="Straight Connector 5077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9" name="Straight Connector 5078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80" name="Rectangle 5079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81" name="Elbow Connector 5080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2" name="Elbow Connector 5081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3" name="Elbow Connector 5082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4" name="Elbow Connector 5083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3" name="Group 5022"/>
            <p:cNvGrpSpPr/>
            <p:nvPr/>
          </p:nvGrpSpPr>
          <p:grpSpPr>
            <a:xfrm rot="18900000">
              <a:off x="7233229" y="1862183"/>
              <a:ext cx="289542" cy="81720"/>
              <a:chOff x="1362078" y="215699"/>
              <a:chExt cx="161987" cy="45719"/>
            </a:xfrm>
          </p:grpSpPr>
          <p:sp>
            <p:nvSpPr>
              <p:cNvPr id="5069" name="Rectangle 506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0" name="Straight Connector 506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1" name="Straight Connector 507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72" name="Rectangle 507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73" name="Elbow Connector 507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4" name="Elbow Connector 507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5" name="Elbow Connector 507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6" name="Elbow Connector 507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4" name="Group 5023"/>
            <p:cNvGrpSpPr/>
            <p:nvPr/>
          </p:nvGrpSpPr>
          <p:grpSpPr>
            <a:xfrm rot="18900000">
              <a:off x="7505636" y="1862183"/>
              <a:ext cx="289542" cy="81720"/>
              <a:chOff x="1362078" y="215699"/>
              <a:chExt cx="161987" cy="45719"/>
            </a:xfrm>
          </p:grpSpPr>
          <p:sp>
            <p:nvSpPr>
              <p:cNvPr id="5061" name="Rectangle 5060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62" name="Straight Connector 5061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3" name="Straight Connector 5062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64" name="Rectangle 5063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65" name="Elbow Connector 5064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6" name="Elbow Connector 5065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7" name="Elbow Connector 5066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8" name="Elbow Connector 5067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5" name="Group 5024"/>
            <p:cNvGrpSpPr/>
            <p:nvPr/>
          </p:nvGrpSpPr>
          <p:grpSpPr>
            <a:xfrm rot="18900000">
              <a:off x="7778042" y="1862183"/>
              <a:ext cx="289542" cy="81720"/>
              <a:chOff x="1362078" y="215699"/>
              <a:chExt cx="161987" cy="45719"/>
            </a:xfrm>
          </p:grpSpPr>
          <p:sp>
            <p:nvSpPr>
              <p:cNvPr id="5053" name="Rectangle 5052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54" name="Straight Connector 5053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5" name="Straight Connector 5054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56" name="Rectangle 5055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57" name="Elbow Connector 5056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8" name="Elbow Connector 5057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9" name="Elbow Connector 5058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0" name="Elbow Connector 5059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28" name="Group 5027"/>
            <p:cNvGrpSpPr/>
            <p:nvPr/>
          </p:nvGrpSpPr>
          <p:grpSpPr>
            <a:xfrm rot="18900000">
              <a:off x="6688417" y="1862183"/>
              <a:ext cx="289542" cy="81720"/>
              <a:chOff x="1362078" y="215699"/>
              <a:chExt cx="161987" cy="45719"/>
            </a:xfrm>
          </p:grpSpPr>
          <p:sp>
            <p:nvSpPr>
              <p:cNvPr id="5029" name="Rectangle 5028"/>
              <p:cNvSpPr/>
              <p:nvPr/>
            </p:nvSpPr>
            <p:spPr>
              <a:xfrm>
                <a:off x="1400958" y="215699"/>
                <a:ext cx="90655" cy="454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30" name="Straight Connector 5029"/>
              <p:cNvCxnSpPr/>
              <p:nvPr/>
            </p:nvCxnSpPr>
            <p:spPr>
              <a:xfrm flipV="1">
                <a:off x="1362078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1" name="Straight Connector 5030"/>
              <p:cNvCxnSpPr/>
              <p:nvPr/>
            </p:nvCxnSpPr>
            <p:spPr>
              <a:xfrm flipV="1">
                <a:off x="1472844" y="235739"/>
                <a:ext cx="51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32" name="Rectangle 5031"/>
              <p:cNvSpPr/>
              <p:nvPr/>
            </p:nvSpPr>
            <p:spPr>
              <a:xfrm>
                <a:off x="1470463" y="217396"/>
                <a:ext cx="21150" cy="4197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33" name="Elbow Connector 5032"/>
              <p:cNvCxnSpPr/>
              <p:nvPr/>
            </p:nvCxnSpPr>
            <p:spPr>
              <a:xfrm>
                <a:off x="1395614" y="235739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4" name="Elbow Connector 5033"/>
              <p:cNvCxnSpPr/>
              <p:nvPr/>
            </p:nvCxnSpPr>
            <p:spPr>
              <a:xfrm flipV="1">
                <a:off x="1411974" y="218012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5" name="Elbow Connector 5034"/>
              <p:cNvCxnSpPr/>
              <p:nvPr/>
            </p:nvCxnSpPr>
            <p:spPr>
              <a:xfrm>
                <a:off x="1432165" y="217886"/>
                <a:ext cx="31514" cy="41970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6" name="Elbow Connector 5035"/>
              <p:cNvCxnSpPr/>
              <p:nvPr/>
            </p:nvCxnSpPr>
            <p:spPr>
              <a:xfrm flipV="1">
                <a:off x="1446021" y="235707"/>
                <a:ext cx="34391" cy="25679"/>
              </a:xfrm>
              <a:prstGeom prst="bentConnector3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536" name="TextBox 5535"/>
            <p:cNvSpPr txBox="1"/>
            <p:nvPr/>
          </p:nvSpPr>
          <p:spPr>
            <a:xfrm>
              <a:off x="6262523" y="3426370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6222225" y="2036107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6222225" y="2326814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6222225" y="2597396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6222225" y="2840876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6222225" y="3131464"/>
              <a:ext cx="2326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tr-TR" sz="1200" b="1" i="1" u="none" strike="noStrike" kern="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7410" y="2088050"/>
            <a:ext cx="4184348" cy="1921795"/>
            <a:chOff x="3047410" y="2088050"/>
            <a:chExt cx="4184348" cy="1921795"/>
          </a:xfrm>
        </p:grpSpPr>
        <p:grpSp>
          <p:nvGrpSpPr>
            <p:cNvPr id="14" name="Group 13"/>
            <p:cNvGrpSpPr/>
            <p:nvPr/>
          </p:nvGrpSpPr>
          <p:grpSpPr>
            <a:xfrm>
              <a:off x="3047410" y="2088050"/>
              <a:ext cx="2081961" cy="1921795"/>
              <a:chOff x="3047410" y="2088050"/>
              <a:chExt cx="2081961" cy="1921795"/>
            </a:xfrm>
          </p:grpSpPr>
          <p:cxnSp>
            <p:nvCxnSpPr>
              <p:cNvPr id="598" name="Straight Connector 597"/>
              <p:cNvCxnSpPr/>
              <p:nvPr/>
            </p:nvCxnSpPr>
            <p:spPr>
              <a:xfrm flipH="1">
                <a:off x="3465057" y="2307410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9" name="Straight Connector 598"/>
              <p:cNvCxnSpPr/>
              <p:nvPr/>
            </p:nvCxnSpPr>
            <p:spPr>
              <a:xfrm flipH="1">
                <a:off x="4087244" y="2307410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0" name="Straight Connector 599"/>
              <p:cNvCxnSpPr/>
              <p:nvPr/>
            </p:nvCxnSpPr>
            <p:spPr>
              <a:xfrm flipH="1">
                <a:off x="4709430" y="2307410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5" name="Straight Connector 604"/>
              <p:cNvCxnSpPr/>
              <p:nvPr/>
            </p:nvCxnSpPr>
            <p:spPr>
              <a:xfrm rot="5400000" flipH="1">
                <a:off x="4080750" y="1675680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6" name="Straight Connector 605"/>
              <p:cNvCxnSpPr/>
              <p:nvPr/>
            </p:nvCxnSpPr>
            <p:spPr>
              <a:xfrm rot="5400000" flipH="1">
                <a:off x="4080750" y="2305915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7" name="Straight Connector 606"/>
              <p:cNvCxnSpPr/>
              <p:nvPr/>
            </p:nvCxnSpPr>
            <p:spPr>
              <a:xfrm rot="5400000" flipH="1">
                <a:off x="4080750" y="2936153"/>
                <a:ext cx="0" cy="1440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57" name="Group 656"/>
              <p:cNvGrpSpPr/>
              <p:nvPr/>
            </p:nvGrpSpPr>
            <p:grpSpPr>
              <a:xfrm rot="18900000">
                <a:off x="3531020" y="2707304"/>
                <a:ext cx="661320" cy="189073"/>
                <a:chOff x="1362085" y="215697"/>
                <a:chExt cx="161986" cy="45720"/>
              </a:xfrm>
            </p:grpSpPr>
            <p:sp>
              <p:nvSpPr>
                <p:cNvPr id="934" name="Rectangle 933"/>
                <p:cNvSpPr/>
                <p:nvPr/>
              </p:nvSpPr>
              <p:spPr>
                <a:xfrm>
                  <a:off x="1400963" y="215697"/>
                  <a:ext cx="90655" cy="4546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1362085" y="235737"/>
                  <a:ext cx="5122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1472850" y="235737"/>
                  <a:ext cx="5122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37" name="Rectangle 936"/>
                <p:cNvSpPr/>
                <p:nvPr/>
              </p:nvSpPr>
              <p:spPr>
                <a:xfrm>
                  <a:off x="1470465" y="217394"/>
                  <a:ext cx="21150" cy="4197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8" name="Elbow Connector 937"/>
                <p:cNvCxnSpPr/>
                <p:nvPr/>
              </p:nvCxnSpPr>
              <p:spPr>
                <a:xfrm>
                  <a:off x="1395614" y="235738"/>
                  <a:ext cx="34391" cy="25679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9" name="Elbow Connector 938"/>
                <p:cNvCxnSpPr/>
                <p:nvPr/>
              </p:nvCxnSpPr>
              <p:spPr>
                <a:xfrm flipV="1">
                  <a:off x="1411978" y="218012"/>
                  <a:ext cx="31514" cy="41970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0" name="Elbow Connector 939"/>
                <p:cNvCxnSpPr/>
                <p:nvPr/>
              </p:nvCxnSpPr>
              <p:spPr>
                <a:xfrm>
                  <a:off x="1432163" y="217886"/>
                  <a:ext cx="31514" cy="41970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1" name="Elbow Connector 940"/>
                <p:cNvCxnSpPr/>
                <p:nvPr/>
              </p:nvCxnSpPr>
              <p:spPr>
                <a:xfrm flipV="1">
                  <a:off x="1446021" y="235707"/>
                  <a:ext cx="34391" cy="25679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3" name="Group 662"/>
              <p:cNvGrpSpPr/>
              <p:nvPr/>
            </p:nvGrpSpPr>
            <p:grpSpPr>
              <a:xfrm rot="18900000">
                <a:off x="4153208" y="3337539"/>
                <a:ext cx="661320" cy="189073"/>
                <a:chOff x="1362085" y="215697"/>
                <a:chExt cx="161986" cy="45720"/>
              </a:xfrm>
            </p:grpSpPr>
            <p:sp>
              <p:nvSpPr>
                <p:cNvPr id="886" name="Rectangle 885"/>
                <p:cNvSpPr/>
                <p:nvPr/>
              </p:nvSpPr>
              <p:spPr>
                <a:xfrm>
                  <a:off x="1400963" y="215697"/>
                  <a:ext cx="90655" cy="4546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887" name="Straight Connector 886"/>
                <p:cNvCxnSpPr/>
                <p:nvPr/>
              </p:nvCxnSpPr>
              <p:spPr>
                <a:xfrm flipV="1">
                  <a:off x="1362085" y="235737"/>
                  <a:ext cx="5122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88" name="Straight Connector 887"/>
                <p:cNvCxnSpPr/>
                <p:nvPr/>
              </p:nvCxnSpPr>
              <p:spPr>
                <a:xfrm flipV="1">
                  <a:off x="1472850" y="235737"/>
                  <a:ext cx="5122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89" name="Rectangle 888"/>
                <p:cNvSpPr/>
                <p:nvPr/>
              </p:nvSpPr>
              <p:spPr>
                <a:xfrm>
                  <a:off x="1470465" y="217394"/>
                  <a:ext cx="21150" cy="4197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890" name="Elbow Connector 889"/>
                <p:cNvCxnSpPr/>
                <p:nvPr/>
              </p:nvCxnSpPr>
              <p:spPr>
                <a:xfrm>
                  <a:off x="1395614" y="235738"/>
                  <a:ext cx="34391" cy="25679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1" name="Elbow Connector 890"/>
                <p:cNvCxnSpPr/>
                <p:nvPr/>
              </p:nvCxnSpPr>
              <p:spPr>
                <a:xfrm flipV="1">
                  <a:off x="1411978" y="218012"/>
                  <a:ext cx="31514" cy="41970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2" name="Elbow Connector 891"/>
                <p:cNvCxnSpPr/>
                <p:nvPr/>
              </p:nvCxnSpPr>
              <p:spPr>
                <a:xfrm>
                  <a:off x="1432163" y="217886"/>
                  <a:ext cx="31514" cy="41970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3" name="Elbow Connector 892"/>
                <p:cNvCxnSpPr/>
                <p:nvPr/>
              </p:nvCxnSpPr>
              <p:spPr>
                <a:xfrm flipV="1">
                  <a:off x="1446021" y="235707"/>
                  <a:ext cx="34391" cy="25679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3" name="Oval 12"/>
              <p:cNvSpPr/>
              <p:nvPr/>
            </p:nvSpPr>
            <p:spPr>
              <a:xfrm>
                <a:off x="3047410" y="2088050"/>
                <a:ext cx="2081961" cy="192179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54950" y="2136133"/>
              <a:ext cx="2876808" cy="1851393"/>
              <a:chOff x="4354950" y="2136133"/>
              <a:chExt cx="2876808" cy="1851393"/>
            </a:xfrm>
          </p:grpSpPr>
          <p:sp>
            <p:nvSpPr>
              <p:cNvPr id="1137" name="Oval 1136"/>
              <p:cNvSpPr/>
              <p:nvPr/>
            </p:nvSpPr>
            <p:spPr>
              <a:xfrm>
                <a:off x="6691758" y="2851556"/>
                <a:ext cx="540000" cy="5400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" name="Straight Connector 15"/>
              <p:cNvCxnSpPr>
                <a:endCxn id="1137" idx="0"/>
              </p:cNvCxnSpPr>
              <p:nvPr/>
            </p:nvCxnSpPr>
            <p:spPr>
              <a:xfrm>
                <a:off x="4407001" y="2136133"/>
                <a:ext cx="2554757" cy="715423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>
                <a:endCxn id="1137" idx="4"/>
              </p:cNvCxnSpPr>
              <p:nvPr/>
            </p:nvCxnSpPr>
            <p:spPr>
              <a:xfrm flipV="1">
                <a:off x="4354950" y="3391556"/>
                <a:ext cx="2606808" cy="59597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4" name="Straight Connector 583"/>
          <p:cNvCxnSpPr/>
          <p:nvPr/>
        </p:nvCxnSpPr>
        <p:spPr>
          <a:xfrm>
            <a:off x="7307110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7577679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>
            <a:off x="7848248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>
            <a:off x="8118816" y="1580943"/>
            <a:ext cx="91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ontent Placeholder 1"/>
          <p:cNvSpPr>
            <a:spLocks noGrp="1"/>
          </p:cNvSpPr>
          <p:nvPr>
            <p:ph idx="1"/>
          </p:nvPr>
        </p:nvSpPr>
        <p:spPr>
          <a:xfrm>
            <a:off x="-33303" y="1076230"/>
            <a:ext cx="5898751" cy="287440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How crossbar operates</a:t>
            </a:r>
          </a:p>
          <a:p>
            <a:pPr marL="342900" lvl="1" indent="0">
              <a:buNone/>
            </a:pPr>
            <a:r>
              <a:rPr lang="en-US" dirty="0"/>
              <a:t>1) INA: Initialize all the memristors to </a:t>
            </a:r>
            <a:r>
              <a:rPr lang="tr-TR" dirty="0" smtClean="0"/>
              <a:t>R</a:t>
            </a:r>
            <a:r>
              <a:rPr lang="tr-TR" baseline="-25000" dirty="0" smtClean="0"/>
              <a:t>OFF</a:t>
            </a: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2) </a:t>
            </a:r>
            <a:r>
              <a:rPr lang="en-US" dirty="0"/>
              <a:t>RI: IL block receives inputs from CMOS controller </a:t>
            </a:r>
            <a:endParaRPr lang="tr-TR" dirty="0" smtClean="0"/>
          </a:p>
          <a:p>
            <a:pPr marL="342900" lvl="1" indent="0">
              <a:buNone/>
            </a:pPr>
            <a:r>
              <a:rPr lang="en-US" dirty="0" smtClean="0"/>
              <a:t>3</a:t>
            </a:r>
            <a:r>
              <a:rPr lang="en-US" dirty="0"/>
              <a:t>) CFM: All minterms (products) are </a:t>
            </a:r>
            <a:r>
              <a:rPr lang="en-US" dirty="0" smtClean="0"/>
              <a:t>configured </a:t>
            </a:r>
            <a:endParaRPr lang="tr-TR" dirty="0" smtClean="0"/>
          </a:p>
          <a:p>
            <a:pPr marL="342900" lvl="1" indent="0">
              <a:buNone/>
            </a:pPr>
            <a:r>
              <a:rPr lang="en-US" dirty="0" smtClean="0"/>
              <a:t>4</a:t>
            </a:r>
            <a:r>
              <a:rPr lang="en-US" dirty="0"/>
              <a:t>) EVM: Evaluate </a:t>
            </a:r>
            <a:r>
              <a:rPr lang="en-US" dirty="0" smtClean="0"/>
              <a:t>all</a:t>
            </a:r>
            <a:r>
              <a:rPr lang="tr-TR" dirty="0" smtClean="0"/>
              <a:t> </a:t>
            </a:r>
            <a:r>
              <a:rPr lang="en-US" dirty="0" smtClean="0"/>
              <a:t>minterms </a:t>
            </a:r>
            <a:r>
              <a:rPr lang="en-US" dirty="0"/>
              <a:t>configured in NAND plane and write to AND plane;</a:t>
            </a:r>
          </a:p>
          <a:p>
            <a:pPr marL="342900" lvl="1" indent="0">
              <a:buNone/>
            </a:pPr>
            <a:r>
              <a:rPr lang="en-US" dirty="0"/>
              <a:t>5) EVR: Evaluate the results of AND </a:t>
            </a:r>
            <a:endParaRPr lang="tr-TR" dirty="0" smtClean="0"/>
          </a:p>
          <a:p>
            <a:pPr marL="342900" lvl="1" indent="0">
              <a:buNone/>
            </a:pPr>
            <a:r>
              <a:rPr lang="en-US" dirty="0" smtClean="0"/>
              <a:t>6</a:t>
            </a:r>
            <a:r>
              <a:rPr lang="en-US" dirty="0"/>
              <a:t>) INR: Invert the results to obtain f </a:t>
            </a: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en-US" dirty="0" smtClean="0"/>
              <a:t>f </a:t>
            </a:r>
            <a:endParaRPr lang="tr-TR" dirty="0" smtClean="0"/>
          </a:p>
          <a:p>
            <a:pPr marL="342900" lvl="1" indent="0">
              <a:buNone/>
            </a:pPr>
            <a:r>
              <a:rPr lang="en-US" dirty="0" smtClean="0"/>
              <a:t>7)</a:t>
            </a:r>
            <a:r>
              <a:rPr lang="tr-TR" dirty="0" smtClean="0"/>
              <a:t> </a:t>
            </a:r>
            <a:r>
              <a:rPr lang="en-US" dirty="0" smtClean="0"/>
              <a:t>SO</a:t>
            </a:r>
            <a:r>
              <a:rPr lang="en-US" dirty="0"/>
              <a:t>: Send outputs to OL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Memristive Crossbar Arrays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sp>
        <p:nvSpPr>
          <p:cNvPr id="589" name="TextBox 588"/>
          <p:cNvSpPr txBox="1"/>
          <p:nvPr/>
        </p:nvSpPr>
        <p:spPr>
          <a:xfrm>
            <a:off x="-1" y="4200526"/>
            <a:ext cx="608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w Cen MT Condensed" panose="020B0606020104020203" pitchFamily="34" charset="0"/>
              </a:rPr>
              <a:t>__________________________________</a:t>
            </a:r>
          </a:p>
          <a:p>
            <a:r>
              <a:rPr lang="en-US" sz="1400" b="1" baseline="30000" dirty="0" smtClean="0">
                <a:latin typeface="Tw Cen MT Condensed" panose="020B0606020104020203" pitchFamily="34" charset="0"/>
              </a:rPr>
              <a:t>[1]</a:t>
            </a:r>
            <a:r>
              <a:rPr lang="en-US" sz="1200" b="1" baseline="30000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>
                <a:latin typeface="Tw Cen MT Condensed" panose="020B0606020104020203" pitchFamily="34" charset="0"/>
              </a:rPr>
              <a:t>L. Xie, H. A. Du Nguyen, M. Taouil, S. Hamdioui, and K. Bertels</a:t>
            </a:r>
            <a:r>
              <a:rPr lang="en-US" sz="1200" b="1" dirty="0" smtClean="0">
                <a:latin typeface="Tw Cen MT Condensed" panose="020B0606020104020203" pitchFamily="34" charset="0"/>
              </a:rPr>
              <a:t>,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“</a:t>
            </a:r>
            <a:r>
              <a:rPr lang="en-US" sz="1200" b="1" dirty="0">
                <a:latin typeface="Tw Cen MT Condensed" panose="020B0606020104020203" pitchFamily="34" charset="0"/>
              </a:rPr>
              <a:t>Fast boolean logic mapped on memristor crossbar,” </a:t>
            </a:r>
            <a:r>
              <a:rPr lang="en-US" sz="1200" b="1" dirty="0" smtClean="0">
                <a:latin typeface="Tw Cen MT Condensed" panose="020B0606020104020203" pitchFamily="34" charset="0"/>
              </a:rPr>
              <a:t>in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Computer Design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(ICCD</a:t>
            </a:r>
            <a:r>
              <a:rPr lang="en-US" sz="1200" b="1" dirty="0">
                <a:latin typeface="Tw Cen MT Condensed" panose="020B0606020104020203" pitchFamily="34" charset="0"/>
              </a:rPr>
              <a:t>), 2015 33rd IEEE International Conference on. IEEE, </a:t>
            </a:r>
            <a:r>
              <a:rPr lang="en-US" sz="1200" b="1" dirty="0" smtClean="0">
                <a:latin typeface="Tw Cen MT Condensed" panose="020B0606020104020203" pitchFamily="34" charset="0"/>
              </a:rPr>
              <a:t>2015,</a:t>
            </a:r>
            <a:r>
              <a:rPr lang="tr-TR" sz="1200" b="1" dirty="0" smtClean="0">
                <a:latin typeface="Tw Cen MT Condensed" panose="020B0606020104020203" pitchFamily="34" charset="0"/>
              </a:rPr>
              <a:t> </a:t>
            </a:r>
            <a:r>
              <a:rPr lang="en-US" sz="1200" b="1" dirty="0" smtClean="0">
                <a:latin typeface="Tw Cen MT Condensed" panose="020B0606020104020203" pitchFamily="34" charset="0"/>
              </a:rPr>
              <a:t>pp</a:t>
            </a:r>
            <a:r>
              <a:rPr lang="en-US" sz="1200" b="1" dirty="0">
                <a:latin typeface="Tw Cen MT Condensed" panose="020B0606020104020203" pitchFamily="34" charset="0"/>
              </a:rPr>
              <a:t>. 335–342.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80054" y="929616"/>
            <a:ext cx="2262421" cy="2974005"/>
            <a:chOff x="4808424" y="1229122"/>
            <a:chExt cx="1390403" cy="2251881"/>
          </a:xfrm>
        </p:grpSpPr>
        <p:cxnSp>
          <p:nvCxnSpPr>
            <p:cNvPr id="611" name="Straight Arrow Connector 610"/>
            <p:cNvCxnSpPr/>
            <p:nvPr/>
          </p:nvCxnSpPr>
          <p:spPr>
            <a:xfrm>
              <a:off x="5537917" y="1283592"/>
              <a:ext cx="0" cy="102185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2" name="Straight Arrow Connector 611"/>
            <p:cNvCxnSpPr/>
            <p:nvPr/>
          </p:nvCxnSpPr>
          <p:spPr>
            <a:xfrm>
              <a:off x="5056161" y="1273568"/>
              <a:ext cx="0" cy="666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3" name="Straight Arrow Connector 612"/>
            <p:cNvCxnSpPr/>
            <p:nvPr/>
          </p:nvCxnSpPr>
          <p:spPr>
            <a:xfrm>
              <a:off x="6072007" y="2522194"/>
              <a:ext cx="0" cy="2221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4" name="Straight Arrow Connector 613"/>
            <p:cNvCxnSpPr/>
            <p:nvPr/>
          </p:nvCxnSpPr>
          <p:spPr>
            <a:xfrm flipV="1">
              <a:off x="5713336" y="1652177"/>
              <a:ext cx="26127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5" name="Straight Arrow Connector 614"/>
            <p:cNvCxnSpPr/>
            <p:nvPr/>
          </p:nvCxnSpPr>
          <p:spPr>
            <a:xfrm>
              <a:off x="4865532" y="1230666"/>
              <a:ext cx="6703" cy="32870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6" name="TextBox 615"/>
            <p:cNvSpPr txBox="1"/>
            <p:nvPr/>
          </p:nvSpPr>
          <p:spPr>
            <a:xfrm>
              <a:off x="5066491" y="1675029"/>
              <a:ext cx="480192" cy="19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smtClean="0">
                  <a:solidFill>
                    <a:prstClr val="black"/>
                  </a:solidFill>
                  <a:latin typeface="Arial"/>
                </a:rPr>
                <a:t>...</a:t>
              </a:r>
              <a:endParaRPr lang="en-US" sz="105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4808424" y="1229122"/>
              <a:ext cx="870929" cy="177715"/>
            </a:xfrm>
            <a:prstGeom prst="rect">
              <a:avLst/>
            </a:prstGeom>
            <a:solidFill>
              <a:srgbClr val="1F497D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8" name="Rectangle 617"/>
                <p:cNvSpPr/>
                <p:nvPr/>
              </p:nvSpPr>
              <p:spPr>
                <a:xfrm>
                  <a:off x="4815247" y="1584095"/>
                  <a:ext cx="870929" cy="1524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1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8" name="Rectangle 6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47" y="1584095"/>
                  <a:ext cx="870929" cy="152400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9" name="Rectangle 618"/>
            <p:cNvSpPr/>
            <p:nvPr/>
          </p:nvSpPr>
          <p:spPr>
            <a:xfrm>
              <a:off x="5996617" y="1570555"/>
              <a:ext cx="154162" cy="933002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" name="Rectangle 619"/>
                <p:cNvSpPr/>
                <p:nvPr/>
              </p:nvSpPr>
              <p:spPr>
                <a:xfrm>
                  <a:off x="4815247" y="2322910"/>
                  <a:ext cx="870929" cy="140809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1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0" name="Rectangle 6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47" y="2322910"/>
                  <a:ext cx="870929" cy="140809"/>
                </a:xfrm>
                <a:prstGeom prst="rect">
                  <a:avLst/>
                </a:prstGeom>
                <a:blipFill>
                  <a:blip r:embed="rId4"/>
                  <a:stretch>
                    <a:fillRect b="-2941"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1" name="Rectangle 620"/>
                <p:cNvSpPr/>
                <p:nvPr/>
              </p:nvSpPr>
              <p:spPr>
                <a:xfrm>
                  <a:off x="4808424" y="1940915"/>
                  <a:ext cx="870929" cy="159852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1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tr-TR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1" name="Rectangle 6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8424" y="1940915"/>
                  <a:ext cx="870929" cy="1598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2" name="TextBox 621"/>
            <p:cNvSpPr txBox="1"/>
            <p:nvPr/>
          </p:nvSpPr>
          <p:spPr>
            <a:xfrm>
              <a:off x="5057725" y="2069781"/>
              <a:ext cx="480192" cy="19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smtClean="0">
                  <a:solidFill>
                    <a:prstClr val="black"/>
                  </a:solidFill>
                  <a:latin typeface="Arial"/>
                </a:rPr>
                <a:t>...</a:t>
              </a:r>
              <a:endParaRPr lang="en-US" sz="1050" b="1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623" name="Straight Arrow Connector 622"/>
            <p:cNvCxnSpPr/>
            <p:nvPr/>
          </p:nvCxnSpPr>
          <p:spPr>
            <a:xfrm flipV="1">
              <a:off x="5713336" y="2025040"/>
              <a:ext cx="26127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4" name="Straight Arrow Connector 623"/>
            <p:cNvCxnSpPr/>
            <p:nvPr/>
          </p:nvCxnSpPr>
          <p:spPr>
            <a:xfrm flipV="1">
              <a:off x="5713336" y="2395700"/>
              <a:ext cx="26127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5159878" y="2789949"/>
              <a:ext cx="1038949" cy="691054"/>
              <a:chOff x="5239412" y="2780949"/>
              <a:chExt cx="1038949" cy="691054"/>
            </a:xfrm>
          </p:grpSpPr>
          <p:grpSp>
            <p:nvGrpSpPr>
              <p:cNvPr id="625" name="Group 624"/>
              <p:cNvGrpSpPr/>
              <p:nvPr/>
            </p:nvGrpSpPr>
            <p:grpSpPr>
              <a:xfrm>
                <a:off x="5239412" y="2780949"/>
                <a:ext cx="1038949" cy="691054"/>
                <a:chOff x="907352" y="1467165"/>
                <a:chExt cx="849849" cy="559953"/>
              </a:xfrm>
            </p:grpSpPr>
            <p:grpSp>
              <p:nvGrpSpPr>
                <p:cNvPr id="628" name="Group 627"/>
                <p:cNvGrpSpPr/>
                <p:nvPr/>
              </p:nvGrpSpPr>
              <p:grpSpPr>
                <a:xfrm>
                  <a:off x="907352" y="1467165"/>
                  <a:ext cx="849849" cy="243913"/>
                  <a:chOff x="1165640" y="1464232"/>
                  <a:chExt cx="849849" cy="243913"/>
                </a:xfrm>
              </p:grpSpPr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1165640" y="1464232"/>
                    <a:ext cx="849849" cy="243913"/>
                    <a:chOff x="1165640" y="1464232"/>
                    <a:chExt cx="849849" cy="243913"/>
                  </a:xfrm>
                </p:grpSpPr>
                <p:sp>
                  <p:nvSpPr>
                    <p:cNvPr id="635" name="Rectangle 634"/>
                    <p:cNvSpPr/>
                    <p:nvPr/>
                  </p:nvSpPr>
                  <p:spPr>
                    <a:xfrm>
                      <a:off x="1165640" y="1464232"/>
                      <a:ext cx="849849" cy="243913"/>
                    </a:xfrm>
                    <a:prstGeom prst="rect">
                      <a:avLst/>
                    </a:prstGeom>
                    <a:solidFill>
                      <a:srgbClr val="1F497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1" ker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6" name="Rectangle 635"/>
                    <p:cNvSpPr/>
                    <p:nvPr/>
                  </p:nvSpPr>
                  <p:spPr>
                    <a:xfrm>
                      <a:off x="1414238" y="1477796"/>
                      <a:ext cx="352654" cy="83516"/>
                    </a:xfrm>
                    <a:prstGeom prst="rect">
                      <a:avLst/>
                    </a:prstGeom>
                    <a:solidFill>
                      <a:srgbClr val="1F497D"/>
                    </a:solidFill>
                    <a:ln w="12700" cap="flat" cmpd="sng" algn="ctr">
                      <a:solidFill>
                        <a:srgbClr val="1F497D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OL</a:t>
                      </a:r>
                      <a:endParaRPr kumimoji="0" lang="en-US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1474000" y="1563766"/>
                    <a:ext cx="233130" cy="99264"/>
                  </a:xfrm>
                  <a:prstGeom prst="rect">
                    <a:avLst/>
                  </a:prstGeom>
                  <a:solidFill>
                    <a:srgbClr val="1F497D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11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INV</a:t>
                    </a:r>
                    <a:endPara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33" name="Straight Arrow Connector 632"/>
                  <p:cNvCxnSpPr/>
                  <p:nvPr/>
                </p:nvCxnSpPr>
                <p:spPr>
                  <a:xfrm flipH="1" flipV="1">
                    <a:off x="1341937" y="1614630"/>
                    <a:ext cx="108000" cy="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 w="sm" len="sm"/>
                  </a:ln>
                  <a:effectLst/>
                </p:spPr>
              </p:cxnSp>
              <p:cxnSp>
                <p:nvCxnSpPr>
                  <p:cNvPr id="634" name="Straight Arrow Connector 633"/>
                  <p:cNvCxnSpPr/>
                  <p:nvPr/>
                </p:nvCxnSpPr>
                <p:spPr>
                  <a:xfrm flipH="1" flipV="1">
                    <a:off x="1736879" y="1607598"/>
                    <a:ext cx="108000" cy="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 w="sm" len="sm"/>
                  </a:ln>
                  <a:effectLst/>
                </p:spPr>
              </p:cxnSp>
            </p:grpSp>
            <p:cxnSp>
              <p:nvCxnSpPr>
                <p:cNvPr id="629" name="Straight Arrow Connector 628"/>
                <p:cNvCxnSpPr/>
                <p:nvPr/>
              </p:nvCxnSpPr>
              <p:spPr>
                <a:xfrm>
                  <a:off x="1008308" y="1847118"/>
                  <a:ext cx="0" cy="18000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30" name="Straight Arrow Connector 629"/>
                <p:cNvCxnSpPr/>
                <p:nvPr/>
              </p:nvCxnSpPr>
              <p:spPr>
                <a:xfrm>
                  <a:off x="1605265" y="1847118"/>
                  <a:ext cx="0" cy="18000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5336203" y="2846821"/>
                <a:ext cx="875974" cy="187030"/>
                <a:chOff x="5340966" y="2846821"/>
                <a:chExt cx="875974" cy="18703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106156" y="2846821"/>
                  <a:ext cx="110784" cy="176835"/>
                  <a:chOff x="8118816" y="1561998"/>
                  <a:chExt cx="110784" cy="176835"/>
                </a:xfrm>
              </p:grpSpPr>
              <p:sp>
                <p:nvSpPr>
                  <p:cNvPr id="638" name="TextBox 637"/>
                  <p:cNvSpPr txBox="1"/>
                  <p:nvPr/>
                </p:nvSpPr>
                <p:spPr>
                  <a:xfrm>
                    <a:off x="8124329" y="1561998"/>
                    <a:ext cx="105271" cy="17683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1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endPara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39" name="Straight Connector 638"/>
                  <p:cNvCxnSpPr/>
                  <p:nvPr/>
                </p:nvCxnSpPr>
                <p:spPr>
                  <a:xfrm>
                    <a:off x="8118816" y="1580943"/>
                    <a:ext cx="9144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1" name="TextBox 640"/>
                <p:cNvSpPr txBox="1"/>
                <p:nvPr/>
              </p:nvSpPr>
              <p:spPr>
                <a:xfrm>
                  <a:off x="5340966" y="2857016"/>
                  <a:ext cx="105271" cy="1768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6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-41205" y="793136"/>
            <a:ext cx="9107829" cy="3655684"/>
            <a:chOff x="-41205" y="793136"/>
            <a:chExt cx="9107829" cy="3655684"/>
          </a:xfrm>
        </p:grpSpPr>
        <p:sp>
          <p:nvSpPr>
            <p:cNvPr id="1158" name="Content Placeholder 1"/>
            <p:cNvSpPr txBox="1">
              <a:spLocks/>
            </p:cNvSpPr>
            <p:nvPr/>
          </p:nvSpPr>
          <p:spPr>
            <a:xfrm>
              <a:off x="-41205" y="3995565"/>
              <a:ext cx="5898751" cy="453255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marR="0" indent="-171450" algn="l" defTabSz="685800" rtl="0" eaLnBrk="1" fontAlgn="auto" latinLnBrk="0" hangingPunct="1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dirty="0" smtClean="0"/>
                <a:t>Voltage values for every step can be found in </a:t>
              </a:r>
              <a:r>
                <a:rPr lang="tr-TR" sz="1700" dirty="0" smtClean="0">
                  <a:latin typeface="Tw Cen MT" panose="020B0602020104020603" pitchFamily="34" charset="0"/>
                </a:rPr>
                <a:t>[1]</a:t>
              </a:r>
              <a:endParaRPr lang="tr-TR" dirty="0">
                <a:latin typeface="Tw Cen MT" panose="020B0602020104020603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38624" y="793136"/>
              <a:ext cx="3528000" cy="3348000"/>
              <a:chOff x="10934405" y="2042868"/>
              <a:chExt cx="3528000" cy="33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934405" y="2042868"/>
                <a:ext cx="3528000" cy="334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9" name="Group 1158"/>
              <p:cNvGrpSpPr/>
              <p:nvPr/>
            </p:nvGrpSpPr>
            <p:grpSpPr>
              <a:xfrm>
                <a:off x="10982506" y="2098020"/>
                <a:ext cx="3446624" cy="3237695"/>
                <a:chOff x="5561190" y="940032"/>
                <a:chExt cx="3446624" cy="3237695"/>
              </a:xfrm>
            </p:grpSpPr>
            <p:sp>
              <p:nvSpPr>
                <p:cNvPr id="1160" name="TextBox 1159"/>
                <p:cNvSpPr txBox="1"/>
                <p:nvPr/>
              </p:nvSpPr>
              <p:spPr>
                <a:xfrm>
                  <a:off x="8124329" y="1561998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1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61" name="Straight Connector 1160"/>
                <p:cNvCxnSpPr/>
                <p:nvPr/>
              </p:nvCxnSpPr>
              <p:spPr>
                <a:xfrm rot="5400000" flipH="1">
                  <a:off x="7281649" y="187379"/>
                  <a:ext cx="0" cy="2573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2" name="Straight Connector 1161"/>
                <p:cNvCxnSpPr/>
                <p:nvPr/>
              </p:nvCxnSpPr>
              <p:spPr>
                <a:xfrm rot="5400000" flipH="1">
                  <a:off x="6848150" y="-267559"/>
                  <a:ext cx="0" cy="2573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3" name="Straight Connector 1162"/>
                <p:cNvCxnSpPr/>
                <p:nvPr/>
              </p:nvCxnSpPr>
              <p:spPr>
                <a:xfrm flipH="1">
                  <a:off x="5997409" y="1339849"/>
                  <a:ext cx="0" cy="228821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4" name="Straight Connector 1163"/>
                <p:cNvCxnSpPr/>
                <p:nvPr/>
              </p:nvCxnSpPr>
              <p:spPr>
                <a:xfrm flipH="1">
                  <a:off x="6657989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5" name="Straight Connector 1164"/>
                <p:cNvCxnSpPr/>
                <p:nvPr/>
              </p:nvCxnSpPr>
              <p:spPr>
                <a:xfrm flipH="1">
                  <a:off x="6930395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6" name="Straight Connector 1165"/>
                <p:cNvCxnSpPr/>
                <p:nvPr/>
              </p:nvCxnSpPr>
              <p:spPr>
                <a:xfrm flipH="1">
                  <a:off x="7202802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7" name="Straight Connector 1166"/>
                <p:cNvCxnSpPr/>
                <p:nvPr/>
              </p:nvCxnSpPr>
              <p:spPr>
                <a:xfrm flipH="1">
                  <a:off x="7475208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8" name="Straight Connector 1167"/>
                <p:cNvCxnSpPr/>
                <p:nvPr/>
              </p:nvCxnSpPr>
              <p:spPr>
                <a:xfrm flipH="1">
                  <a:off x="7747614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9" name="Straight Connector 1168"/>
                <p:cNvCxnSpPr/>
                <p:nvPr/>
              </p:nvCxnSpPr>
              <p:spPr>
                <a:xfrm flipH="1">
                  <a:off x="8020021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H="1">
                  <a:off x="8292427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1" name="Straight Connector 1170"/>
                <p:cNvCxnSpPr/>
                <p:nvPr/>
              </p:nvCxnSpPr>
              <p:spPr>
                <a:xfrm flipH="1">
                  <a:off x="8564833" y="1156000"/>
                  <a:ext cx="0" cy="277854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2" name="Straight Connector 1171"/>
                <p:cNvCxnSpPr/>
                <p:nvPr/>
              </p:nvCxnSpPr>
              <p:spPr>
                <a:xfrm rot="5400000" flipH="1">
                  <a:off x="7169889" y="390086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3" name="Straight Connector 1172"/>
                <p:cNvCxnSpPr/>
                <p:nvPr/>
              </p:nvCxnSpPr>
              <p:spPr>
                <a:xfrm rot="5400000" flipH="1">
                  <a:off x="7169889" y="662492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4" name="Straight Connector 1173"/>
                <p:cNvCxnSpPr/>
                <p:nvPr/>
              </p:nvCxnSpPr>
              <p:spPr>
                <a:xfrm rot="5400000" flipH="1">
                  <a:off x="7169889" y="934898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5" name="Straight Connector 1174"/>
                <p:cNvCxnSpPr/>
                <p:nvPr/>
              </p:nvCxnSpPr>
              <p:spPr>
                <a:xfrm rot="5400000" flipH="1">
                  <a:off x="7169889" y="1207305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6" name="Straight Connector 1175"/>
                <p:cNvCxnSpPr/>
                <p:nvPr/>
              </p:nvCxnSpPr>
              <p:spPr>
                <a:xfrm rot="5400000" flipH="1">
                  <a:off x="7169889" y="1479711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7" name="Straight Connector 1176"/>
                <p:cNvCxnSpPr/>
                <p:nvPr/>
              </p:nvCxnSpPr>
              <p:spPr>
                <a:xfrm rot="5400000" flipH="1">
                  <a:off x="7169889" y="1752117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8" name="Straight Connector 1177"/>
                <p:cNvCxnSpPr/>
                <p:nvPr/>
              </p:nvCxnSpPr>
              <p:spPr>
                <a:xfrm rot="5400000" flipH="1">
                  <a:off x="7169889" y="2024523"/>
                  <a:ext cx="0" cy="32173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179" name="Group 1178"/>
                <p:cNvGrpSpPr/>
                <p:nvPr/>
              </p:nvGrpSpPr>
              <p:grpSpPr>
                <a:xfrm rot="18900000">
                  <a:off x="6416010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696" name="Rectangle 1695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97" name="Straight Connector 1696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98" name="Straight Connector 1697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99" name="Rectangle 1698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00" name="Elbow Connector 1699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01" name="Elbow Connector 1700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02" name="Elbow Connector 1701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03" name="Elbow Connector 1702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180" name="Isosceles Triangle 1179"/>
                <p:cNvSpPr/>
                <p:nvPr/>
              </p:nvSpPr>
              <p:spPr>
                <a:xfrm flipV="1">
                  <a:off x="6573881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Isosceles Triangle 1180"/>
                <p:cNvSpPr/>
                <p:nvPr/>
              </p:nvSpPr>
              <p:spPr>
                <a:xfrm flipV="1">
                  <a:off x="6846287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2" name="Isosceles Triangle 1181"/>
                <p:cNvSpPr/>
                <p:nvPr/>
              </p:nvSpPr>
              <p:spPr>
                <a:xfrm flipV="1">
                  <a:off x="7118694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Isosceles Triangle 1182"/>
                <p:cNvSpPr/>
                <p:nvPr/>
              </p:nvSpPr>
              <p:spPr>
                <a:xfrm flipV="1">
                  <a:off x="7391100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Isosceles Triangle 1183"/>
                <p:cNvSpPr/>
                <p:nvPr/>
              </p:nvSpPr>
              <p:spPr>
                <a:xfrm flipV="1">
                  <a:off x="7663506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Isosceles Triangle 1184"/>
                <p:cNvSpPr/>
                <p:nvPr/>
              </p:nvSpPr>
              <p:spPr>
                <a:xfrm flipV="1">
                  <a:off x="7935912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6" name="Isosceles Triangle 1185"/>
                <p:cNvSpPr/>
                <p:nvPr/>
              </p:nvSpPr>
              <p:spPr>
                <a:xfrm flipV="1">
                  <a:off x="8208319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Isosceles Triangle 1186"/>
                <p:cNvSpPr/>
                <p:nvPr/>
              </p:nvSpPr>
              <p:spPr>
                <a:xfrm flipV="1">
                  <a:off x="8480725" y="1367930"/>
                  <a:ext cx="166352" cy="212816"/>
                </a:xfrm>
                <a:prstGeom prst="triangle">
                  <a:avLst/>
                </a:prstGeom>
                <a:solidFill>
                  <a:srgbClr val="C0504D"/>
                </a:solidFill>
                <a:ln w="6350" cap="flat" cmpd="sng" algn="ctr">
                  <a:solidFill>
                    <a:srgbClr val="C0504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88" name="Group 1187"/>
                <p:cNvGrpSpPr/>
                <p:nvPr/>
              </p:nvGrpSpPr>
              <p:grpSpPr>
                <a:xfrm rot="16200000">
                  <a:off x="5118225" y="2709981"/>
                  <a:ext cx="1800790" cy="212817"/>
                  <a:chOff x="526826" y="599540"/>
                  <a:chExt cx="1007467" cy="119062"/>
                </a:xfrm>
              </p:grpSpPr>
              <p:sp>
                <p:nvSpPr>
                  <p:cNvPr id="1689" name="Isosceles Triangle 1688"/>
                  <p:cNvSpPr/>
                  <p:nvPr/>
                </p:nvSpPr>
                <p:spPr>
                  <a:xfrm flipV="1">
                    <a:off x="5268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0" name="Isosceles Triangle 1689"/>
                  <p:cNvSpPr/>
                  <p:nvPr/>
                </p:nvSpPr>
                <p:spPr>
                  <a:xfrm flipV="1">
                    <a:off x="6792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1" name="Isosceles Triangle 1690"/>
                  <p:cNvSpPr/>
                  <p:nvPr/>
                </p:nvSpPr>
                <p:spPr>
                  <a:xfrm flipV="1">
                    <a:off x="8316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2" name="Isosceles Triangle 1691"/>
                  <p:cNvSpPr/>
                  <p:nvPr/>
                </p:nvSpPr>
                <p:spPr>
                  <a:xfrm flipV="1">
                    <a:off x="9840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3" name="Isosceles Triangle 1692"/>
                  <p:cNvSpPr/>
                  <p:nvPr/>
                </p:nvSpPr>
                <p:spPr>
                  <a:xfrm flipV="1">
                    <a:off x="11364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4" name="Isosceles Triangle 1693"/>
                  <p:cNvSpPr/>
                  <p:nvPr/>
                </p:nvSpPr>
                <p:spPr>
                  <a:xfrm flipV="1">
                    <a:off x="12888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5" name="Isosceles Triangle 1694"/>
                  <p:cNvSpPr/>
                  <p:nvPr/>
                </p:nvSpPr>
                <p:spPr>
                  <a:xfrm flipV="1">
                    <a:off x="1441226" y="599540"/>
                    <a:ext cx="93067" cy="119062"/>
                  </a:xfrm>
                  <a:prstGeom prst="triangle">
                    <a:avLst/>
                  </a:prstGeom>
                  <a:solidFill>
                    <a:srgbClr val="C0504D"/>
                  </a:solidFill>
                  <a:ln w="12700" cap="flat" cmpd="sng" algn="ctr">
                    <a:solidFill>
                      <a:srgbClr val="C0504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9" name="TextBox 1188"/>
                <p:cNvSpPr txBox="1"/>
                <p:nvPr/>
              </p:nvSpPr>
              <p:spPr>
                <a:xfrm>
                  <a:off x="6489891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en-US" sz="11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0" name="TextBox 1189"/>
                <p:cNvSpPr txBox="1"/>
                <p:nvPr/>
              </p:nvSpPr>
              <p:spPr>
                <a:xfrm>
                  <a:off x="6762297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en-US" sz="11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1" name="TextBox 1190"/>
                <p:cNvSpPr txBox="1"/>
                <p:nvPr/>
              </p:nvSpPr>
              <p:spPr>
                <a:xfrm>
                  <a:off x="7034703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en-US" sz="11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2" name="TextBox 1191"/>
                <p:cNvSpPr txBox="1"/>
                <p:nvPr/>
              </p:nvSpPr>
              <p:spPr>
                <a:xfrm>
                  <a:off x="7307110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tr-TR" sz="11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3" name="TextBox 1192"/>
                <p:cNvSpPr txBox="1"/>
                <p:nvPr/>
              </p:nvSpPr>
              <p:spPr>
                <a:xfrm>
                  <a:off x="7579516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tr-TR" sz="11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4" name="TextBox 1193"/>
                <p:cNvSpPr txBox="1"/>
                <p:nvPr/>
              </p:nvSpPr>
              <p:spPr>
                <a:xfrm>
                  <a:off x="7851922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tr-TR" sz="11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5" name="TextBox 1194"/>
                <p:cNvSpPr txBox="1"/>
                <p:nvPr/>
              </p:nvSpPr>
              <p:spPr>
                <a:xfrm>
                  <a:off x="8396735" y="1547712"/>
                  <a:ext cx="232682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1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6" name="TextBox 1195"/>
                <p:cNvSpPr txBox="1"/>
                <p:nvPr/>
              </p:nvSpPr>
              <p:spPr>
                <a:xfrm>
                  <a:off x="6379983" y="940032"/>
                  <a:ext cx="2267094" cy="215444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Times New Roman" panose="02020603050405020304" pitchFamily="18" charset="0"/>
                    </a:rPr>
                    <a:t>Power Supply</a:t>
                  </a:r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7" name="Straight Connector 1196"/>
                <p:cNvCxnSpPr/>
                <p:nvPr/>
              </p:nvCxnSpPr>
              <p:spPr>
                <a:xfrm flipH="1">
                  <a:off x="5561645" y="1015737"/>
                  <a:ext cx="0" cy="26151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98" name="TextBox 1197"/>
                <p:cNvSpPr txBox="1"/>
                <p:nvPr/>
              </p:nvSpPr>
              <p:spPr>
                <a:xfrm>
                  <a:off x="5628803" y="1318216"/>
                  <a:ext cx="737215" cy="32316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Times New Roman" panose="02020603050405020304" pitchFamily="18" charset="0"/>
                    </a:rPr>
                    <a:t>CMOS Controller</a:t>
                  </a:r>
                  <a:endPara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99" name="Group 1198"/>
                <p:cNvGrpSpPr/>
                <p:nvPr/>
              </p:nvGrpSpPr>
              <p:grpSpPr>
                <a:xfrm>
                  <a:off x="6585045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86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7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8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0" name="Group 1199"/>
                <p:cNvGrpSpPr/>
                <p:nvPr/>
              </p:nvGrpSpPr>
              <p:grpSpPr>
                <a:xfrm>
                  <a:off x="6857452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83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4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5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1" name="Group 1200"/>
                <p:cNvGrpSpPr/>
                <p:nvPr/>
              </p:nvGrpSpPr>
              <p:grpSpPr>
                <a:xfrm>
                  <a:off x="7129858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80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1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2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2" name="Group 1201"/>
                <p:cNvGrpSpPr/>
                <p:nvPr/>
              </p:nvGrpSpPr>
              <p:grpSpPr>
                <a:xfrm>
                  <a:off x="7402264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77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8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9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3" name="Group 1202"/>
                <p:cNvGrpSpPr/>
                <p:nvPr/>
              </p:nvGrpSpPr>
              <p:grpSpPr>
                <a:xfrm>
                  <a:off x="7674670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74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5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6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4" name="Group 1203"/>
                <p:cNvGrpSpPr/>
                <p:nvPr/>
              </p:nvGrpSpPr>
              <p:grpSpPr>
                <a:xfrm>
                  <a:off x="7947077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71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2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3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5" name="Group 1204"/>
                <p:cNvGrpSpPr/>
                <p:nvPr/>
              </p:nvGrpSpPr>
              <p:grpSpPr>
                <a:xfrm>
                  <a:off x="8219483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68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69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70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6" name="Group 1205"/>
                <p:cNvGrpSpPr/>
                <p:nvPr/>
              </p:nvGrpSpPr>
              <p:grpSpPr>
                <a:xfrm>
                  <a:off x="8491889" y="3939983"/>
                  <a:ext cx="140334" cy="237744"/>
                  <a:chOff x="632843" y="1817929"/>
                  <a:chExt cx="78511" cy="133008"/>
                </a:xfrm>
              </p:grpSpPr>
              <p:sp>
                <p:nvSpPr>
                  <p:cNvPr id="1665" name="Freeform 321"/>
                  <p:cNvSpPr>
                    <a:spLocks/>
                  </p:cNvSpPr>
                  <p:nvPr/>
                </p:nvSpPr>
                <p:spPr bwMode="auto">
                  <a:xfrm>
                    <a:off x="642657" y="1817929"/>
                    <a:ext cx="56429" cy="54864"/>
                  </a:xfrm>
                  <a:custGeom>
                    <a:avLst/>
                    <a:gdLst>
                      <a:gd name="T0" fmla="*/ 24 w 46"/>
                      <a:gd name="T1" fmla="*/ 0 h 115"/>
                      <a:gd name="T2" fmla="*/ 46 w 46"/>
                      <a:gd name="T3" fmla="*/ 10 h 115"/>
                      <a:gd name="T4" fmla="*/ 0 w 46"/>
                      <a:gd name="T5" fmla="*/ 29 h 115"/>
                      <a:gd name="T6" fmla="*/ 46 w 46"/>
                      <a:gd name="T7" fmla="*/ 48 h 115"/>
                      <a:gd name="T8" fmla="*/ 0 w 46"/>
                      <a:gd name="T9" fmla="*/ 67 h 115"/>
                      <a:gd name="T10" fmla="*/ 46 w 46"/>
                      <a:gd name="T11" fmla="*/ 86 h 115"/>
                      <a:gd name="T12" fmla="*/ 0 w 46"/>
                      <a:gd name="T13" fmla="*/ 105 h 115"/>
                      <a:gd name="T14" fmla="*/ 24 w 46"/>
                      <a:gd name="T15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115">
                        <a:moveTo>
                          <a:pt x="24" y="0"/>
                        </a:moveTo>
                        <a:lnTo>
                          <a:pt x="46" y="10"/>
                        </a:lnTo>
                        <a:lnTo>
                          <a:pt x="0" y="29"/>
                        </a:lnTo>
                        <a:lnTo>
                          <a:pt x="46" y="48"/>
                        </a:lnTo>
                        <a:lnTo>
                          <a:pt x="0" y="67"/>
                        </a:lnTo>
                        <a:lnTo>
                          <a:pt x="46" y="86"/>
                        </a:lnTo>
                        <a:lnTo>
                          <a:pt x="0" y="105"/>
                        </a:lnTo>
                        <a:lnTo>
                          <a:pt x="24" y="11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66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632843" y="1923505"/>
                    <a:ext cx="78511" cy="27432"/>
                  </a:xfrm>
                  <a:custGeom>
                    <a:avLst/>
                    <a:gdLst>
                      <a:gd name="T0" fmla="*/ 41 w 64"/>
                      <a:gd name="T1" fmla="*/ 29 h 29"/>
                      <a:gd name="T2" fmla="*/ 22 w 64"/>
                      <a:gd name="T3" fmla="*/ 29 h 29"/>
                      <a:gd name="T4" fmla="*/ 54 w 64"/>
                      <a:gd name="T5" fmla="*/ 14 h 29"/>
                      <a:gd name="T6" fmla="*/ 9 w 64"/>
                      <a:gd name="T7" fmla="*/ 14 h 29"/>
                      <a:gd name="T8" fmla="*/ 64 w 64"/>
                      <a:gd name="T9" fmla="*/ 0 h 29"/>
                      <a:gd name="T10" fmla="*/ 0 w 6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29">
                        <a:moveTo>
                          <a:pt x="41" y="29"/>
                        </a:moveTo>
                        <a:lnTo>
                          <a:pt x="22" y="29"/>
                        </a:lnTo>
                        <a:moveTo>
                          <a:pt x="54" y="14"/>
                        </a:moveTo>
                        <a:lnTo>
                          <a:pt x="9" y="14"/>
                        </a:lnTo>
                        <a:moveTo>
                          <a:pt x="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67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668419" y="1871366"/>
                    <a:ext cx="6133" cy="5034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07" name="Group 1206"/>
                <p:cNvGrpSpPr/>
                <p:nvPr/>
              </p:nvGrpSpPr>
              <p:grpSpPr>
                <a:xfrm rot="16200000">
                  <a:off x="8001556" y="2698411"/>
                  <a:ext cx="1774771" cy="237744"/>
                  <a:chOff x="2465607" y="1981370"/>
                  <a:chExt cx="992911" cy="133008"/>
                </a:xfrm>
              </p:grpSpPr>
              <p:grpSp>
                <p:nvGrpSpPr>
                  <p:cNvPr id="1637" name="Group 1636"/>
                  <p:cNvGrpSpPr/>
                  <p:nvPr/>
                </p:nvGrpSpPr>
                <p:grpSpPr>
                  <a:xfrm>
                    <a:off x="24656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62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63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64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38" name="Group 1637"/>
                  <p:cNvGrpSpPr/>
                  <p:nvPr/>
                </p:nvGrpSpPr>
                <p:grpSpPr>
                  <a:xfrm>
                    <a:off x="26180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59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60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61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39" name="Group 1638"/>
                  <p:cNvGrpSpPr/>
                  <p:nvPr/>
                </p:nvGrpSpPr>
                <p:grpSpPr>
                  <a:xfrm>
                    <a:off x="27704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56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7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8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40" name="Group 1639"/>
                  <p:cNvGrpSpPr/>
                  <p:nvPr/>
                </p:nvGrpSpPr>
                <p:grpSpPr>
                  <a:xfrm>
                    <a:off x="29228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53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4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5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41" name="Group 1640"/>
                  <p:cNvGrpSpPr/>
                  <p:nvPr/>
                </p:nvGrpSpPr>
                <p:grpSpPr>
                  <a:xfrm>
                    <a:off x="30752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50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1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2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42" name="Group 1641"/>
                  <p:cNvGrpSpPr/>
                  <p:nvPr/>
                </p:nvGrpSpPr>
                <p:grpSpPr>
                  <a:xfrm>
                    <a:off x="32276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47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48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49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643" name="Group 1642"/>
                  <p:cNvGrpSpPr/>
                  <p:nvPr/>
                </p:nvGrpSpPr>
                <p:grpSpPr>
                  <a:xfrm>
                    <a:off x="3380007" y="1981370"/>
                    <a:ext cx="78511" cy="133008"/>
                    <a:chOff x="632843" y="1817929"/>
                    <a:chExt cx="78511" cy="133008"/>
                  </a:xfrm>
                </p:grpSpPr>
                <p:sp>
                  <p:nvSpPr>
                    <p:cNvPr id="1644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642657" y="1817929"/>
                      <a:ext cx="56429" cy="54864"/>
                    </a:xfrm>
                    <a:custGeom>
                      <a:avLst/>
                      <a:gdLst>
                        <a:gd name="T0" fmla="*/ 24 w 46"/>
                        <a:gd name="T1" fmla="*/ 0 h 115"/>
                        <a:gd name="T2" fmla="*/ 46 w 46"/>
                        <a:gd name="T3" fmla="*/ 10 h 115"/>
                        <a:gd name="T4" fmla="*/ 0 w 46"/>
                        <a:gd name="T5" fmla="*/ 29 h 115"/>
                        <a:gd name="T6" fmla="*/ 46 w 46"/>
                        <a:gd name="T7" fmla="*/ 48 h 115"/>
                        <a:gd name="T8" fmla="*/ 0 w 46"/>
                        <a:gd name="T9" fmla="*/ 67 h 115"/>
                        <a:gd name="T10" fmla="*/ 46 w 46"/>
                        <a:gd name="T11" fmla="*/ 86 h 115"/>
                        <a:gd name="T12" fmla="*/ 0 w 46"/>
                        <a:gd name="T13" fmla="*/ 105 h 115"/>
                        <a:gd name="T14" fmla="*/ 24 w 46"/>
                        <a:gd name="T15" fmla="*/ 115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6" h="115">
                          <a:moveTo>
                            <a:pt x="24" y="0"/>
                          </a:moveTo>
                          <a:lnTo>
                            <a:pt x="46" y="10"/>
                          </a:lnTo>
                          <a:lnTo>
                            <a:pt x="0" y="29"/>
                          </a:lnTo>
                          <a:lnTo>
                            <a:pt x="46" y="48"/>
                          </a:lnTo>
                          <a:lnTo>
                            <a:pt x="0" y="67"/>
                          </a:lnTo>
                          <a:lnTo>
                            <a:pt x="46" y="86"/>
                          </a:lnTo>
                          <a:lnTo>
                            <a:pt x="0" y="105"/>
                          </a:lnTo>
                          <a:lnTo>
                            <a:pt x="24" y="1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45" name="Freeform 3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2843" y="1923505"/>
                      <a:ext cx="78511" cy="27432"/>
                    </a:xfrm>
                    <a:custGeom>
                      <a:avLst/>
                      <a:gdLst>
                        <a:gd name="T0" fmla="*/ 41 w 64"/>
                        <a:gd name="T1" fmla="*/ 29 h 29"/>
                        <a:gd name="T2" fmla="*/ 22 w 64"/>
                        <a:gd name="T3" fmla="*/ 29 h 29"/>
                        <a:gd name="T4" fmla="*/ 54 w 64"/>
                        <a:gd name="T5" fmla="*/ 14 h 29"/>
                        <a:gd name="T6" fmla="*/ 9 w 64"/>
                        <a:gd name="T7" fmla="*/ 14 h 29"/>
                        <a:gd name="T8" fmla="*/ 64 w 64"/>
                        <a:gd name="T9" fmla="*/ 0 h 29"/>
                        <a:gd name="T10" fmla="*/ 0 w 64"/>
                        <a:gd name="T11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" h="29">
                          <a:moveTo>
                            <a:pt x="41" y="29"/>
                          </a:moveTo>
                          <a:lnTo>
                            <a:pt x="22" y="29"/>
                          </a:lnTo>
                          <a:moveTo>
                            <a:pt x="54" y="14"/>
                          </a:moveTo>
                          <a:lnTo>
                            <a:pt x="9" y="14"/>
                          </a:lnTo>
                          <a:moveTo>
                            <a:pt x="6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46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419" y="1871366"/>
                      <a:ext cx="6133" cy="503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208" name="Group 1207"/>
                <p:cNvGrpSpPr/>
                <p:nvPr/>
              </p:nvGrpSpPr>
              <p:grpSpPr>
                <a:xfrm rot="18900000">
                  <a:off x="6416010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629" name="Rectangle 162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30" name="Straight Connector 162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1" name="Straight Connector 163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32" name="Rectangle 163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33" name="Elbow Connector 163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4" name="Elbow Connector 163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5" name="Elbow Connector 163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6" name="Elbow Connector 163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09" name="Group 1208"/>
                <p:cNvGrpSpPr/>
                <p:nvPr/>
              </p:nvGrpSpPr>
              <p:grpSpPr>
                <a:xfrm rot="18900000">
                  <a:off x="6416010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621" name="Rectangle 162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22" name="Straight Connector 162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3" name="Straight Connector 162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24" name="Rectangle 162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25" name="Elbow Connector 162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6" name="Elbow Connector 162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7" name="Elbow Connector 162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8" name="Elbow Connector 162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0" name="Group 1209"/>
                <p:cNvGrpSpPr/>
                <p:nvPr/>
              </p:nvGrpSpPr>
              <p:grpSpPr>
                <a:xfrm rot="18900000">
                  <a:off x="6416010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613" name="Rectangle 161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14" name="Straight Connector 161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5" name="Straight Connector 161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16" name="Rectangle 161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17" name="Elbow Connector 161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8" name="Elbow Connector 161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9" name="Elbow Connector 161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0" name="Elbow Connector 161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1" name="Group 1210"/>
                <p:cNvGrpSpPr/>
                <p:nvPr/>
              </p:nvGrpSpPr>
              <p:grpSpPr>
                <a:xfrm rot="18900000">
                  <a:off x="6416010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605" name="Rectangle 160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06" name="Straight Connector 160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07" name="Straight Connector 160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08" name="Rectangle 160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09" name="Elbow Connector 160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0" name="Elbow Connector 160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1" name="Elbow Connector 161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12" name="Elbow Connector 161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2" name="Group 1211"/>
                <p:cNvGrpSpPr/>
                <p:nvPr/>
              </p:nvGrpSpPr>
              <p:grpSpPr>
                <a:xfrm rot="18900000">
                  <a:off x="6416010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97" name="Rectangle 159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98" name="Straight Connector 159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9" name="Straight Connector 159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600" name="Rectangle 159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01" name="Elbow Connector 160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02" name="Elbow Connector 160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03" name="Elbow Connector 160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04" name="Elbow Connector 160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3" name="Group 1212"/>
                <p:cNvGrpSpPr/>
                <p:nvPr/>
              </p:nvGrpSpPr>
              <p:grpSpPr>
                <a:xfrm rot="18900000">
                  <a:off x="6688417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89" name="Rectangle 158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90" name="Straight Connector 158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1" name="Straight Connector 159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92" name="Rectangle 159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93" name="Elbow Connector 159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4" name="Elbow Connector 159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5" name="Elbow Connector 159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6" name="Elbow Connector 159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4" name="Group 1213"/>
                <p:cNvGrpSpPr/>
                <p:nvPr/>
              </p:nvGrpSpPr>
              <p:grpSpPr>
                <a:xfrm rot="18900000">
                  <a:off x="6688417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81" name="Rectangle 158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82" name="Straight Connector 158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83" name="Straight Connector 158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84" name="Rectangle 158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85" name="Elbow Connector 158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86" name="Elbow Connector 158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87" name="Elbow Connector 158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88" name="Elbow Connector 158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5" name="Group 1214"/>
                <p:cNvGrpSpPr/>
                <p:nvPr/>
              </p:nvGrpSpPr>
              <p:grpSpPr>
                <a:xfrm rot="18900000">
                  <a:off x="6688417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73" name="Rectangle 157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74" name="Straight Connector 157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5" name="Straight Connector 157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76" name="Rectangle 157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77" name="Elbow Connector 157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8" name="Elbow Connector 157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9" name="Elbow Connector 157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80" name="Elbow Connector 157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6" name="Group 1215"/>
                <p:cNvGrpSpPr/>
                <p:nvPr/>
              </p:nvGrpSpPr>
              <p:grpSpPr>
                <a:xfrm rot="18900000">
                  <a:off x="6688417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65" name="Rectangle 156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66" name="Straight Connector 156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7" name="Straight Connector 156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68" name="Rectangle 156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69" name="Elbow Connector 156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0" name="Elbow Connector 156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1" name="Elbow Connector 157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2" name="Elbow Connector 157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7" name="Group 1216"/>
                <p:cNvGrpSpPr/>
                <p:nvPr/>
              </p:nvGrpSpPr>
              <p:grpSpPr>
                <a:xfrm rot="18900000">
                  <a:off x="6688417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57" name="Rectangle 155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58" name="Straight Connector 155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9" name="Straight Connector 155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60" name="Rectangle 155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61" name="Elbow Connector 156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2" name="Elbow Connector 156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3" name="Elbow Connector 156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4" name="Elbow Connector 156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8" name="Group 1217"/>
                <p:cNvGrpSpPr/>
                <p:nvPr/>
              </p:nvGrpSpPr>
              <p:grpSpPr>
                <a:xfrm rot="18900000">
                  <a:off x="6960823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49" name="Rectangle 154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50" name="Straight Connector 154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1" name="Straight Connector 155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52" name="Rectangle 155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53" name="Elbow Connector 155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4" name="Elbow Connector 155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5" name="Elbow Connector 155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6" name="Elbow Connector 155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19" name="Group 1218"/>
                <p:cNvGrpSpPr/>
                <p:nvPr/>
              </p:nvGrpSpPr>
              <p:grpSpPr>
                <a:xfrm rot="18900000">
                  <a:off x="6960823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41" name="Rectangle 154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42" name="Straight Connector 154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3" name="Straight Connector 154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44" name="Rectangle 154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45" name="Elbow Connector 154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6" name="Elbow Connector 154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7" name="Elbow Connector 154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8" name="Elbow Connector 154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0" name="Group 1219"/>
                <p:cNvGrpSpPr/>
                <p:nvPr/>
              </p:nvGrpSpPr>
              <p:grpSpPr>
                <a:xfrm rot="18900000">
                  <a:off x="6960823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33" name="Rectangle 153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34" name="Straight Connector 153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5" name="Straight Connector 153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36" name="Rectangle 153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37" name="Elbow Connector 153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8" name="Elbow Connector 153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9" name="Elbow Connector 153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0" name="Elbow Connector 153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1" name="Group 1220"/>
                <p:cNvGrpSpPr/>
                <p:nvPr/>
              </p:nvGrpSpPr>
              <p:grpSpPr>
                <a:xfrm rot="18900000">
                  <a:off x="6960823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25" name="Rectangle 152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26" name="Straight Connector 152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27" name="Straight Connector 152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28" name="Rectangle 152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29" name="Elbow Connector 152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0" name="Elbow Connector 152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1" name="Elbow Connector 153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2" name="Elbow Connector 153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2" name="Group 1221"/>
                <p:cNvGrpSpPr/>
                <p:nvPr/>
              </p:nvGrpSpPr>
              <p:grpSpPr>
                <a:xfrm rot="18900000">
                  <a:off x="6960823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9" name="Straight Connector 151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21" name="Elbow Connector 152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22" name="Elbow Connector 152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23" name="Elbow Connector 152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24" name="Elbow Connector 152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3" name="Group 1222"/>
                <p:cNvGrpSpPr/>
                <p:nvPr/>
              </p:nvGrpSpPr>
              <p:grpSpPr>
                <a:xfrm rot="18900000">
                  <a:off x="7233229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09" name="Rectangle 150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10" name="Straight Connector 150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1" name="Straight Connector 151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12" name="Rectangle 151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13" name="Elbow Connector 151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4" name="Elbow Connector 151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5" name="Elbow Connector 151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6" name="Elbow Connector 151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4" name="Group 1223"/>
                <p:cNvGrpSpPr/>
                <p:nvPr/>
              </p:nvGrpSpPr>
              <p:grpSpPr>
                <a:xfrm rot="18900000">
                  <a:off x="7233229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501" name="Rectangle 150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02" name="Straight Connector 150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04" name="Rectangle 150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05" name="Elbow Connector 150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6" name="Elbow Connector 150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7" name="Elbow Connector 150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8" name="Elbow Connector 150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5" name="Group 1224"/>
                <p:cNvGrpSpPr/>
                <p:nvPr/>
              </p:nvGrpSpPr>
              <p:grpSpPr>
                <a:xfrm rot="18900000">
                  <a:off x="7233229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93" name="Rectangle 149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94" name="Straight Connector 149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5" name="Straight Connector 149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96" name="Rectangle 149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97" name="Elbow Connector 149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8" name="Elbow Connector 149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9" name="Elbow Connector 149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0" name="Elbow Connector 149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6" name="Group 1225"/>
                <p:cNvGrpSpPr/>
                <p:nvPr/>
              </p:nvGrpSpPr>
              <p:grpSpPr>
                <a:xfrm rot="18900000">
                  <a:off x="7233229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85" name="Rectangle 148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86" name="Straight Connector 148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87" name="Straight Connector 148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88" name="Rectangle 148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89" name="Elbow Connector 148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0" name="Elbow Connector 148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1" name="Elbow Connector 149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2" name="Elbow Connector 149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7" name="Group 1226"/>
                <p:cNvGrpSpPr/>
                <p:nvPr/>
              </p:nvGrpSpPr>
              <p:grpSpPr>
                <a:xfrm rot="18900000">
                  <a:off x="7233229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77" name="Rectangle 147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78" name="Straight Connector 147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9" name="Straight Connector 147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80" name="Rectangle 147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81" name="Elbow Connector 148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82" name="Elbow Connector 148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83" name="Elbow Connector 148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84" name="Elbow Connector 148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8" name="Group 1227"/>
                <p:cNvGrpSpPr/>
                <p:nvPr/>
              </p:nvGrpSpPr>
              <p:grpSpPr>
                <a:xfrm rot="18900000">
                  <a:off x="7505636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69" name="Rectangle 146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70" name="Straight Connector 146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1" name="Straight Connector 147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72" name="Rectangle 147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73" name="Elbow Connector 147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4" name="Elbow Connector 147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5" name="Elbow Connector 147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6" name="Elbow Connector 147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29" name="Group 1228"/>
                <p:cNvGrpSpPr/>
                <p:nvPr/>
              </p:nvGrpSpPr>
              <p:grpSpPr>
                <a:xfrm rot="18900000">
                  <a:off x="7505636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62" name="Straight Connector 146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64" name="Rectangle 146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65" name="Elbow Connector 146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6" name="Elbow Connector 146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7" name="Elbow Connector 146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8" name="Elbow Connector 146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0" name="Group 1229"/>
                <p:cNvGrpSpPr/>
                <p:nvPr/>
              </p:nvGrpSpPr>
              <p:grpSpPr>
                <a:xfrm rot="18900000">
                  <a:off x="7505636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53" name="Rectangle 145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54" name="Straight Connector 145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5" name="Straight Connector 145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56" name="Rectangle 145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57" name="Elbow Connector 145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8" name="Elbow Connector 145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9" name="Elbow Connector 145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0" name="Elbow Connector 145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1" name="Group 1230"/>
                <p:cNvGrpSpPr/>
                <p:nvPr/>
              </p:nvGrpSpPr>
              <p:grpSpPr>
                <a:xfrm rot="18900000">
                  <a:off x="7505636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45" name="Rectangle 144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46" name="Straight Connector 144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48" name="Rectangle 144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49" name="Elbow Connector 144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0" name="Elbow Connector 144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1" name="Elbow Connector 145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2" name="Elbow Connector 145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2" name="Group 1231"/>
                <p:cNvGrpSpPr/>
                <p:nvPr/>
              </p:nvGrpSpPr>
              <p:grpSpPr>
                <a:xfrm rot="18900000">
                  <a:off x="7505636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37" name="Rectangle 143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38" name="Straight Connector 143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9" name="Straight Connector 143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40" name="Rectangle 143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41" name="Elbow Connector 144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2" name="Elbow Connector 144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3" name="Elbow Connector 144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4" name="Elbow Connector 144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3" name="Group 1232"/>
                <p:cNvGrpSpPr/>
                <p:nvPr/>
              </p:nvGrpSpPr>
              <p:grpSpPr>
                <a:xfrm rot="18900000">
                  <a:off x="7778042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29" name="Rectangle 142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30" name="Straight Connector 142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1" name="Straight Connector 143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32" name="Rectangle 143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33" name="Elbow Connector 143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4" name="Elbow Connector 143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5" name="Elbow Connector 143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6" name="Elbow Connector 143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4" name="Group 1233"/>
                <p:cNvGrpSpPr/>
                <p:nvPr/>
              </p:nvGrpSpPr>
              <p:grpSpPr>
                <a:xfrm rot="18900000">
                  <a:off x="7778042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21" name="Rectangle 142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22" name="Straight Connector 142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3" name="Straight Connector 142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24" name="Rectangle 142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25" name="Elbow Connector 142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6" name="Elbow Connector 142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7" name="Elbow Connector 142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8" name="Elbow Connector 142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5" name="Group 1234"/>
                <p:cNvGrpSpPr/>
                <p:nvPr/>
              </p:nvGrpSpPr>
              <p:grpSpPr>
                <a:xfrm rot="18900000">
                  <a:off x="7778042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13" name="Rectangle 141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14" name="Straight Connector 141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5" name="Straight Connector 141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16" name="Rectangle 141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17" name="Elbow Connector 141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8" name="Elbow Connector 141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9" name="Elbow Connector 141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0" name="Elbow Connector 141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6" name="Group 1235"/>
                <p:cNvGrpSpPr/>
                <p:nvPr/>
              </p:nvGrpSpPr>
              <p:grpSpPr>
                <a:xfrm rot="18900000">
                  <a:off x="7778042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405" name="Rectangle 140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06" name="Straight Connector 140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07" name="Straight Connector 140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08" name="Rectangle 140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09" name="Elbow Connector 140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0" name="Elbow Connector 140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1" name="Elbow Connector 141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2" name="Elbow Connector 141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7" name="Group 1236"/>
                <p:cNvGrpSpPr/>
                <p:nvPr/>
              </p:nvGrpSpPr>
              <p:grpSpPr>
                <a:xfrm rot="18900000">
                  <a:off x="7778042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97" name="Rectangle 139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98" name="Straight Connector 139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99" name="Straight Connector 139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400" name="Rectangle 139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01" name="Elbow Connector 140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02" name="Elbow Connector 140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03" name="Elbow Connector 140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04" name="Elbow Connector 140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8" name="Group 1237"/>
                <p:cNvGrpSpPr/>
                <p:nvPr/>
              </p:nvGrpSpPr>
              <p:grpSpPr>
                <a:xfrm rot="18900000">
                  <a:off x="8050448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89" name="Rectangle 138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90" name="Straight Connector 138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92" name="Rectangle 139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93" name="Elbow Connector 139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94" name="Elbow Connector 139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95" name="Elbow Connector 139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96" name="Elbow Connector 139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9" name="Group 1238"/>
                <p:cNvGrpSpPr/>
                <p:nvPr/>
              </p:nvGrpSpPr>
              <p:grpSpPr>
                <a:xfrm rot="18900000">
                  <a:off x="8050448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81" name="Rectangle 138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82" name="Straight Connector 138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84" name="Rectangle 138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85" name="Elbow Connector 138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6" name="Elbow Connector 138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7" name="Elbow Connector 138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8" name="Elbow Connector 138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0" name="Group 1239"/>
                <p:cNvGrpSpPr/>
                <p:nvPr/>
              </p:nvGrpSpPr>
              <p:grpSpPr>
                <a:xfrm rot="18900000">
                  <a:off x="8050448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73" name="Rectangle 137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74" name="Straight Connector 137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5" name="Straight Connector 137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76" name="Rectangle 137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77" name="Elbow Connector 137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8" name="Elbow Connector 137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9" name="Elbow Connector 137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0" name="Elbow Connector 137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1" name="Group 1240"/>
                <p:cNvGrpSpPr/>
                <p:nvPr/>
              </p:nvGrpSpPr>
              <p:grpSpPr>
                <a:xfrm rot="18900000">
                  <a:off x="8050448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65" name="Rectangle 136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66" name="Straight Connector 136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7" name="Straight Connector 136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68" name="Rectangle 136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69" name="Elbow Connector 136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0" name="Elbow Connector 136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1" name="Elbow Connector 137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2" name="Elbow Connector 137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2" name="Group 1241"/>
                <p:cNvGrpSpPr/>
                <p:nvPr/>
              </p:nvGrpSpPr>
              <p:grpSpPr>
                <a:xfrm rot="18900000">
                  <a:off x="8050448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57" name="Rectangle 135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58" name="Straight Connector 135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9" name="Straight Connector 135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60" name="Rectangle 135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61" name="Elbow Connector 136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2" name="Elbow Connector 136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3" name="Elbow Connector 136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4" name="Elbow Connector 136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3" name="Group 1242"/>
                <p:cNvGrpSpPr/>
                <p:nvPr/>
              </p:nvGrpSpPr>
              <p:grpSpPr>
                <a:xfrm rot="18900000">
                  <a:off x="8322854" y="2134589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49" name="Rectangle 134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50" name="Straight Connector 134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1" name="Straight Connector 135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52" name="Rectangle 135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53" name="Elbow Connector 135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4" name="Elbow Connector 135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5" name="Elbow Connector 135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6" name="Elbow Connector 135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4" name="Group 1243"/>
                <p:cNvGrpSpPr/>
                <p:nvPr/>
              </p:nvGrpSpPr>
              <p:grpSpPr>
                <a:xfrm rot="18900000">
                  <a:off x="8322854" y="2406995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3" name="Straight Connector 134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44" name="Rectangle 134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45" name="Elbow Connector 134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6" name="Elbow Connector 134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7" name="Elbow Connector 134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8" name="Elbow Connector 134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5" name="Group 1244"/>
                <p:cNvGrpSpPr/>
                <p:nvPr/>
              </p:nvGrpSpPr>
              <p:grpSpPr>
                <a:xfrm rot="18900000">
                  <a:off x="8322854" y="2679401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33" name="Rectangle 133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34" name="Straight Connector 133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36" name="Rectangle 133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37" name="Elbow Connector 133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8" name="Elbow Connector 133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9" name="Elbow Connector 133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0" name="Elbow Connector 133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6" name="Group 1245"/>
                <p:cNvGrpSpPr/>
                <p:nvPr/>
              </p:nvGrpSpPr>
              <p:grpSpPr>
                <a:xfrm rot="18900000">
                  <a:off x="8322854" y="2951808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25" name="Rectangle 132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26" name="Straight Connector 132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28" name="Rectangle 132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29" name="Elbow Connector 132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0" name="Elbow Connector 132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1" name="Elbow Connector 133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2" name="Elbow Connector 133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7" name="Group 1246"/>
                <p:cNvGrpSpPr/>
                <p:nvPr/>
              </p:nvGrpSpPr>
              <p:grpSpPr>
                <a:xfrm rot="18900000">
                  <a:off x="8322854" y="3224214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17" name="Rectangle 131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18" name="Straight Connector 131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9" name="Straight Connector 131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20" name="Rectangle 131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21" name="Elbow Connector 132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2" name="Elbow Connector 132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3" name="Elbow Connector 132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4" name="Elbow Connector 132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8" name="Group 1247"/>
                <p:cNvGrpSpPr/>
                <p:nvPr/>
              </p:nvGrpSpPr>
              <p:grpSpPr>
                <a:xfrm rot="18900000">
                  <a:off x="8050448" y="3496620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09" name="Rectangle 130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10" name="Straight Connector 130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1" name="Straight Connector 131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12" name="Rectangle 131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13" name="Elbow Connector 131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4" name="Elbow Connector 131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5" name="Elbow Connector 131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6" name="Elbow Connector 131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49" name="Group 1248"/>
                <p:cNvGrpSpPr/>
                <p:nvPr/>
              </p:nvGrpSpPr>
              <p:grpSpPr>
                <a:xfrm rot="18900000">
                  <a:off x="8322854" y="3496620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301" name="Rectangle 130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02" name="Straight Connector 130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3" name="Straight Connector 130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04" name="Rectangle 130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05" name="Elbow Connector 130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6" name="Elbow Connector 130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7" name="Elbow Connector 130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8" name="Elbow Connector 130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50" name="Group 1249"/>
                <p:cNvGrpSpPr/>
                <p:nvPr/>
              </p:nvGrpSpPr>
              <p:grpSpPr>
                <a:xfrm rot="18900000">
                  <a:off x="6960823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293" name="Rectangle 1292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94" name="Straight Connector 1293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5" name="Straight Connector 1294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96" name="Rectangle 1295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97" name="Elbow Connector 1296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8" name="Elbow Connector 1297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9" name="Elbow Connector 1298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0" name="Elbow Connector 1299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51" name="Group 1250"/>
                <p:cNvGrpSpPr/>
                <p:nvPr/>
              </p:nvGrpSpPr>
              <p:grpSpPr>
                <a:xfrm rot="18900000">
                  <a:off x="7233229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285" name="Rectangle 1284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86" name="Straight Connector 1285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7" name="Straight Connector 1286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88" name="Rectangle 1287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89" name="Elbow Connector 1288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0" name="Elbow Connector 1289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1" name="Elbow Connector 1290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2" name="Elbow Connector 1291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52" name="Group 1251"/>
                <p:cNvGrpSpPr/>
                <p:nvPr/>
              </p:nvGrpSpPr>
              <p:grpSpPr>
                <a:xfrm rot="18900000">
                  <a:off x="7505636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277" name="Rectangle 1276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78" name="Straight Connector 1277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9" name="Straight Connector 1278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80" name="Rectangle 1279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81" name="Elbow Connector 1280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2" name="Elbow Connector 1281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3" name="Elbow Connector 1282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4" name="Elbow Connector 1283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53" name="Group 1252"/>
                <p:cNvGrpSpPr/>
                <p:nvPr/>
              </p:nvGrpSpPr>
              <p:grpSpPr>
                <a:xfrm rot="18900000">
                  <a:off x="7778042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269" name="Rectangle 1268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70" name="Straight Connector 1269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73" name="Elbow Connector 1272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4" name="Elbow Connector 1273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5" name="Elbow Connector 1274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6" name="Elbow Connector 1275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54" name="Group 1253"/>
                <p:cNvGrpSpPr/>
                <p:nvPr/>
              </p:nvGrpSpPr>
              <p:grpSpPr>
                <a:xfrm rot="18900000">
                  <a:off x="6688417" y="1862183"/>
                  <a:ext cx="289542" cy="81720"/>
                  <a:chOff x="1362078" y="215699"/>
                  <a:chExt cx="161987" cy="45719"/>
                </a:xfrm>
              </p:grpSpPr>
              <p:sp>
                <p:nvSpPr>
                  <p:cNvPr id="1261" name="Rectangle 1260"/>
                  <p:cNvSpPr/>
                  <p:nvPr/>
                </p:nvSpPr>
                <p:spPr>
                  <a:xfrm>
                    <a:off x="1400958" y="215699"/>
                    <a:ext cx="90655" cy="4546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62" name="Straight Connector 1261"/>
                  <p:cNvCxnSpPr/>
                  <p:nvPr/>
                </p:nvCxnSpPr>
                <p:spPr>
                  <a:xfrm flipV="1">
                    <a:off x="1362078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3" name="Straight Connector 1262"/>
                  <p:cNvCxnSpPr/>
                  <p:nvPr/>
                </p:nvCxnSpPr>
                <p:spPr>
                  <a:xfrm flipV="1">
                    <a:off x="1472844" y="235739"/>
                    <a:ext cx="5122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64" name="Rectangle 1263"/>
                  <p:cNvSpPr/>
                  <p:nvPr/>
                </p:nvSpPr>
                <p:spPr>
                  <a:xfrm>
                    <a:off x="1470463" y="217396"/>
                    <a:ext cx="21150" cy="4197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65" name="Elbow Connector 1264"/>
                  <p:cNvCxnSpPr/>
                  <p:nvPr/>
                </p:nvCxnSpPr>
                <p:spPr>
                  <a:xfrm>
                    <a:off x="1395614" y="235739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6" name="Elbow Connector 1265"/>
                  <p:cNvCxnSpPr/>
                  <p:nvPr/>
                </p:nvCxnSpPr>
                <p:spPr>
                  <a:xfrm flipV="1">
                    <a:off x="1411974" y="218012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7" name="Elbow Connector 1266"/>
                  <p:cNvCxnSpPr/>
                  <p:nvPr/>
                </p:nvCxnSpPr>
                <p:spPr>
                  <a:xfrm>
                    <a:off x="1432165" y="217886"/>
                    <a:ext cx="31514" cy="41970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8" name="Elbow Connector 1267"/>
                  <p:cNvCxnSpPr/>
                  <p:nvPr/>
                </p:nvCxnSpPr>
                <p:spPr>
                  <a:xfrm flipV="1">
                    <a:off x="1446021" y="235707"/>
                    <a:ext cx="34391" cy="25679"/>
                  </a:xfrm>
                  <a:prstGeom prst="bentConnector3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255" name="TextBox 1254"/>
                <p:cNvSpPr txBox="1"/>
                <p:nvPr/>
              </p:nvSpPr>
              <p:spPr>
                <a:xfrm>
                  <a:off x="6262523" y="3426370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6" name="TextBox 1255"/>
                <p:cNvSpPr txBox="1"/>
                <p:nvPr/>
              </p:nvSpPr>
              <p:spPr>
                <a:xfrm>
                  <a:off x="6222225" y="2036107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tr-TR" sz="1200" b="1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7" name="TextBox 1256"/>
                <p:cNvSpPr txBox="1"/>
                <p:nvPr/>
              </p:nvSpPr>
              <p:spPr>
                <a:xfrm>
                  <a:off x="6222225" y="2326814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tr-TR" sz="1200" b="1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8" name="TextBox 1257"/>
                <p:cNvSpPr txBox="1"/>
                <p:nvPr/>
              </p:nvSpPr>
              <p:spPr>
                <a:xfrm>
                  <a:off x="6222225" y="2597396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tr-TR" sz="1200" b="1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9" name="TextBox 1258"/>
                <p:cNvSpPr txBox="1"/>
                <p:nvPr/>
              </p:nvSpPr>
              <p:spPr>
                <a:xfrm>
                  <a:off x="6222225" y="2840876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tr-TR" sz="1200" b="1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0" name="TextBox 1259"/>
                <p:cNvSpPr txBox="1"/>
                <p:nvPr/>
              </p:nvSpPr>
              <p:spPr>
                <a:xfrm>
                  <a:off x="6222225" y="3131464"/>
                  <a:ext cx="23268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tr-TR" sz="1200" b="1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81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499" y="803166"/>
            <a:ext cx="8471002" cy="3615910"/>
          </a:xfrm>
        </p:spPr>
        <p:txBody>
          <a:bodyPr/>
          <a:lstStyle/>
          <a:p>
            <a:r>
              <a:rPr lang="en-US" dirty="0" smtClean="0"/>
              <a:t>Realization of a given logic function with programming crossbar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Logic Synthesis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grpSp>
        <p:nvGrpSpPr>
          <p:cNvPr id="7" name="Group 6"/>
          <p:cNvGrpSpPr/>
          <p:nvPr/>
        </p:nvGrpSpPr>
        <p:grpSpPr>
          <a:xfrm>
            <a:off x="1432267" y="1210224"/>
            <a:ext cx="5843139" cy="3659432"/>
            <a:chOff x="1432267" y="1210224"/>
            <a:chExt cx="5843139" cy="3659432"/>
          </a:xfrm>
        </p:grpSpPr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3"/>
            <a:srcRect l="13076" t="8892" r="5491" b="9164"/>
            <a:stretch/>
          </p:blipFill>
          <p:spPr>
            <a:xfrm>
              <a:off x="1432267" y="1563880"/>
              <a:ext cx="5843139" cy="33057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>
                  <a:off x="2765678" y="1210224"/>
                  <a:ext cx="3176316" cy="30777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tr-T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  <m:r>
                        <a:rPr lang="tr-T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tr-TR" sz="1400" b="1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b>
                          </m:sSub>
                        </m:e>
                      </m:acc>
                    </m:oMath>
                  </a14:m>
                  <a:endParaRPr lang="tr-TR" sz="1400" b="1"/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78" y="1210224"/>
                  <a:ext cx="3176316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3774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2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498" y="1016813"/>
            <a:ext cx="8551127" cy="3600000"/>
          </a:xfrm>
        </p:spPr>
        <p:txBody>
          <a:bodyPr/>
          <a:lstStyle/>
          <a:p>
            <a:r>
              <a:rPr lang="en-US" dirty="0" smtClean="0"/>
              <a:t>Synthesis is straightforward</a:t>
            </a:r>
          </a:p>
          <a:p>
            <a:r>
              <a:rPr lang="en-US" dirty="0" smtClean="0"/>
              <a:t>Area cost can </a:t>
            </a:r>
            <a:r>
              <a:rPr lang="tr-TR" dirty="0" smtClean="0"/>
              <a:t>easily</a:t>
            </a:r>
            <a:r>
              <a:rPr lang="en-US" dirty="0" smtClean="0"/>
              <a:t> be formalized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Area cost :                                                                          </a:t>
            </a:r>
          </a:p>
          <a:p>
            <a:pPr marL="342900" lvl="1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     (# of Minterms + # of Outputs) x (# of </a:t>
            </a:r>
            <a:r>
              <a:rPr lang="tr-TR" dirty="0" smtClean="0">
                <a:solidFill>
                  <a:srgbClr val="C00000"/>
                </a:solidFill>
              </a:rPr>
              <a:t>L</a:t>
            </a:r>
            <a:r>
              <a:rPr lang="en-US" dirty="0" err="1" smtClean="0">
                <a:solidFill>
                  <a:srgbClr val="C00000"/>
                </a:solidFill>
              </a:rPr>
              <a:t>iterals</a:t>
            </a:r>
            <a:r>
              <a:rPr lang="en-US" dirty="0" smtClean="0">
                <a:solidFill>
                  <a:srgbClr val="C00000"/>
                </a:solidFill>
              </a:rPr>
              <a:t> + 2 x (# of </a:t>
            </a:r>
            <a:r>
              <a:rPr lang="tr-TR" dirty="0" smtClean="0">
                <a:solidFill>
                  <a:srgbClr val="C0000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utputs</a:t>
            </a:r>
            <a:r>
              <a:rPr lang="en-US" dirty="0" smtClean="0">
                <a:solidFill>
                  <a:srgbClr val="C00000"/>
                </a:solidFill>
              </a:rPr>
              <a:t>))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dirty="0" smtClean="0"/>
              <a:t>(Two-level Design)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076" t="8892" r="5491" b="9164"/>
          <a:stretch/>
        </p:blipFill>
        <p:spPr>
          <a:xfrm>
            <a:off x="5375305" y="1324590"/>
            <a:ext cx="3577696" cy="2024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71403" y="925839"/>
                <a:ext cx="3176316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e>
                    </m:acc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acc>
                  </m:oMath>
                </a14:m>
                <a:r>
                  <a:rPr lang="tr-TR" sz="1400" b="1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e>
                    </m:acc>
                  </m:oMath>
                </a14:m>
                <a:r>
                  <a:rPr lang="tr-TR" sz="1400" b="1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e>
                    </m:acc>
                  </m:oMath>
                </a14:m>
                <a:endParaRPr lang="tr-TR" sz="1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403" y="925839"/>
                <a:ext cx="3176316" cy="307777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55399" y="1982624"/>
            <a:ext cx="5652270" cy="2126545"/>
            <a:chOff x="2955399" y="1982624"/>
            <a:chExt cx="5652270" cy="2126545"/>
          </a:xfrm>
        </p:grpSpPr>
        <p:grpSp>
          <p:nvGrpSpPr>
            <p:cNvPr id="18" name="Group 17"/>
            <p:cNvGrpSpPr/>
            <p:nvPr/>
          </p:nvGrpSpPr>
          <p:grpSpPr>
            <a:xfrm>
              <a:off x="2955399" y="1982624"/>
              <a:ext cx="2248990" cy="1904761"/>
              <a:chOff x="2955399" y="1982624"/>
              <a:chExt cx="2248990" cy="1904761"/>
            </a:xfrm>
          </p:grpSpPr>
          <p:sp>
            <p:nvSpPr>
              <p:cNvPr id="11" name="Left Brace 10"/>
              <p:cNvSpPr/>
              <p:nvPr/>
            </p:nvSpPr>
            <p:spPr>
              <a:xfrm>
                <a:off x="5033473" y="1982624"/>
                <a:ext cx="170916" cy="922946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3" name="Elbow Connector 12"/>
              <p:cNvCxnSpPr/>
              <p:nvPr/>
            </p:nvCxnSpPr>
            <p:spPr>
              <a:xfrm rot="10800000" flipV="1">
                <a:off x="3179037" y="2469734"/>
                <a:ext cx="1674975" cy="1008403"/>
              </a:xfrm>
              <a:prstGeom prst="bentConnector3">
                <a:avLst>
                  <a:gd name="adj1" fmla="val 100000"/>
                </a:avLst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955399" y="3425720"/>
                <a:ext cx="316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smtClean="0">
                    <a:solidFill>
                      <a:srgbClr val="C00000"/>
                    </a:solidFill>
                  </a:rPr>
                  <a:t>M</a:t>
                </a:r>
                <a:endParaRPr lang="tr-TR" sz="2400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036675" y="3371445"/>
              <a:ext cx="2570994" cy="737724"/>
              <a:chOff x="6036675" y="3371445"/>
              <a:chExt cx="2570994" cy="737724"/>
            </a:xfrm>
          </p:grpSpPr>
          <p:sp>
            <p:nvSpPr>
              <p:cNvPr id="15" name="Left Brace 14"/>
              <p:cNvSpPr/>
              <p:nvPr/>
            </p:nvSpPr>
            <p:spPr>
              <a:xfrm rot="16200000">
                <a:off x="7207131" y="2200989"/>
                <a:ext cx="230082" cy="2570994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13374" y="3647504"/>
                <a:ext cx="316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smtClean="0">
                    <a:solidFill>
                      <a:srgbClr val="C00000"/>
                    </a:solidFill>
                  </a:rPr>
                  <a:t>N</a:t>
                </a:r>
                <a:endParaRPr lang="tr-TR" sz="2400" b="1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6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09" y="844116"/>
            <a:ext cx="8499771" cy="3600000"/>
          </a:xfrm>
        </p:spPr>
        <p:txBody>
          <a:bodyPr/>
          <a:lstStyle/>
          <a:p>
            <a:r>
              <a:rPr lang="en-US" dirty="0" smtClean="0"/>
              <a:t>Contrary to two-level, </a:t>
            </a:r>
            <a:r>
              <a:rPr lang="tr-TR" dirty="0" smtClean="0"/>
              <a:t>outputs</a:t>
            </a:r>
            <a:r>
              <a:rPr lang="en-US" dirty="0" smtClean="0"/>
              <a:t> of minterms </a:t>
            </a:r>
            <a:r>
              <a:rPr lang="tr-TR" dirty="0" smtClean="0"/>
              <a:t>are used as inputs to next minterm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Logic Synthesis </a:t>
            </a:r>
            <a:r>
              <a:rPr lang="tr-TR" dirty="0" smtClean="0"/>
              <a:t>(Multi-level Design)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1" smtClean="0"/>
              <a:t>Onur Tunali (ITU)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r>
              <a:rPr lang="en-US" noProof="1" smtClean="0"/>
              <a:t> / 23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noProof="1" smtClean="0"/>
              <a:t>Logic Synthesis and Defect Tolerance for Memristive Crossbars</a:t>
            </a:r>
            <a:endParaRPr lang="en-US" noProof="1"/>
          </a:p>
        </p:txBody>
      </p:sp>
      <p:grpSp>
        <p:nvGrpSpPr>
          <p:cNvPr id="7" name="Group 6"/>
          <p:cNvGrpSpPr/>
          <p:nvPr/>
        </p:nvGrpSpPr>
        <p:grpSpPr>
          <a:xfrm>
            <a:off x="145236" y="1770743"/>
            <a:ext cx="8929487" cy="2957329"/>
            <a:chOff x="145236" y="1770743"/>
            <a:chExt cx="8929487" cy="2957329"/>
          </a:xfrm>
        </p:grpSpPr>
        <p:grpSp>
          <p:nvGrpSpPr>
            <p:cNvPr id="111" name="Group 110"/>
            <p:cNvGrpSpPr/>
            <p:nvPr/>
          </p:nvGrpSpPr>
          <p:grpSpPr>
            <a:xfrm>
              <a:off x="145236" y="1986544"/>
              <a:ext cx="3835698" cy="2083527"/>
              <a:chOff x="145236" y="1986544"/>
              <a:chExt cx="3835698" cy="20835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28445" y="2373349"/>
                <a:ext cx="2152489" cy="1102990"/>
                <a:chOff x="6580507" y="1667158"/>
                <a:chExt cx="2152489" cy="110299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6580507" y="1995131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INA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145055" y="1667158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SO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752216" y="1667158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INR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401172" y="1667158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EVR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139472" y="2431602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RI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748203" y="2431602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CFM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8401172" y="2431602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EVM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923365" y="2347529"/>
                  <a:ext cx="210943" cy="20187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495405" y="2604424"/>
                  <a:ext cx="221216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8127082" y="2604424"/>
                  <a:ext cx="221216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7495405" y="1839980"/>
                  <a:ext cx="221216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8127082" y="1839980"/>
                  <a:ext cx="221216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895081" y="1815461"/>
                  <a:ext cx="161501" cy="19786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 flipV="1">
                  <a:off x="8553708" y="2048860"/>
                  <a:ext cx="0" cy="32300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145236" y="1986544"/>
                <a:ext cx="1620000" cy="2083527"/>
                <a:chOff x="4808424" y="1229122"/>
                <a:chExt cx="1390403" cy="1861847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537917" y="1283592"/>
                  <a:ext cx="0" cy="102185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5056161" y="1273568"/>
                  <a:ext cx="0" cy="66643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072007" y="2522194"/>
                  <a:ext cx="0" cy="22214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5713336" y="1652177"/>
                  <a:ext cx="261279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4865532" y="1230666"/>
                  <a:ext cx="6703" cy="32870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5066491" y="1675029"/>
                  <a:ext cx="480192" cy="198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b="1" smtClean="0">
                      <a:solidFill>
                        <a:prstClr val="black"/>
                      </a:solidFill>
                      <a:latin typeface="Arial"/>
                    </a:rPr>
                    <a:t>...</a:t>
                  </a:r>
                  <a:endParaRPr lang="en-US" sz="1050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808424" y="1229122"/>
                  <a:ext cx="870929" cy="177715"/>
                </a:xfrm>
                <a:prstGeom prst="rect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05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IL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815247" y="1584095"/>
                      <a:ext cx="870929" cy="152400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5247" y="1584095"/>
                      <a:ext cx="870929" cy="1524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3333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Rectangle 53"/>
                <p:cNvSpPr/>
                <p:nvPr/>
              </p:nvSpPr>
              <p:spPr>
                <a:xfrm>
                  <a:off x="5996617" y="1570555"/>
                  <a:ext cx="154162" cy="933002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05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AND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4815247" y="2322910"/>
                      <a:ext cx="870929" cy="140809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5247" y="2322910"/>
                      <a:ext cx="870929" cy="14080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0714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4808424" y="1940915"/>
                      <a:ext cx="870929" cy="159852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8424" y="1940915"/>
                      <a:ext cx="870929" cy="15985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2903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TextBox 56"/>
                <p:cNvSpPr txBox="1"/>
                <p:nvPr/>
              </p:nvSpPr>
              <p:spPr>
                <a:xfrm>
                  <a:off x="5057725" y="2069781"/>
                  <a:ext cx="480192" cy="198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b="1" smtClean="0">
                      <a:solidFill>
                        <a:prstClr val="black"/>
                      </a:solidFill>
                      <a:latin typeface="Arial"/>
                    </a:rPr>
                    <a:t>...</a:t>
                  </a:r>
                  <a:endParaRPr lang="en-US" sz="1050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5713336" y="2025040"/>
                  <a:ext cx="261279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5713336" y="2395700"/>
                  <a:ext cx="261279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60" name="Group 59"/>
                <p:cNvGrpSpPr/>
                <p:nvPr/>
              </p:nvGrpSpPr>
              <p:grpSpPr>
                <a:xfrm>
                  <a:off x="5159878" y="2789949"/>
                  <a:ext cx="1038949" cy="301020"/>
                  <a:chOff x="5239412" y="2780949"/>
                  <a:chExt cx="1038949" cy="301020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239412" y="2780949"/>
                    <a:ext cx="1038949" cy="301020"/>
                    <a:chOff x="1165640" y="1464232"/>
                    <a:chExt cx="849849" cy="243913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1165640" y="1464232"/>
                      <a:ext cx="849849" cy="243913"/>
                      <a:chOff x="1165640" y="1464232"/>
                      <a:chExt cx="849849" cy="243913"/>
                    </a:xfrm>
                  </p:grpSpPr>
                  <p:sp>
                    <p:nvSpPr>
                      <p:cNvPr id="74" name="Rectangle 73"/>
                      <p:cNvSpPr/>
                      <p:nvPr/>
                    </p:nvSpPr>
                    <p:spPr>
                      <a:xfrm>
                        <a:off x="1165640" y="1464232"/>
                        <a:ext cx="849849" cy="243913"/>
                      </a:xfrm>
                      <a:prstGeom prst="rect">
                        <a:avLst/>
                      </a:prstGeom>
                      <a:solidFill>
                        <a:srgbClr val="1F497D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r-TR" sz="11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tr-TR" sz="1100" b="1" i="1" ker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1414238" y="1477796"/>
                        <a:ext cx="352654" cy="83516"/>
                      </a:xfrm>
                      <a:prstGeom prst="rect">
                        <a:avLst/>
                      </a:prstGeom>
                      <a:solidFill>
                        <a:srgbClr val="1F497D"/>
                      </a:solidFill>
                      <a:ln w="12700" cap="flat" cmpd="sng" algn="ctr">
                        <a:solidFill>
                          <a:srgbClr val="1F497D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OL</a:t>
                        </a:r>
                        <a:endPara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1474000" y="1563766"/>
                      <a:ext cx="233130" cy="99264"/>
                    </a:xfrm>
                    <a:prstGeom prst="rect">
                      <a:avLst/>
                    </a:prstGeom>
                    <a:solidFill>
                      <a:srgbClr val="1F497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INV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2" name="Straight Arrow Connector 71"/>
                    <p:cNvCxnSpPr/>
                    <p:nvPr/>
                  </p:nvCxnSpPr>
                  <p:spPr>
                    <a:xfrm flipH="1" flipV="1">
                      <a:off x="1341937" y="1614630"/>
                      <a:ext cx="108000" cy="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 w="sm" len="sm"/>
                    </a:ln>
                    <a:effectLst/>
                  </p:spPr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 flipV="1">
                      <a:off x="1736879" y="1607598"/>
                      <a:ext cx="108000" cy="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 w="sm" len="sm"/>
                    </a:ln>
                    <a:effectLst/>
                  </p:spPr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336203" y="2846821"/>
                    <a:ext cx="875974" cy="187030"/>
                    <a:chOff x="5340966" y="2846821"/>
                    <a:chExt cx="875974" cy="187030"/>
                  </a:xfrm>
                </p:grpSpPr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6106156" y="2846821"/>
                      <a:ext cx="110784" cy="176835"/>
                      <a:chOff x="8118816" y="1561998"/>
                      <a:chExt cx="110784" cy="176835"/>
                    </a:xfrm>
                  </p:grpSpPr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8124329" y="1561998"/>
                        <a:ext cx="105271" cy="1768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f</a:t>
                        </a:r>
                        <a:endPara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>
                        <a:off x="8118816" y="1580943"/>
                        <a:ext cx="9144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5340966" y="2857016"/>
                      <a:ext cx="105271" cy="1768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2" name="Group 111"/>
            <p:cNvGrpSpPr/>
            <p:nvPr/>
          </p:nvGrpSpPr>
          <p:grpSpPr>
            <a:xfrm>
              <a:off x="4378667" y="1986544"/>
              <a:ext cx="4696056" cy="2213620"/>
              <a:chOff x="4378667" y="2040882"/>
              <a:chExt cx="4696056" cy="22136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411918" y="2082413"/>
                <a:ext cx="2662805" cy="1792725"/>
                <a:chOff x="5970513" y="3142286"/>
                <a:chExt cx="2662805" cy="179272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676913" y="3365410"/>
                  <a:ext cx="956405" cy="1233282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970513" y="3435961"/>
                  <a:ext cx="2152489" cy="1102990"/>
                  <a:chOff x="6580507" y="1667158"/>
                  <a:chExt cx="2152489" cy="1102990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6580507" y="1995131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INA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7145055" y="1667158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SO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7752216" y="1667158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INR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8401172" y="1667158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EVM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7139472" y="2431602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RI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7748203" y="2431602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CFM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8401172" y="2431602"/>
                    <a:ext cx="331824" cy="33854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EVM</a:t>
                    </a:r>
                    <a:endPara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6923365" y="2347529"/>
                    <a:ext cx="210943" cy="201876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>
                    <a:off x="7495405" y="2604424"/>
                    <a:ext cx="221216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8127082" y="2604424"/>
                    <a:ext cx="221216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flipH="1">
                    <a:off x="7495405" y="1839980"/>
                    <a:ext cx="221216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 flipH="1">
                    <a:off x="8127082" y="1839980"/>
                    <a:ext cx="221216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rot="5400000">
                    <a:off x="6895081" y="1815461"/>
                    <a:ext cx="161501" cy="19786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 flipH="1">
                    <a:off x="8553708" y="2048860"/>
                    <a:ext cx="0" cy="323001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sp>
              <p:nvSpPr>
                <p:cNvPr id="26" name="Oval 25"/>
                <p:cNvSpPr/>
                <p:nvPr/>
              </p:nvSpPr>
              <p:spPr>
                <a:xfrm>
                  <a:off x="8262624" y="3802118"/>
                  <a:ext cx="331824" cy="33854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CR</a:t>
                  </a:r>
                  <a:endPara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 flipV="1">
                  <a:off x="8122767" y="3711461"/>
                  <a:ext cx="147610" cy="12496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 flipH="1">
                  <a:off x="8146582" y="4129854"/>
                  <a:ext cx="125608" cy="11004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7627696" y="4596457"/>
                  <a:ext cx="9105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n</a:t>
                  </a:r>
                  <a:r>
                    <a:rPr kumimoji="0" lang="en-US" sz="8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L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 : number of levels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791178" y="3142286"/>
                  <a:ext cx="5134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n</a:t>
                  </a:r>
                  <a:r>
                    <a:rPr kumimoji="0" lang="en-US" sz="8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L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 &lt; n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4378667" y="2040882"/>
                <a:ext cx="1980000" cy="2213620"/>
                <a:chOff x="447615" y="1803615"/>
                <a:chExt cx="2373827" cy="2213620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1467035" y="1868376"/>
                  <a:ext cx="0" cy="121492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793812" y="1856458"/>
                  <a:ext cx="0" cy="79234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2424407" y="3340994"/>
                  <a:ext cx="0" cy="26411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1712172" y="2306600"/>
                  <a:ext cx="36512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527420" y="1805451"/>
                  <a:ext cx="9367" cy="39080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808247" y="2333770"/>
                  <a:ext cx="671038" cy="236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b="1" smtClean="0">
                      <a:solidFill>
                        <a:prstClr val="black"/>
                      </a:solidFill>
                      <a:latin typeface="Arial"/>
                    </a:rPr>
                    <a:t>...</a:t>
                  </a:r>
                  <a:endParaRPr lang="en-US" sz="1050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47615" y="1803615"/>
                  <a:ext cx="1217068" cy="211292"/>
                </a:xfrm>
                <a:prstGeom prst="rect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05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IL</a:t>
                  </a:r>
                  <a:endPara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457150" y="2225655"/>
                      <a:ext cx="1217068" cy="181194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150" y="2225655"/>
                      <a:ext cx="1217068" cy="18119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9375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457150" y="3104058"/>
                      <a:ext cx="1217068" cy="167413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150" y="3104058"/>
                      <a:ext cx="1217068" cy="16741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000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47615" y="2649891"/>
                      <a:ext cx="1217068" cy="190054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sz="11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tr-TR" sz="11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615" y="2649891"/>
                      <a:ext cx="1217068" cy="1900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9091"/>
                      </a:stretch>
                    </a:blip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7" name="TextBox 86"/>
                <p:cNvSpPr txBox="1"/>
                <p:nvPr/>
              </p:nvSpPr>
              <p:spPr>
                <a:xfrm>
                  <a:off x="795997" y="2803104"/>
                  <a:ext cx="671038" cy="236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b="1" smtClean="0">
                      <a:solidFill>
                        <a:prstClr val="black"/>
                      </a:solidFill>
                      <a:latin typeface="Arial"/>
                    </a:rPr>
                    <a:t>...</a:t>
                  </a:r>
                  <a:endParaRPr lang="en-US" sz="1050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1712172" y="2749910"/>
                  <a:ext cx="36512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9" name="Straight Arrow Connector 88"/>
                <p:cNvCxnSpPr/>
                <p:nvPr/>
              </p:nvCxnSpPr>
              <p:spPr>
                <a:xfrm flipV="1">
                  <a:off x="1712172" y="3190601"/>
                  <a:ext cx="36512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90" name="Group 89"/>
                <p:cNvGrpSpPr/>
                <p:nvPr/>
              </p:nvGrpSpPr>
              <p:grpSpPr>
                <a:xfrm>
                  <a:off x="1369577" y="3659341"/>
                  <a:ext cx="1451865" cy="357894"/>
                  <a:chOff x="5239412" y="2780949"/>
                  <a:chExt cx="1038949" cy="301020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5239412" y="2780949"/>
                    <a:ext cx="1038949" cy="301020"/>
                    <a:chOff x="1165640" y="1464232"/>
                    <a:chExt cx="849849" cy="24391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1165640" y="1464232"/>
                      <a:ext cx="849849" cy="243913"/>
                      <a:chOff x="1165640" y="1464232"/>
                      <a:chExt cx="849849" cy="243913"/>
                    </a:xfrm>
                  </p:grpSpPr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1165640" y="1464232"/>
                        <a:ext cx="849849" cy="243913"/>
                      </a:xfrm>
                      <a:prstGeom prst="rect">
                        <a:avLst/>
                      </a:prstGeom>
                      <a:solidFill>
                        <a:srgbClr val="1F497D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r-TR" sz="11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tr-TR" sz="1100" b="1" i="1" ker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1414238" y="1477796"/>
                        <a:ext cx="352654" cy="83516"/>
                      </a:xfrm>
                      <a:prstGeom prst="rect">
                        <a:avLst/>
                      </a:prstGeom>
                      <a:solidFill>
                        <a:srgbClr val="1F497D"/>
                      </a:solidFill>
                      <a:ln w="12700" cap="flat" cmpd="sng" algn="ctr">
                        <a:solidFill>
                          <a:srgbClr val="1F497D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OL</a:t>
                        </a:r>
                        <a:endPara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1474000" y="1563766"/>
                      <a:ext cx="233130" cy="99264"/>
                    </a:xfrm>
                    <a:prstGeom prst="rect">
                      <a:avLst/>
                    </a:prstGeom>
                    <a:solidFill>
                      <a:srgbClr val="1F497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lIns="0" tIns="0" rIns="0" bIns="0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INV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3" name="Straight Arrow Connector 102"/>
                    <p:cNvCxnSpPr/>
                    <p:nvPr/>
                  </p:nvCxnSpPr>
                  <p:spPr>
                    <a:xfrm flipH="1" flipV="1">
                      <a:off x="1341937" y="1614630"/>
                      <a:ext cx="108000" cy="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 w="sm" len="sm"/>
                    </a:ln>
                    <a:effectLst/>
                  </p:spPr>
                </p:cxnSp>
                <p:cxnSp>
                  <p:nvCxnSpPr>
                    <p:cNvPr id="104" name="Straight Arrow Connector 103"/>
                    <p:cNvCxnSpPr/>
                    <p:nvPr/>
                  </p:nvCxnSpPr>
                  <p:spPr>
                    <a:xfrm flipH="1" flipV="1">
                      <a:off x="1736879" y="1607598"/>
                      <a:ext cx="108000" cy="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 w="sm" len="sm"/>
                    </a:ln>
                    <a:effectLst/>
                  </p:spPr>
                </p:cxn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5336203" y="2846821"/>
                    <a:ext cx="875974" cy="187030"/>
                    <a:chOff x="5340966" y="2846821"/>
                    <a:chExt cx="875974" cy="187030"/>
                  </a:xfrm>
                </p:grpSpPr>
                <p:grpSp>
                  <p:nvGrpSpPr>
                    <p:cNvPr id="94" name="Group 93"/>
                    <p:cNvGrpSpPr/>
                    <p:nvPr/>
                  </p:nvGrpSpPr>
                  <p:grpSpPr>
                    <a:xfrm>
                      <a:off x="6106156" y="2846821"/>
                      <a:ext cx="110784" cy="176835"/>
                      <a:chOff x="8118816" y="1561998"/>
                      <a:chExt cx="110784" cy="176835"/>
                    </a:xfrm>
                  </p:grpSpPr>
                  <p:sp>
                    <p:nvSpPr>
                      <p:cNvPr id="96" name="TextBox 95"/>
                      <p:cNvSpPr txBox="1"/>
                      <p:nvPr/>
                    </p:nvSpPr>
                    <p:spPr>
                      <a:xfrm>
                        <a:off x="8124329" y="1561998"/>
                        <a:ext cx="105271" cy="1768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f</a:t>
                        </a:r>
                        <a:endPara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>
                        <a:off x="8118816" y="1580943"/>
                        <a:ext cx="9144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5340966" y="2857016"/>
                      <a:ext cx="105271" cy="1768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91" name="Rectangle 90"/>
                <p:cNvSpPr/>
                <p:nvPr/>
              </p:nvSpPr>
              <p:spPr>
                <a:xfrm>
                  <a:off x="2072696" y="2165366"/>
                  <a:ext cx="742622" cy="1150153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Multi-level Connection</a:t>
                  </a:r>
                </a:p>
              </p:txBody>
            </p:sp>
          </p:grpSp>
        </p:grpSp>
        <p:sp>
          <p:nvSpPr>
            <p:cNvPr id="107" name="TextBox 106"/>
            <p:cNvSpPr txBox="1"/>
            <p:nvPr/>
          </p:nvSpPr>
          <p:spPr>
            <a:xfrm>
              <a:off x="267521" y="4306574"/>
              <a:ext cx="258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cap="small" smtClean="0">
                  <a:solidFill>
                    <a:srgbClr val="C00000"/>
                  </a:solidFill>
                </a:rPr>
                <a:t>Two-level Desıgn</a:t>
              </a:r>
              <a:endParaRPr lang="tr-TR" b="1" cap="small">
                <a:solidFill>
                  <a:srgbClr val="C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649536" y="4358740"/>
              <a:ext cx="258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cap="small" smtClean="0">
                  <a:solidFill>
                    <a:srgbClr val="C00000"/>
                  </a:solidFill>
                </a:rPr>
                <a:t>Multı-level Desıgn</a:t>
              </a:r>
              <a:endParaRPr lang="tr-TR" b="1" cap="small">
                <a:solidFill>
                  <a:srgbClr val="C00000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51086" y="1770743"/>
              <a:ext cx="0" cy="290516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2068</Words>
  <Application>Microsoft Office PowerPoint</Application>
  <PresentationFormat>Ekran Gösterisi (16:9)</PresentationFormat>
  <Paragraphs>606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Tw Cen MT</vt:lpstr>
      <vt:lpstr>Calibri</vt:lpstr>
      <vt:lpstr>Verdana</vt:lpstr>
      <vt:lpstr>Times New Roman</vt:lpstr>
      <vt:lpstr>Tw Cen MT Condensed</vt:lpstr>
      <vt:lpstr>Arial</vt:lpstr>
      <vt:lpstr>Cambria Math</vt:lpstr>
      <vt:lpstr>Office Theme</vt:lpstr>
      <vt:lpstr>PowerPoint Sunusu</vt:lpstr>
      <vt:lpstr>Outline</vt:lpstr>
      <vt:lpstr>Summary of Contributions</vt:lpstr>
      <vt:lpstr>Memristive Crossbar Arrays</vt:lpstr>
      <vt:lpstr>Memristive Crossbar Arrays</vt:lpstr>
      <vt:lpstr>Memristive Crossbar Arrays</vt:lpstr>
      <vt:lpstr>Logic Synthesis</vt:lpstr>
      <vt:lpstr>Logic Synthesis (Two-level Design)</vt:lpstr>
      <vt:lpstr>Logic Synthesis (Multi-level Design)</vt:lpstr>
      <vt:lpstr>Logic Synthesis (Multi-level Design)</vt:lpstr>
      <vt:lpstr>Logic Synthesis (Multi-level Design)</vt:lpstr>
      <vt:lpstr>Logic Synthesis (Simulation Results)</vt:lpstr>
      <vt:lpstr>Logic Synthesis (Simulation Results)</vt:lpstr>
      <vt:lpstr>Logic Synthesis (Simulation Results)</vt:lpstr>
      <vt:lpstr>Defect Aspects</vt:lpstr>
      <vt:lpstr>Defect Aspects (Defect Model)</vt:lpstr>
      <vt:lpstr>Defect Aspects (Defect Tolerant Mapping)</vt:lpstr>
      <vt:lpstr>Defect Aspects (Defect Tolerant Mapping)</vt:lpstr>
      <vt:lpstr>Defect Aspects (Exact Algorithm)</vt:lpstr>
      <vt:lpstr>Defect Aspects (Hybrid Algorithm)</vt:lpstr>
      <vt:lpstr>Defect Aspects (Simulation Results)</vt:lpstr>
      <vt:lpstr>Conclusion and Future Work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Master Template Widescreen</dc:title>
  <dc:creator>Onur Tunalı</dc:creator>
  <cp:lastModifiedBy>Asuspc</cp:lastModifiedBy>
  <cp:revision>152</cp:revision>
  <dcterms:created xsi:type="dcterms:W3CDTF">2016-09-12T10:42:56Z</dcterms:created>
  <dcterms:modified xsi:type="dcterms:W3CDTF">2018-03-16T13:04:59Z</dcterms:modified>
</cp:coreProperties>
</file>