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2"/>
  </p:notesMasterIdLst>
  <p:sldIdLst>
    <p:sldId id="256" r:id="rId2"/>
    <p:sldId id="451" r:id="rId3"/>
    <p:sldId id="452" r:id="rId4"/>
    <p:sldId id="450" r:id="rId5"/>
    <p:sldId id="453" r:id="rId6"/>
    <p:sldId id="454" r:id="rId7"/>
    <p:sldId id="455" r:id="rId8"/>
    <p:sldId id="456" r:id="rId9"/>
    <p:sldId id="432" r:id="rId10"/>
    <p:sldId id="458" r:id="rId11"/>
    <p:sldId id="457" r:id="rId12"/>
    <p:sldId id="435" r:id="rId13"/>
    <p:sldId id="437" r:id="rId14"/>
    <p:sldId id="436" r:id="rId15"/>
    <p:sldId id="459" r:id="rId16"/>
    <p:sldId id="374" r:id="rId17"/>
    <p:sldId id="363" r:id="rId18"/>
    <p:sldId id="380" r:id="rId19"/>
    <p:sldId id="381" r:id="rId20"/>
    <p:sldId id="382" r:id="rId21"/>
    <p:sldId id="384" r:id="rId22"/>
    <p:sldId id="385" r:id="rId23"/>
    <p:sldId id="387" r:id="rId24"/>
    <p:sldId id="404" r:id="rId25"/>
    <p:sldId id="460" r:id="rId26"/>
    <p:sldId id="440" r:id="rId27"/>
    <p:sldId id="421" r:id="rId28"/>
    <p:sldId id="461" r:id="rId29"/>
    <p:sldId id="442" r:id="rId30"/>
    <p:sldId id="462" r:id="rId31"/>
    <p:sldId id="464" r:id="rId32"/>
    <p:sldId id="463" r:id="rId33"/>
    <p:sldId id="420" r:id="rId34"/>
    <p:sldId id="465" r:id="rId35"/>
    <p:sldId id="445" r:id="rId36"/>
    <p:sldId id="466" r:id="rId37"/>
    <p:sldId id="468" r:id="rId38"/>
    <p:sldId id="470" r:id="rId39"/>
    <p:sldId id="471" r:id="rId40"/>
    <p:sldId id="47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40" autoAdjust="0"/>
  </p:normalViewPr>
  <p:slideViewPr>
    <p:cSldViewPr>
      <p:cViewPr varScale="1">
        <p:scale>
          <a:sx n="108" d="100"/>
          <a:sy n="108" d="100"/>
        </p:scale>
        <p:origin x="89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2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2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3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1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1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2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0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481-5DB7-482E-9EDA-AAB8DF25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5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hyperlink" Target="http://www.ecc.itu.edu.t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mass.edu/nanofabrics/" TargetMode="External"/><Relationship Id="rId13" Type="http://schemas.openxmlformats.org/officeDocument/2006/relationships/hyperlink" Target="http://ec.europa.eu/research/mariecurieactions/about-msca/actions/rise/index_en.htm" TargetMode="External"/><Relationship Id="rId3" Type="http://schemas.openxmlformats.org/officeDocument/2006/relationships/hyperlink" Target="http://www.ecc.itu.edu.tr/index.php?title=Mustafa_Altun" TargetMode="External"/><Relationship Id="rId7" Type="http://schemas.openxmlformats.org/officeDocument/2006/relationships/hyperlink" Target="http://alos.di.unimi.it/" TargetMode="External"/><Relationship Id="rId12" Type="http://schemas.openxmlformats.org/officeDocument/2006/relationships/hyperlink" Target="http://cdnc.itec.kit.edu/index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ma.imag.fr/tima/en/index.html" TargetMode="External"/><Relationship Id="rId11" Type="http://schemas.openxmlformats.org/officeDocument/2006/relationships/hyperlink" Target="http://hplp.ece.virginia.edu/home" TargetMode="External"/><Relationship Id="rId5" Type="http://schemas.openxmlformats.org/officeDocument/2006/relationships/hyperlink" Target="http://www.iroctech.com/" TargetMode="External"/><Relationship Id="rId10" Type="http://schemas.openxmlformats.org/officeDocument/2006/relationships/hyperlink" Target="http://www.ee.duth.gr/en/" TargetMode="External"/><Relationship Id="rId4" Type="http://schemas.openxmlformats.org/officeDocument/2006/relationships/hyperlink" Target="http://www.ecc.itu.edu.tr/index.php?title=Main_Page" TargetMode="External"/><Relationship Id="rId9" Type="http://schemas.openxmlformats.org/officeDocument/2006/relationships/hyperlink" Target="http://engineering.purdue.edu/NRL/index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c.itu.edu.tr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00884" y="1219200"/>
            <a:ext cx="8915400" cy="1295401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Nano-Crossbar based Computing: Lessons Learned and Future Directions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1800" dirty="0"/>
              <a:t>Design, Automation, and Test in Europe (DATE)</a:t>
            </a:r>
            <a:r>
              <a:rPr lang="tr-TR" sz="1800" dirty="0"/>
              <a:t> , </a:t>
            </a:r>
            <a:r>
              <a:rPr lang="tr-TR" sz="1800" dirty="0" err="1"/>
              <a:t>Grenoble</a:t>
            </a:r>
            <a:r>
              <a:rPr lang="tr-TR" sz="1800" dirty="0"/>
              <a:t> France</a:t>
            </a:r>
            <a:endParaRPr lang="en-US" sz="18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tr-TR" sz="2000" dirty="0" err="1">
                <a:solidFill>
                  <a:srgbClr val="FFFFFF"/>
                </a:solidFill>
              </a:rPr>
              <a:t>March</a:t>
            </a:r>
            <a:r>
              <a:rPr lang="tr-TR" sz="2000" dirty="0">
                <a:solidFill>
                  <a:srgbClr val="FFFFFF"/>
                </a:solidFill>
              </a:rPr>
              <a:t> 10th,  2020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203389" y="3106852"/>
            <a:ext cx="6324600" cy="22860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Presenter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tr-TR" sz="3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4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http://www.ecc.itu.edu.tr/</a:t>
            </a:r>
            <a:endParaRPr kumimoji="0" lang="en-US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9" descr="http://www.iieom.org/ITU_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Nesne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43349"/>
              </p:ext>
            </p:extLst>
          </p:nvPr>
        </p:nvGraphicFramePr>
        <p:xfrm>
          <a:off x="7010400" y="3054389"/>
          <a:ext cx="1971306" cy="211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98" name="Visio" r:id="rId6" imgW="1672824" imgH="1803426" progId="Visio.Drawing.11">
                  <p:embed/>
                </p:oleObj>
              </mc:Choice>
              <mc:Fallback>
                <p:oleObj name="Visio" r:id="rId6" imgW="1672824" imgH="18034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054389"/>
                        <a:ext cx="1971306" cy="2111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/>
          <p:nvPr/>
        </p:nvSpPr>
        <p:spPr>
          <a:xfrm>
            <a:off x="381000" y="616663"/>
            <a:ext cx="4953000" cy="3927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56000">
            <a:spAutoFit/>
          </a:bodyPr>
          <a:lstStyle/>
          <a:p>
            <a:pPr algn="ctr"/>
            <a:r>
              <a:rPr lang="en-US" sz="900" dirty="0"/>
              <a:t>This project has received funding from the European Union's H2020 </a:t>
            </a:r>
            <a:r>
              <a:rPr lang="tr-TR" sz="900" dirty="0"/>
              <a:t>    </a:t>
            </a:r>
            <a:r>
              <a:rPr lang="en-US" sz="900" dirty="0"/>
              <a:t>research and innovation </a:t>
            </a:r>
            <a:r>
              <a:rPr lang="en-US" sz="900" dirty="0" err="1"/>
              <a:t>programme</a:t>
            </a:r>
            <a:r>
              <a:rPr lang="tr-TR" sz="900" dirty="0"/>
              <a:t> </a:t>
            </a:r>
            <a:r>
              <a:rPr lang="en-US" sz="900" dirty="0"/>
              <a:t>under the Marie </a:t>
            </a:r>
            <a:r>
              <a:rPr lang="en-US" sz="900" dirty="0" err="1"/>
              <a:t>Skłodowska</a:t>
            </a:r>
            <a:r>
              <a:rPr lang="en-US" sz="900" dirty="0"/>
              <a:t>-Curie grant agreement No 691178</a:t>
            </a:r>
            <a:r>
              <a:rPr lang="en-US" sz="1200" dirty="0"/>
              <a:t>.</a:t>
            </a:r>
            <a:endParaRPr lang="tr-TR" sz="12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5" y="609600"/>
            <a:ext cx="576000" cy="394500"/>
          </a:xfrm>
          <a:prstGeom prst="rect">
            <a:avLst/>
          </a:prstGeom>
        </p:spPr>
      </p:pic>
      <p:sp>
        <p:nvSpPr>
          <p:cNvPr id="14" name="Rectangle 7"/>
          <p:cNvSpPr/>
          <p:nvPr/>
        </p:nvSpPr>
        <p:spPr>
          <a:xfrm>
            <a:off x="5753100" y="638403"/>
            <a:ext cx="2819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/>
              <a:t>This work is supported by the TUBITAK-</a:t>
            </a:r>
            <a:r>
              <a:rPr lang="tr-TR" sz="900" dirty="0"/>
              <a:t>2501</a:t>
            </a:r>
            <a:r>
              <a:rPr lang="en-US" sz="900" dirty="0"/>
              <a:t> project #218E068</a:t>
            </a:r>
            <a:r>
              <a:rPr lang="tr-TR" sz="900" dirty="0"/>
              <a:t>.</a:t>
            </a:r>
            <a:endParaRPr lang="en-US" sz="9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F6D88A7-C50F-41E2-8440-DCDF9197BA3A}"/>
              </a:ext>
            </a:extLst>
          </p:cNvPr>
          <p:cNvSpPr txBox="1">
            <a:spLocks noChangeArrowheads="1"/>
          </p:cNvSpPr>
          <p:nvPr/>
        </p:nvSpPr>
        <p:spPr>
          <a:xfrm>
            <a:off x="-13416" y="2539772"/>
            <a:ext cx="9144000" cy="514617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/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b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lang="tr-TR" sz="3300" dirty="0">
                <a:solidFill>
                  <a:srgbClr val="000000"/>
                </a:solidFill>
                <a:latin typeface="Arial" charset="0"/>
              </a:rPr>
              <a:t>Mustafa </a:t>
            </a:r>
            <a:r>
              <a:rPr lang="tr-TR" sz="3300" dirty="0" err="1">
                <a:solidFill>
                  <a:srgbClr val="000000"/>
                </a:solidFill>
                <a:latin typeface="Arial" charset="0"/>
              </a:rPr>
              <a:t>Altun</a:t>
            </a:r>
            <a:r>
              <a:rPr lang="tr-TR" sz="33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tr-TR" sz="3300" dirty="0" err="1">
                <a:solidFill>
                  <a:srgbClr val="000000"/>
                </a:solidFill>
                <a:latin typeface="Arial" charset="0"/>
              </a:rPr>
              <a:t>Ismail</a:t>
            </a:r>
            <a:r>
              <a:rPr lang="tr-TR" sz="3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3300" dirty="0" err="1">
                <a:solidFill>
                  <a:srgbClr val="000000"/>
                </a:solidFill>
                <a:latin typeface="Arial" charset="0"/>
              </a:rPr>
              <a:t>Cevik</a:t>
            </a:r>
            <a:r>
              <a:rPr lang="tr-TR" sz="3300" dirty="0">
                <a:solidFill>
                  <a:srgbClr val="000000"/>
                </a:solidFill>
                <a:latin typeface="Arial" charset="0"/>
              </a:rPr>
              <a:t>, Ahmet Erten, Osman Eksik, Mircea </a:t>
            </a:r>
            <a:r>
              <a:rPr lang="tr-TR" sz="3300" dirty="0" err="1">
                <a:solidFill>
                  <a:srgbClr val="000000"/>
                </a:solidFill>
                <a:latin typeface="Arial" charset="0"/>
              </a:rPr>
              <a:t>Stan</a:t>
            </a:r>
            <a:r>
              <a:rPr lang="tr-TR" sz="33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tr-TR" sz="3300" dirty="0" err="1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tr-TR" sz="3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3300" dirty="0" err="1">
                <a:solidFill>
                  <a:srgbClr val="000000"/>
                </a:solidFill>
                <a:latin typeface="Arial" charset="0"/>
              </a:rPr>
              <a:t>Csaba</a:t>
            </a:r>
            <a:r>
              <a:rPr lang="tr-TR" sz="3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3300" dirty="0" err="1">
                <a:solidFill>
                  <a:srgbClr val="000000"/>
                </a:solidFill>
                <a:latin typeface="Arial" charset="0"/>
              </a:rPr>
              <a:t>Andras</a:t>
            </a:r>
            <a:r>
              <a:rPr lang="tr-TR" sz="3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3300" dirty="0" err="1">
                <a:solidFill>
                  <a:srgbClr val="000000"/>
                </a:solidFill>
                <a:latin typeface="Arial" charset="0"/>
              </a:rPr>
              <a:t>Moritz</a:t>
            </a:r>
            <a:endParaRPr kumimoji="0" lang="tr-TR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C396405-5B16-4984-BFA3-B8DC406BCD42}"/>
              </a:ext>
            </a:extLst>
          </p:cNvPr>
          <p:cNvSpPr/>
          <p:nvPr/>
        </p:nvSpPr>
        <p:spPr>
          <a:xfrm>
            <a:off x="2396629" y="1833154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in ASIC?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7F90451-ABB0-426D-ADC4-2B3CDB20F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87888"/>
            <a:ext cx="4038600" cy="3303312"/>
          </a:xfrm>
          <a:prstGeom prst="rect">
            <a:avLst/>
          </a:prstGeom>
          <a:solidFill>
            <a:schemeClr val="bg1">
              <a:alpha val="99000"/>
            </a:schemeClr>
          </a:solidFill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026DF943-6D1C-4205-A48B-DB557F64F24C}"/>
              </a:ext>
            </a:extLst>
          </p:cNvPr>
          <p:cNvSpPr/>
          <p:nvPr/>
        </p:nvSpPr>
        <p:spPr>
          <a:xfrm>
            <a:off x="2057400" y="5983069"/>
            <a:ext cx="555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CMOS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crossbar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CMOS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A746D8-B3F0-4088-ABB6-C1837EA74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5785" y="3152719"/>
            <a:ext cx="3303313" cy="20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887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Progress</a:t>
            </a:r>
          </a:p>
        </p:txBody>
      </p:sp>
      <p:pic>
        <p:nvPicPr>
          <p:cNvPr id="333826" name="Picture 2" descr="Research nano-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743200"/>
            <a:ext cx="845168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FBB81B26-560B-4A0B-80F7-1ADF4980F811}"/>
              </a:ext>
            </a:extLst>
          </p:cNvPr>
          <p:cNvSpPr/>
          <p:nvPr/>
        </p:nvSpPr>
        <p:spPr>
          <a:xfrm>
            <a:off x="612648" y="1676400"/>
            <a:ext cx="8226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MAIN GOAL: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728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81637" y="1413488"/>
          <a:ext cx="6096000" cy="254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54" name="Visio" r:id="rId3" imgW="3257376" imgH="1360195" progId="Visio.Drawing.11">
                  <p:embed/>
                </p:oleObj>
              </mc:Choice>
              <mc:Fallback>
                <p:oleObj name="Visio" r:id="rId3" imgW="3257376" imgH="13601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637" y="1413488"/>
                        <a:ext cx="6096000" cy="254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447800" y="3581400"/>
          <a:ext cx="5867400" cy="335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55" name="Visio" r:id="rId5" imgW="3119437" imgH="1783721" progId="Visio.Drawing.11">
                  <p:embed/>
                </p:oleObj>
              </mc:Choice>
              <mc:Fallback>
                <p:oleObj name="Visio" r:id="rId5" imgW="3119437" imgH="17837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5867400" cy="3355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4626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Shannon’s work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Symbolic Analysis of Relay and Switching Circuits(1938)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Object 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2462213"/>
          <a:ext cx="5943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26" name="Visio" r:id="rId3" imgW="2459355" imgH="606933" progId="Visio.Drawing.11">
                  <p:embed/>
                </p:oleObj>
              </mc:Choice>
              <mc:Fallback>
                <p:oleObj name="Visio" r:id="rId3" imgW="2459355" imgH="6069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62213"/>
                        <a:ext cx="59436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intel-westmere-2c-6c-gulftown,L-Z-237959-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038600"/>
            <a:ext cx="4495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0680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606194" y="1752600"/>
          <a:ext cx="792820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50" name="Visio" r:id="rId3" imgW="3692251" imgH="1698152" progId="Visio.Drawing.11">
                  <p:embed/>
                </p:oleObj>
              </mc:Choice>
              <mc:Fallback>
                <p:oleObj name="Visio" r:id="rId3" imgW="3692251" imgH="16981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94" y="1752600"/>
                        <a:ext cx="7928206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53340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are the Boolean functions implemented in (a) ad (b)?</a:t>
            </a:r>
          </a:p>
        </p:txBody>
      </p:sp>
    </p:spTree>
    <p:extLst>
      <p:ext uri="{BB962C8B-B14F-4D97-AF65-F5344CB8AC3E}">
        <p14:creationId xmlns:p14="http://schemas.microsoft.com/office/powerpoint/2010/main" val="42060821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Progress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3826" name="Picture 2" descr="Research nano-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743200"/>
            <a:ext cx="845168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FBB81B26-560B-4A0B-80F7-1ADF4980F811}"/>
              </a:ext>
            </a:extLst>
          </p:cNvPr>
          <p:cNvSpPr/>
          <p:nvPr/>
        </p:nvSpPr>
        <p:spPr>
          <a:xfrm>
            <a:off x="612648" y="1676400"/>
            <a:ext cx="8226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MAIN GOAL: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698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Memristor-based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34406" y="1905000"/>
          <a:ext cx="8060699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05" name="Visio" r:id="rId3" imgW="3300027" imgH="1491653" progId="Visio.Drawing.11">
                  <p:embed/>
                </p:oleObj>
              </mc:Choice>
              <mc:Fallback>
                <p:oleObj name="Visio" r:id="rId3" imgW="3300027" imgH="149165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06" y="1905000"/>
                        <a:ext cx="8060699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Memristor-based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A+B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/>
        </p:nvGraphicFramePr>
        <p:xfrm>
          <a:off x="1066800" y="2765323"/>
          <a:ext cx="2971800" cy="339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39" name="Visio" r:id="rId3" imgW="1471448" imgH="1685465" progId="Visio.Drawing.11">
                  <p:embed/>
                </p:oleObj>
              </mc:Choice>
              <mc:Fallback>
                <p:oleObj name="Visio" r:id="rId3" imgW="1471448" imgH="168546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65323"/>
                        <a:ext cx="2971800" cy="3393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1910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954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Diode-resistor logic</a:t>
            </a:r>
          </a:p>
        </p:txBody>
      </p:sp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5167313" y="2819400"/>
          <a:ext cx="298608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40" name="Visio" r:id="rId5" imgW="1474957" imgH="1653613" progId="Visio.Drawing.11">
                  <p:embed/>
                </p:oleObj>
              </mc:Choice>
              <mc:Fallback>
                <p:oleObj name="Visio" r:id="rId5" imgW="1474957" imgH="1653613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819400"/>
                        <a:ext cx="2986087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Memristor-based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0386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914400" y="2743200"/>
          <a:ext cx="3124200" cy="360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11" name="Visio" r:id="rId3" imgW="1484135" imgH="1711649" progId="Visio.Drawing.11">
                  <p:embed/>
                </p:oleObj>
              </mc:Choice>
              <mc:Fallback>
                <p:oleObj name="Visio" r:id="rId3" imgW="1484135" imgH="171164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3124200" cy="3604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8" name="Object 6"/>
          <p:cNvGraphicFramePr>
            <a:graphicFrameLocks noChangeAspect="1"/>
          </p:cNvGraphicFramePr>
          <p:nvPr/>
        </p:nvGraphicFramePr>
        <p:xfrm>
          <a:off x="5105400" y="2743200"/>
          <a:ext cx="3505200" cy="344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12" name="Visio" r:id="rId5" imgW="1673094" imgH="1647135" progId="Visio.Drawing.11">
                  <p:embed/>
                </p:oleObj>
              </mc:Choice>
              <mc:Fallback>
                <p:oleObj name="Visio" r:id="rId5" imgW="1673094" imgH="1647135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3505200" cy="3445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2192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Diode-resistor logic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Memristor-based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1605" name="Object 5"/>
          <p:cNvGraphicFramePr>
            <a:graphicFrameLocks noChangeAspect="1"/>
          </p:cNvGraphicFramePr>
          <p:nvPr/>
        </p:nvGraphicFramePr>
        <p:xfrm>
          <a:off x="2209800" y="2743200"/>
          <a:ext cx="5181600" cy="369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32" name="Visio" r:id="rId3" imgW="2787949" imgH="1989950" progId="Visio.Drawing.11">
                  <p:embed/>
                </p:oleObj>
              </mc:Choice>
              <mc:Fallback>
                <p:oleObj name="Visio" r:id="rId3" imgW="2787949" imgH="1989950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5181600" cy="3696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9D620C7-0654-4DF7-9856-B9AC1774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66989F-48CB-456A-9A08-183FFD2DD7A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H2020 Rise Program</a:t>
            </a:r>
          </a:p>
          <a:p>
            <a:pPr lvl="1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Project’s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Technical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Computing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crossbars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602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2" y="1600200"/>
            <a:ext cx="6167438" cy="46393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1066800" y="632460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tr-T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Snider, G., 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et al.,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(2004). CMOS-like logic in defective,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nanoscale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crossbars. 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Nanotechnology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FET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using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CMOS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like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60269"/>
            <a:ext cx="7543800" cy="343997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FET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using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CMOS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like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4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77685"/>
            <a:ext cx="7467600" cy="36993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Four-terminal Switch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19200" y="5867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3 × 3 2D switching network and its lattice form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990600" y="1981200"/>
          <a:ext cx="7315200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2" name="Visio" r:id="rId3" imgW="2763774" imgH="1343787" progId="Visio.Drawing.11">
                  <p:embed/>
                </p:oleObj>
              </mc:Choice>
              <mc:Fallback>
                <p:oleObj name="Visio" r:id="rId3" imgW="2763774" imgH="1343787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7315200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Four-terminal Switch-based Model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1524000"/>
            <a:ext cx="8382000" cy="15240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Switches are controlled by Boolean literals.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7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evaluates to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there exists a top-to-bottom path.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27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evaluates to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there exists a left-to-right path.</a:t>
            </a:r>
          </a:p>
        </p:txBody>
      </p:sp>
      <p:graphicFrame>
        <p:nvGraphicFramePr>
          <p:cNvPr id="5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1000" y="2895600"/>
          <a:ext cx="3581400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24" name="Visio" r:id="rId3" imgW="1726311" imgH="1714881" progId="Visio.Drawing.11">
                  <p:embed/>
                </p:oleObj>
              </mc:Choice>
              <mc:Fallback>
                <p:oleObj name="Visio" r:id="rId3" imgW="1726311" imgH="1714881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3581400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191000" y="2909888"/>
          <a:ext cx="3568700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25" name="Visio" r:id="rId5" imgW="1726311" imgH="1714881" progId="Visio.Drawing.11">
                  <p:embed/>
                </p:oleObj>
              </mc:Choice>
              <mc:Fallback>
                <p:oleObj name="Visio" r:id="rId5" imgW="1726311" imgH="1714881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09888"/>
                        <a:ext cx="3568700" cy="354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7924800" y="4267200"/>
          <a:ext cx="9731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26" name="Visio" r:id="rId7" imgW="325374" imgH="357378" progId="Visio.Drawing.11">
                  <p:embed/>
                </p:oleObj>
              </mc:Choice>
              <mc:Fallback>
                <p:oleObj name="Visio" r:id="rId7" imgW="325374" imgH="357378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267200"/>
                        <a:ext cx="9731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5"/>
          <p:cNvSpPr>
            <a:spLocks/>
          </p:cNvSpPr>
          <p:nvPr/>
        </p:nvSpPr>
        <p:spPr bwMode="auto">
          <a:xfrm rot="5400000" flipH="1">
            <a:off x="4419600" y="4432300"/>
            <a:ext cx="3200400" cy="91440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Four-terminal Switch-based Model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2634489-6F83-4645-9B0C-35B619605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0" y="1615671"/>
            <a:ext cx="3892030" cy="205818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48D4628-6C3A-4432-A6E6-FFAD1216E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70" y="4196955"/>
            <a:ext cx="5797030" cy="2218817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39761537-9D85-4102-8353-9A4EEB922DBE}"/>
              </a:ext>
            </a:extLst>
          </p:cNvPr>
          <p:cNvSpPr/>
          <p:nvPr/>
        </p:nvSpPr>
        <p:spPr>
          <a:xfrm>
            <a:off x="586754" y="3673860"/>
            <a:ext cx="8404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3x3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>
                <a:extLst>
                  <a:ext uri="{FF2B5EF4-FFF2-40B4-BE49-F238E27FC236}">
                    <a16:creationId xmlns:a16="http://schemas.microsoft.com/office/drawing/2014/main" id="{4988F106-9AD5-4D33-A264-3103D0F76E8A}"/>
                  </a:ext>
                </a:extLst>
              </p:cNvPr>
              <p:cNvSpPr/>
              <p:nvPr/>
            </p:nvSpPr>
            <p:spPr>
              <a:xfrm>
                <a:off x="228600" y="6315621"/>
                <a:ext cx="5410200" cy="389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Realizations of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𝑎𝑏𝑐</m:t>
                    </m:r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bar>
                      <m:barPr>
                        <m:pos m:val="top"/>
                        <m:ctrlPr>
                          <a:rPr lang="tr-T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bar>
                    <m:bar>
                      <m:barPr>
                        <m:pos m:val="top"/>
                        <m:ctrlPr>
                          <a:rPr lang="tr-T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bar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bar>
                      <m:barPr>
                        <m:pos m:val="top"/>
                        <m:ctrlPr>
                          <a:rPr lang="tr-T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bar>
                    <m:bar>
                      <m:barPr>
                        <m:pos m:val="top"/>
                        <m:ctrlPr>
                          <a:rPr lang="tr-T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bar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bar>
                      <m:barPr>
                        <m:pos m:val="top"/>
                        <m:ctrlPr>
                          <a:rPr lang="tr-T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bar>
                    <m:r>
                      <a:rPr lang="en-U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bar>
                      <m:barPr>
                        <m:pos m:val="top"/>
                        <m:ctrlPr>
                          <a:rPr lang="tr-T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bar>
                  </m:oMath>
                </a14:m>
                <a:endParaRPr lang="tr-TR" sz="1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Dikdörtgen 11">
                <a:extLst>
                  <a:ext uri="{FF2B5EF4-FFF2-40B4-BE49-F238E27FC236}">
                    <a16:creationId xmlns:a16="http://schemas.microsoft.com/office/drawing/2014/main" id="{4988F106-9AD5-4D33-A264-3103D0F76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315621"/>
                <a:ext cx="5410200" cy="389979"/>
              </a:xfrm>
              <a:prstGeom prst="rect">
                <a:avLst/>
              </a:prstGeom>
              <a:blipFill>
                <a:blip r:embed="rId4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1144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Experimental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23" y="1705286"/>
            <a:ext cx="5400000" cy="5074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8650" y="1447800"/>
            <a:ext cx="7860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"/>
              </a:rPr>
              <a:t>Implementation of f</a:t>
            </a:r>
            <a:r>
              <a:rPr lang="en-US" sz="800" dirty="0">
                <a:latin typeface=""/>
              </a:rPr>
              <a:t>XOR2 </a:t>
            </a:r>
            <a:r>
              <a:rPr lang="en-US" dirty="0">
                <a:latin typeface=""/>
              </a:rPr>
              <a:t>with different </a:t>
            </a:r>
            <a:r>
              <a:rPr lang="en-US" dirty="0" err="1">
                <a:latin typeface=""/>
              </a:rPr>
              <a:t>nanocrossbar</a:t>
            </a:r>
            <a:r>
              <a:rPr lang="en-US" dirty="0">
                <a:latin typeface=""/>
              </a:rPr>
              <a:t>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2251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Experimental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Results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6865184" cy="50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892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Progress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Tolerance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3826" name="Picture 2" descr="Research nano-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743200"/>
            <a:ext cx="845168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FBB81B26-560B-4A0B-80F7-1ADF4980F811}"/>
              </a:ext>
            </a:extLst>
          </p:cNvPr>
          <p:cNvSpPr/>
          <p:nvPr/>
        </p:nvSpPr>
        <p:spPr>
          <a:xfrm>
            <a:off x="612648" y="1676400"/>
            <a:ext cx="8226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MAIN GOAL: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0492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83629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Defect/Fault Tolerance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FET/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Memristor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06114"/>
            <a:ext cx="7062684" cy="3419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918" y="5385137"/>
            <a:ext cx="8158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Permanent Faults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occur mostly in fabrication and are tolerated in post-fabrication by redundancy and reconfigurability (mapping).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Transient Faults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occur in field and are tolerated by redundancy</a:t>
            </a:r>
          </a:p>
        </p:txBody>
      </p:sp>
    </p:spTree>
    <p:extLst>
      <p:ext uri="{BB962C8B-B14F-4D97-AF65-F5344CB8AC3E}">
        <p14:creationId xmlns:p14="http://schemas.microsoft.com/office/powerpoint/2010/main" val="4017374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mage result for University of Massachusetts, Amhe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21" y="14942507"/>
            <a:ext cx="79112" cy="7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51B82300-0F15-434B-A1B2-976E0E050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46246"/>
              </p:ext>
            </p:extLst>
          </p:nvPr>
        </p:nvGraphicFramePr>
        <p:xfrm>
          <a:off x="152399" y="1600200"/>
          <a:ext cx="8912487" cy="5194491"/>
        </p:xfrm>
        <a:graphic>
          <a:graphicData uri="http://schemas.openxmlformats.org/drawingml/2006/table">
            <a:tbl>
              <a:tblPr/>
              <a:tblGrid>
                <a:gridCol w="1949607">
                  <a:extLst>
                    <a:ext uri="{9D8B030D-6E8A-4147-A177-3AD203B41FA5}">
                      <a16:colId xmlns:a16="http://schemas.microsoft.com/office/drawing/2014/main" val="2427290421"/>
                    </a:ext>
                  </a:extLst>
                </a:gridCol>
                <a:gridCol w="6962880">
                  <a:extLst>
                    <a:ext uri="{9D8B030D-6E8A-4147-A177-3AD203B41FA5}">
                      <a16:colId xmlns:a16="http://schemas.microsoft.com/office/drawing/2014/main" val="3045268534"/>
                    </a:ext>
                  </a:extLst>
                </a:gridCol>
              </a:tblGrid>
              <a:tr h="311004">
                <a:tc>
                  <a:txBody>
                    <a:bodyPr/>
                    <a:lstStyle/>
                    <a:p>
                      <a:r>
                        <a:rPr lang="tr-TR" sz="1800" b="1" dirty="0" err="1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</a:txBody>
                  <a:tcPr marL="38356" marR="38356" marT="19178" marB="191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Synthesis and Performance Optimization of a Switching Nano-Crossbar Computer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NANOxCOMP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356" marR="38356" marT="19178" marB="191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160423"/>
                  </a:ext>
                </a:extLst>
              </a:tr>
              <a:tr h="319528">
                <a:tc>
                  <a:txBody>
                    <a:bodyPr/>
                    <a:lstStyle/>
                    <a:p>
                      <a:r>
                        <a:rPr lang="tr-TR" sz="1800" b="1" dirty="0" err="1">
                          <a:solidFill>
                            <a:schemeClr val="tx1"/>
                          </a:solidFill>
                        </a:rPr>
                        <a:t>coordinator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marL="38356" marR="38356" marT="19178" marB="191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Mustafa 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Altun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 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ECC Group, Istanbul Technical University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8356" marR="38356" marT="19178" marB="191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428761"/>
                  </a:ext>
                </a:extLst>
              </a:tr>
              <a:tr h="3099956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partner(s)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marL="38356" marR="38356" marT="19178" marB="191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Dr. Dan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Alexandrescu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IROC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Techonogies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 France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Prof.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Lorena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Anghel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TIMA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Lab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 France (</a:t>
                      </a:r>
                      <a:r>
                        <a:rPr lang="tr-TR" sz="1800" i="1" dirty="0" err="1">
                          <a:solidFill>
                            <a:schemeClr val="tx1"/>
                          </a:solidFill>
                          <a:effectLst/>
                        </a:rPr>
                        <a:t>partnership</a:t>
                      </a:r>
                      <a:r>
                        <a:rPr lang="tr-TR" sz="1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800" i="1" dirty="0" err="1">
                          <a:solidFill>
                            <a:schemeClr val="tx1"/>
                          </a:solidFill>
                          <a:effectLst/>
                        </a:rPr>
                        <a:t>terminated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Prof.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Valentina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Ciriani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ALOS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Lab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.,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University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of Milan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Italy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Prof.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Csaba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 A.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Moritz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Nanoscale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Computing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Fabrics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Lab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.,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University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of Massachusetts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 USA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Prof.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Kaushik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Roy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Nanoelectronics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Research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Lab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.,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Purdue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University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 USA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Prof.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Georgios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Sirakoulis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Department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of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Electrical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Computer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Engineering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,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Democritus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University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of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Thrace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Greece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tr-TR" sz="1800" i="1" dirty="0" err="1">
                          <a:solidFill>
                            <a:schemeClr val="tx1"/>
                          </a:solidFill>
                          <a:effectLst/>
                        </a:rPr>
                        <a:t>new</a:t>
                      </a:r>
                      <a:r>
                        <a:rPr lang="tr-TR" sz="1800" i="1" dirty="0">
                          <a:solidFill>
                            <a:schemeClr val="tx1"/>
                          </a:solidFill>
                          <a:effectLst/>
                        </a:rPr>
                        <a:t> partner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Prof. Mircea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Stan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High-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Performance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Low-Power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Lab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.,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University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of Virginia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 USA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Prof. Mehdi B.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Tahoori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Dependable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Nano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-Computing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Group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,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Karlsruhe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Institute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of </a:t>
                      </a:r>
                      <a:r>
                        <a:rPr lang="tr-TR" sz="1800" u="none" strike="noStrike" dirty="0" err="1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Technology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, Germany</a:t>
                      </a:r>
                    </a:p>
                  </a:txBody>
                  <a:tcPr marL="38356" marR="38356" marT="19178" marB="191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86799"/>
                  </a:ext>
                </a:extLst>
              </a:tr>
              <a:tr h="645095">
                <a:tc>
                  <a:txBody>
                    <a:bodyPr/>
                    <a:lstStyle/>
                    <a:p>
                      <a:r>
                        <a:rPr lang="tr-TR" sz="1800" b="1" dirty="0" err="1">
                          <a:solidFill>
                            <a:schemeClr val="tx1"/>
                          </a:solidFill>
                        </a:rPr>
                        <a:t>funding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</a:rPr>
                        <a:t>agency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 &amp; program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marL="38356" marR="38356" marT="19178" marB="191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European Union/European Commission H2020 MSCA Research and Innovation Staff Exchange Program (RISE)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356" marR="38356" marT="19178" marB="191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96937"/>
                  </a:ext>
                </a:extLst>
              </a:tr>
              <a:tr h="31100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Budget &amp;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</a:rPr>
                        <a:t>duration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marL="38356" marR="38356" marT="19178" marB="191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</a:rPr>
                        <a:t>724.500 EURO &amp; 2015-2019</a:t>
                      </a:r>
                    </a:p>
                  </a:txBody>
                  <a:tcPr marL="38356" marR="38356" marT="19178" marB="191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98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797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83629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Defect/Fault Tolerance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FET/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Memristor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99">
            <a:extLst>
              <a:ext uri="{FF2B5EF4-FFF2-40B4-BE49-F238E27FC236}">
                <a16:creationId xmlns:a16="http://schemas.microsoft.com/office/drawing/2014/main" id="{8BD153F9-065A-437B-A188-21F9706E0572}"/>
              </a:ext>
            </a:extLst>
          </p:cNvPr>
          <p:cNvGrpSpPr/>
          <p:nvPr/>
        </p:nvGrpSpPr>
        <p:grpSpPr>
          <a:xfrm>
            <a:off x="1219200" y="2476145"/>
            <a:ext cx="2297763" cy="2842029"/>
            <a:chOff x="570975" y="1789324"/>
            <a:chExt cx="2297763" cy="2842029"/>
          </a:xfrm>
        </p:grpSpPr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32F1C3DE-E51D-4730-A644-B5C40095CA43}"/>
                </a:ext>
              </a:extLst>
            </p:cNvPr>
            <p:cNvGrpSpPr/>
            <p:nvPr/>
          </p:nvGrpSpPr>
          <p:grpSpPr>
            <a:xfrm>
              <a:off x="1255635" y="2120074"/>
              <a:ext cx="1190876" cy="1334968"/>
              <a:chOff x="658651" y="719485"/>
              <a:chExt cx="1002027" cy="2376264"/>
            </a:xfrm>
          </p:grpSpPr>
          <p:cxnSp>
            <p:nvCxnSpPr>
              <p:cNvPr id="46" name="Straight Connector 92">
                <a:extLst>
                  <a:ext uri="{FF2B5EF4-FFF2-40B4-BE49-F238E27FC236}">
                    <a16:creationId xmlns:a16="http://schemas.microsoft.com/office/drawing/2014/main" id="{0A3D4CDB-2375-4A4C-866A-3DF7DA08EA85}"/>
                  </a:ext>
                </a:extLst>
              </p:cNvPr>
              <p:cNvCxnSpPr/>
              <p:nvPr/>
            </p:nvCxnSpPr>
            <p:spPr>
              <a:xfrm rot="5400000">
                <a:off x="472546" y="1907617"/>
                <a:ext cx="2376264" cy="0"/>
              </a:xfrm>
              <a:prstGeom prst="line">
                <a:avLst/>
              </a:prstGeom>
              <a:ln w="19050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93">
                <a:extLst>
                  <a:ext uri="{FF2B5EF4-FFF2-40B4-BE49-F238E27FC236}">
                    <a16:creationId xmlns:a16="http://schemas.microsoft.com/office/drawing/2014/main" id="{7B892D5F-877B-4E19-84A6-CF381328248B}"/>
                  </a:ext>
                </a:extLst>
              </p:cNvPr>
              <p:cNvCxnSpPr/>
              <p:nvPr/>
            </p:nvCxnSpPr>
            <p:spPr>
              <a:xfrm rot="5400000">
                <a:off x="272141" y="1907617"/>
                <a:ext cx="2376264" cy="0"/>
              </a:xfrm>
              <a:prstGeom prst="line">
                <a:avLst/>
              </a:prstGeom>
              <a:ln w="19050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94">
                <a:extLst>
                  <a:ext uri="{FF2B5EF4-FFF2-40B4-BE49-F238E27FC236}">
                    <a16:creationId xmlns:a16="http://schemas.microsoft.com/office/drawing/2014/main" id="{AB8E2DE6-4386-4F2E-903B-34F0F1757A88}"/>
                  </a:ext>
                </a:extLst>
              </p:cNvPr>
              <p:cNvCxnSpPr/>
              <p:nvPr/>
            </p:nvCxnSpPr>
            <p:spPr>
              <a:xfrm rot="5400000">
                <a:off x="71736" y="1907617"/>
                <a:ext cx="2376264" cy="0"/>
              </a:xfrm>
              <a:prstGeom prst="line">
                <a:avLst/>
              </a:prstGeom>
              <a:ln w="19050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95">
                <a:extLst>
                  <a:ext uri="{FF2B5EF4-FFF2-40B4-BE49-F238E27FC236}">
                    <a16:creationId xmlns:a16="http://schemas.microsoft.com/office/drawing/2014/main" id="{51094E07-1AAE-47FD-BD00-2F903C1D9EFC}"/>
                  </a:ext>
                </a:extLst>
              </p:cNvPr>
              <p:cNvCxnSpPr/>
              <p:nvPr/>
            </p:nvCxnSpPr>
            <p:spPr>
              <a:xfrm rot="5400000">
                <a:off x="-128669" y="1907617"/>
                <a:ext cx="2376264" cy="0"/>
              </a:xfrm>
              <a:prstGeom prst="line">
                <a:avLst/>
              </a:prstGeom>
              <a:ln w="19050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96">
                <a:extLst>
                  <a:ext uri="{FF2B5EF4-FFF2-40B4-BE49-F238E27FC236}">
                    <a16:creationId xmlns:a16="http://schemas.microsoft.com/office/drawing/2014/main" id="{D1DE7FB0-FAC2-43EC-936D-8E7C44568157}"/>
                  </a:ext>
                </a:extLst>
              </p:cNvPr>
              <p:cNvCxnSpPr/>
              <p:nvPr/>
            </p:nvCxnSpPr>
            <p:spPr>
              <a:xfrm rot="5400000">
                <a:off x="-329074" y="1907617"/>
                <a:ext cx="2376264" cy="0"/>
              </a:xfrm>
              <a:prstGeom prst="line">
                <a:avLst/>
              </a:prstGeom>
              <a:ln w="19050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97">
                <a:extLst>
                  <a:ext uri="{FF2B5EF4-FFF2-40B4-BE49-F238E27FC236}">
                    <a16:creationId xmlns:a16="http://schemas.microsoft.com/office/drawing/2014/main" id="{A1BA2B5C-A323-451B-B7C4-7E98E674F714}"/>
                  </a:ext>
                </a:extLst>
              </p:cNvPr>
              <p:cNvCxnSpPr/>
              <p:nvPr/>
            </p:nvCxnSpPr>
            <p:spPr>
              <a:xfrm rot="5400000">
                <a:off x="-529481" y="1907617"/>
                <a:ext cx="2376264" cy="0"/>
              </a:xfrm>
              <a:prstGeom prst="line">
                <a:avLst/>
              </a:prstGeom>
              <a:ln w="19050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05DD55-F286-46FB-A334-FA1EBBE811E8}"/>
                </a:ext>
              </a:extLst>
            </p:cNvPr>
            <p:cNvSpPr/>
            <p:nvPr/>
          </p:nvSpPr>
          <p:spPr>
            <a:xfrm>
              <a:off x="1191455" y="2336007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14905F-88EB-4880-A9AF-1E2DF7A49F75}"/>
                </a:ext>
              </a:extLst>
            </p:cNvPr>
            <p:cNvSpPr/>
            <p:nvPr/>
          </p:nvSpPr>
          <p:spPr>
            <a:xfrm>
              <a:off x="1429630" y="2336007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F71D1A5-1653-4C09-BE5C-0D74F1566327}"/>
                </a:ext>
              </a:extLst>
            </p:cNvPr>
            <p:cNvSpPr/>
            <p:nvPr/>
          </p:nvSpPr>
          <p:spPr>
            <a:xfrm>
              <a:off x="1667805" y="2336007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FBD6B2-6069-4A14-9D1A-ED75195B895A}"/>
                </a:ext>
              </a:extLst>
            </p:cNvPr>
            <p:cNvSpPr/>
            <p:nvPr/>
          </p:nvSpPr>
          <p:spPr>
            <a:xfrm>
              <a:off x="1905979" y="2336007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5D0F15-C16D-4045-99C8-38BEA5B858CE}"/>
                </a:ext>
              </a:extLst>
            </p:cNvPr>
            <p:cNvSpPr/>
            <p:nvPr/>
          </p:nvSpPr>
          <p:spPr>
            <a:xfrm>
              <a:off x="2144154" y="2336007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8552C3F-CF94-4CED-A59F-2D5651559352}"/>
                </a:ext>
              </a:extLst>
            </p:cNvPr>
            <p:cNvSpPr/>
            <p:nvPr/>
          </p:nvSpPr>
          <p:spPr>
            <a:xfrm>
              <a:off x="2382329" y="2336007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10A165-6A93-4513-8C8A-732DF2051A14}"/>
                </a:ext>
              </a:extLst>
            </p:cNvPr>
            <p:cNvSpPr/>
            <p:nvPr/>
          </p:nvSpPr>
          <p:spPr>
            <a:xfrm>
              <a:off x="1191455" y="2583099"/>
              <a:ext cx="128354" cy="13349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E11304-EC22-4403-9A80-21A49D9F57CE}"/>
                </a:ext>
              </a:extLst>
            </p:cNvPr>
            <p:cNvSpPr/>
            <p:nvPr/>
          </p:nvSpPr>
          <p:spPr>
            <a:xfrm>
              <a:off x="1429630" y="2583099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0F34D-1B3F-49F7-8C1E-E63D5D432C54}"/>
                </a:ext>
              </a:extLst>
            </p:cNvPr>
            <p:cNvSpPr/>
            <p:nvPr/>
          </p:nvSpPr>
          <p:spPr>
            <a:xfrm>
              <a:off x="1667805" y="2583099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D11B4E-2B08-49E5-A025-79248DE20CF4}"/>
                </a:ext>
              </a:extLst>
            </p:cNvPr>
            <p:cNvSpPr/>
            <p:nvPr/>
          </p:nvSpPr>
          <p:spPr>
            <a:xfrm>
              <a:off x="1905979" y="2583099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AD22FF-93CB-4441-870B-3F494000C7F4}"/>
                </a:ext>
              </a:extLst>
            </p:cNvPr>
            <p:cNvSpPr/>
            <p:nvPr/>
          </p:nvSpPr>
          <p:spPr>
            <a:xfrm>
              <a:off x="2144154" y="2583099"/>
              <a:ext cx="128354" cy="1334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C3ACF07-3631-4696-9E2C-894DFF68F61A}"/>
                </a:ext>
              </a:extLst>
            </p:cNvPr>
            <p:cNvSpPr/>
            <p:nvPr/>
          </p:nvSpPr>
          <p:spPr>
            <a:xfrm>
              <a:off x="2382329" y="2583099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ECB69D-DA4B-4B51-8371-8A7588180542}"/>
                </a:ext>
              </a:extLst>
            </p:cNvPr>
            <p:cNvSpPr/>
            <p:nvPr/>
          </p:nvSpPr>
          <p:spPr>
            <a:xfrm>
              <a:off x="1191455" y="2830192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4D0D0E4-198B-44F8-ACF8-583FC73192E7}"/>
                </a:ext>
              </a:extLst>
            </p:cNvPr>
            <p:cNvSpPr/>
            <p:nvPr/>
          </p:nvSpPr>
          <p:spPr>
            <a:xfrm>
              <a:off x="1429630" y="2830192"/>
              <a:ext cx="128354" cy="1334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1B8A39D-A7BA-4A5C-BE6F-2689534B84E5}"/>
                </a:ext>
              </a:extLst>
            </p:cNvPr>
            <p:cNvSpPr/>
            <p:nvPr/>
          </p:nvSpPr>
          <p:spPr>
            <a:xfrm>
              <a:off x="1667805" y="2830192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3831476-7DF6-4964-8F42-9A4F6051D939}"/>
                </a:ext>
              </a:extLst>
            </p:cNvPr>
            <p:cNvSpPr/>
            <p:nvPr/>
          </p:nvSpPr>
          <p:spPr>
            <a:xfrm>
              <a:off x="1905979" y="2830192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0E9E89C-BA19-446F-9F42-3AB06848BF0E}"/>
                </a:ext>
              </a:extLst>
            </p:cNvPr>
            <p:cNvSpPr/>
            <p:nvPr/>
          </p:nvSpPr>
          <p:spPr>
            <a:xfrm>
              <a:off x="2144154" y="2830192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5E43BD-8F9A-4E0D-B7C6-6E3C8105C158}"/>
                </a:ext>
              </a:extLst>
            </p:cNvPr>
            <p:cNvSpPr/>
            <p:nvPr/>
          </p:nvSpPr>
          <p:spPr>
            <a:xfrm>
              <a:off x="2382329" y="2830192"/>
              <a:ext cx="128354" cy="13349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F49D5D4-1130-4E62-BCBB-F6F4ED05EC05}"/>
                </a:ext>
              </a:extLst>
            </p:cNvPr>
            <p:cNvSpPr/>
            <p:nvPr/>
          </p:nvSpPr>
          <p:spPr>
            <a:xfrm>
              <a:off x="1191455" y="3077285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DD37C6-7BE9-4C4F-A08D-70BDC39A12AC}"/>
                </a:ext>
              </a:extLst>
            </p:cNvPr>
            <p:cNvSpPr/>
            <p:nvPr/>
          </p:nvSpPr>
          <p:spPr>
            <a:xfrm>
              <a:off x="1429630" y="3077285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A2D8-EA70-4C39-B283-72C19EEA8026}"/>
                </a:ext>
              </a:extLst>
            </p:cNvPr>
            <p:cNvSpPr/>
            <p:nvPr/>
          </p:nvSpPr>
          <p:spPr>
            <a:xfrm>
              <a:off x="1667805" y="3077285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A78B87D-E797-4566-80DB-A88BE6582520}"/>
                </a:ext>
              </a:extLst>
            </p:cNvPr>
            <p:cNvSpPr/>
            <p:nvPr/>
          </p:nvSpPr>
          <p:spPr>
            <a:xfrm>
              <a:off x="1905979" y="3077285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BD8E88-1875-4712-AF06-1FB9037120F9}"/>
                </a:ext>
              </a:extLst>
            </p:cNvPr>
            <p:cNvSpPr/>
            <p:nvPr/>
          </p:nvSpPr>
          <p:spPr>
            <a:xfrm>
              <a:off x="2144154" y="3077285"/>
              <a:ext cx="128354" cy="1334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6175771-C0DD-49E1-B3DD-FAE8BCC8ECD4}"/>
                </a:ext>
              </a:extLst>
            </p:cNvPr>
            <p:cNvSpPr/>
            <p:nvPr/>
          </p:nvSpPr>
          <p:spPr>
            <a:xfrm>
              <a:off x="2382329" y="3077285"/>
              <a:ext cx="128354" cy="133497"/>
            </a:xfrm>
            <a:prstGeom prst="ellipse">
              <a:avLst/>
            </a:prstGeom>
            <a:solidFill>
              <a:srgbClr val="7F7F7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32" name="Straight Connector 35">
              <a:extLst>
                <a:ext uri="{FF2B5EF4-FFF2-40B4-BE49-F238E27FC236}">
                  <a16:creationId xmlns:a16="http://schemas.microsoft.com/office/drawing/2014/main" id="{7F1BF75B-BF51-48D6-9697-DFC5799400CB}"/>
                </a:ext>
              </a:extLst>
            </p:cNvPr>
            <p:cNvCxnSpPr/>
            <p:nvPr/>
          </p:nvCxnSpPr>
          <p:spPr>
            <a:xfrm>
              <a:off x="900418" y="2402759"/>
              <a:ext cx="1968320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6">
              <a:extLst>
                <a:ext uri="{FF2B5EF4-FFF2-40B4-BE49-F238E27FC236}">
                  <a16:creationId xmlns:a16="http://schemas.microsoft.com/office/drawing/2014/main" id="{A60C3740-F559-469C-8828-58AFCA471787}"/>
                </a:ext>
              </a:extLst>
            </p:cNvPr>
            <p:cNvCxnSpPr/>
            <p:nvPr/>
          </p:nvCxnSpPr>
          <p:spPr>
            <a:xfrm>
              <a:off x="900418" y="2650476"/>
              <a:ext cx="1968320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7">
              <a:extLst>
                <a:ext uri="{FF2B5EF4-FFF2-40B4-BE49-F238E27FC236}">
                  <a16:creationId xmlns:a16="http://schemas.microsoft.com/office/drawing/2014/main" id="{CB7EC4B1-1F1E-4AAC-9121-9CAA11F01D2A}"/>
                </a:ext>
              </a:extLst>
            </p:cNvPr>
            <p:cNvCxnSpPr/>
            <p:nvPr/>
          </p:nvCxnSpPr>
          <p:spPr>
            <a:xfrm>
              <a:off x="900418" y="2898193"/>
              <a:ext cx="1968320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8">
              <a:extLst>
                <a:ext uri="{FF2B5EF4-FFF2-40B4-BE49-F238E27FC236}">
                  <a16:creationId xmlns:a16="http://schemas.microsoft.com/office/drawing/2014/main" id="{0CA67670-30C0-44E2-A753-2C9101B4F6BE}"/>
                </a:ext>
              </a:extLst>
            </p:cNvPr>
            <p:cNvCxnSpPr/>
            <p:nvPr/>
          </p:nvCxnSpPr>
          <p:spPr>
            <a:xfrm>
              <a:off x="900418" y="3145910"/>
              <a:ext cx="1968320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Metin kutusu 6">
              <a:extLst>
                <a:ext uri="{FF2B5EF4-FFF2-40B4-BE49-F238E27FC236}">
                  <a16:creationId xmlns:a16="http://schemas.microsoft.com/office/drawing/2014/main" id="{26115356-86B8-4F6B-9759-0263760C0512}"/>
                </a:ext>
              </a:extLst>
            </p:cNvPr>
            <p:cNvSpPr txBox="1"/>
            <p:nvPr/>
          </p:nvSpPr>
          <p:spPr>
            <a:xfrm>
              <a:off x="570975" y="2238576"/>
              <a:ext cx="416871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tr-TR" sz="1400" b="1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O</a:t>
              </a:r>
              <a:r>
                <a:rPr lang="tr-TR" sz="1400" b="1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  <a:endParaRPr lang="tr-TR" sz="1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ts val="1900"/>
                </a:lnSpc>
              </a:pPr>
              <a:r>
                <a:rPr lang="tr-TR" sz="1400" b="1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O</a:t>
              </a:r>
              <a:r>
                <a:rPr lang="tr-TR" sz="1400" b="1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endParaRPr lang="tr-TR" sz="1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ts val="1900"/>
                </a:lnSpc>
              </a:pPr>
              <a:r>
                <a:rPr lang="tr-TR" sz="1400" b="1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O</a:t>
              </a:r>
              <a:r>
                <a:rPr lang="tr-TR" sz="1400" b="1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>
                <a:lnSpc>
                  <a:spcPts val="1900"/>
                </a:lnSpc>
              </a:pPr>
              <a:r>
                <a:rPr lang="tr-TR" sz="1400" b="1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O</a:t>
              </a:r>
              <a:r>
                <a:rPr lang="tr-TR" sz="1400" b="1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7" name="Dikdörtgen 11">
              <a:extLst>
                <a:ext uri="{FF2B5EF4-FFF2-40B4-BE49-F238E27FC236}">
                  <a16:creationId xmlns:a16="http://schemas.microsoft.com/office/drawing/2014/main" id="{A96129C0-E1FE-4B70-A0D9-F5CCEB81ED48}"/>
                </a:ext>
              </a:extLst>
            </p:cNvPr>
            <p:cNvSpPr/>
            <p:nvPr/>
          </p:nvSpPr>
          <p:spPr>
            <a:xfrm rot="5400000">
              <a:off x="2178139" y="2785509"/>
              <a:ext cx="1334968" cy="213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8" name="Metin kutusu 160">
              <a:extLst>
                <a:ext uri="{FF2B5EF4-FFF2-40B4-BE49-F238E27FC236}">
                  <a16:creationId xmlns:a16="http://schemas.microsoft.com/office/drawing/2014/main" id="{FDB878D3-AFDC-4551-A6CA-00ACE0FCDA29}"/>
                </a:ext>
              </a:extLst>
            </p:cNvPr>
            <p:cNvSpPr txBox="1"/>
            <p:nvPr/>
          </p:nvSpPr>
          <p:spPr>
            <a:xfrm>
              <a:off x="987846" y="3595813"/>
              <a:ext cx="1874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Defective crossbar</a:t>
              </a:r>
            </a:p>
          </p:txBody>
        </p:sp>
        <p:sp>
          <p:nvSpPr>
            <p:cNvPr id="39" name="Metin kutusu 40">
              <a:extLst>
                <a:ext uri="{FF2B5EF4-FFF2-40B4-BE49-F238E27FC236}">
                  <a16:creationId xmlns:a16="http://schemas.microsoft.com/office/drawing/2014/main" id="{1F0684F5-BB2E-413D-B123-5F3C8254AE0A}"/>
                </a:ext>
              </a:extLst>
            </p:cNvPr>
            <p:cNvSpPr txBox="1"/>
            <p:nvPr/>
          </p:nvSpPr>
          <p:spPr>
            <a:xfrm>
              <a:off x="1085371" y="1789324"/>
              <a:ext cx="167494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</a:t>
              </a:r>
              <a:r>
                <a:rPr lang="tr-TR" sz="1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I</a:t>
              </a:r>
              <a:r>
                <a:rPr lang="tr-TR" sz="1400" b="1" baseline="-25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  <a:r>
                <a:rPr lang="tr-TR" sz="1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  I</a:t>
              </a:r>
              <a:r>
                <a:rPr lang="tr-TR" sz="1400" b="1" baseline="-25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    </a:t>
              </a:r>
              <a:r>
                <a:rPr lang="tr-TR" sz="1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I</a:t>
              </a:r>
              <a:r>
                <a:rPr lang="tr-TR" sz="1400" b="1" baseline="-25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 </a:t>
              </a:r>
              <a:r>
                <a:rPr lang="tr-TR" sz="1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</a:t>
              </a:r>
              <a:r>
                <a:rPr lang="tr-TR" sz="1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I</a:t>
              </a:r>
              <a:r>
                <a:rPr lang="tr-TR" sz="1400" b="1" baseline="-25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  <a:r>
                <a:rPr lang="tr-TR" sz="1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 I</a:t>
              </a:r>
              <a:r>
                <a:rPr lang="tr-TR" sz="1400" b="1" baseline="-25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</a:t>
              </a:r>
              <a:r>
                <a:rPr lang="tr-TR" sz="1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 I</a:t>
              </a:r>
              <a:r>
                <a:rPr lang="tr-TR" sz="1400" b="1" baseline="-25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6            </a:t>
              </a:r>
              <a:endParaRPr lang="tr-T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73">
              <a:extLst>
                <a:ext uri="{FF2B5EF4-FFF2-40B4-BE49-F238E27FC236}">
                  <a16:creationId xmlns:a16="http://schemas.microsoft.com/office/drawing/2014/main" id="{7685B9CD-3806-4329-8B55-27C647ABDBCA}"/>
                </a:ext>
              </a:extLst>
            </p:cNvPr>
            <p:cNvGrpSpPr/>
            <p:nvPr/>
          </p:nvGrpSpPr>
          <p:grpSpPr>
            <a:xfrm>
              <a:off x="884603" y="4035315"/>
              <a:ext cx="1961020" cy="276999"/>
              <a:chOff x="935831" y="3956325"/>
              <a:chExt cx="1650041" cy="224095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936668F-FC7D-4893-B029-76B42CF2AC5B}"/>
                  </a:ext>
                </a:extLst>
              </p:cNvPr>
              <p:cNvSpPr/>
              <p:nvPr/>
            </p:nvSpPr>
            <p:spPr>
              <a:xfrm>
                <a:off x="935831" y="4016845"/>
                <a:ext cx="108000" cy="108000"/>
              </a:xfrm>
              <a:prstGeom prst="ellipse">
                <a:avLst/>
              </a:prstGeom>
              <a:solidFill>
                <a:srgbClr val="7F7F7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" name="Metin kutusu 160">
                <a:extLst>
                  <a:ext uri="{FF2B5EF4-FFF2-40B4-BE49-F238E27FC236}">
                    <a16:creationId xmlns:a16="http://schemas.microsoft.com/office/drawing/2014/main" id="{5400CC20-5113-4AD0-9F54-C84CE581B90F}"/>
                  </a:ext>
                </a:extLst>
              </p:cNvPr>
              <p:cNvSpPr txBox="1"/>
              <p:nvPr/>
            </p:nvSpPr>
            <p:spPr>
              <a:xfrm>
                <a:off x="1026347" y="3956325"/>
                <a:ext cx="1559525" cy="224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Configurable Switch</a:t>
                </a:r>
              </a:p>
            </p:txBody>
          </p:sp>
        </p:grpSp>
        <p:grpSp>
          <p:nvGrpSpPr>
            <p:cNvPr id="41" name="Group 74">
              <a:extLst>
                <a:ext uri="{FF2B5EF4-FFF2-40B4-BE49-F238E27FC236}">
                  <a16:creationId xmlns:a16="http://schemas.microsoft.com/office/drawing/2014/main" id="{7D4616FE-C76C-499B-80CB-60745D5C2BBA}"/>
                </a:ext>
              </a:extLst>
            </p:cNvPr>
            <p:cNvGrpSpPr/>
            <p:nvPr/>
          </p:nvGrpSpPr>
          <p:grpSpPr>
            <a:xfrm>
              <a:off x="884603" y="4354354"/>
              <a:ext cx="1674694" cy="276999"/>
              <a:chOff x="2231975" y="3956325"/>
              <a:chExt cx="1409121" cy="224095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6B0C2C2-47EA-4F6E-8E51-7F49FF55A282}"/>
                  </a:ext>
                </a:extLst>
              </p:cNvPr>
              <p:cNvSpPr/>
              <p:nvPr/>
            </p:nvSpPr>
            <p:spPr>
              <a:xfrm>
                <a:off x="2231975" y="401684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3" name="Metin kutusu 160">
                <a:extLst>
                  <a:ext uri="{FF2B5EF4-FFF2-40B4-BE49-F238E27FC236}">
                    <a16:creationId xmlns:a16="http://schemas.microsoft.com/office/drawing/2014/main" id="{4DA52D7C-F027-4F71-968E-276EB3621DB5}"/>
                  </a:ext>
                </a:extLst>
              </p:cNvPr>
              <p:cNvSpPr txBox="1"/>
              <p:nvPr/>
            </p:nvSpPr>
            <p:spPr>
              <a:xfrm>
                <a:off x="2285542" y="3956325"/>
                <a:ext cx="1355554" cy="224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Defective Switch</a:t>
                </a:r>
              </a:p>
            </p:txBody>
          </p:sp>
        </p:grpSp>
      </p:grpSp>
      <p:grpSp>
        <p:nvGrpSpPr>
          <p:cNvPr id="52" name="Group 6">
            <a:extLst>
              <a:ext uri="{FF2B5EF4-FFF2-40B4-BE49-F238E27FC236}">
                <a16:creationId xmlns:a16="http://schemas.microsoft.com/office/drawing/2014/main" id="{2C6C70E8-0695-462B-AF1E-57ECB666D2A1}"/>
              </a:ext>
            </a:extLst>
          </p:cNvPr>
          <p:cNvGrpSpPr/>
          <p:nvPr/>
        </p:nvGrpSpPr>
        <p:grpSpPr>
          <a:xfrm>
            <a:off x="2886916" y="1524000"/>
            <a:ext cx="2970558" cy="764803"/>
            <a:chOff x="1943721" y="837179"/>
            <a:chExt cx="2970558" cy="764803"/>
          </a:xfrm>
        </p:grpSpPr>
        <p:grpSp>
          <p:nvGrpSpPr>
            <p:cNvPr id="53" name="Group 76">
              <a:extLst>
                <a:ext uri="{FF2B5EF4-FFF2-40B4-BE49-F238E27FC236}">
                  <a16:creationId xmlns:a16="http://schemas.microsoft.com/office/drawing/2014/main" id="{6010D3B7-8736-45C2-AD52-0BC4516DC013}"/>
                </a:ext>
              </a:extLst>
            </p:cNvPr>
            <p:cNvGrpSpPr/>
            <p:nvPr/>
          </p:nvGrpSpPr>
          <p:grpSpPr>
            <a:xfrm>
              <a:off x="1943721" y="1263428"/>
              <a:ext cx="2970558" cy="338554"/>
              <a:chOff x="3990531" y="1047089"/>
              <a:chExt cx="2499487" cy="273893"/>
            </a:xfrm>
          </p:grpSpPr>
          <p:sp>
            <p:nvSpPr>
              <p:cNvPr id="55" name="Metin kutusu 78">
                <a:extLst>
                  <a:ext uri="{FF2B5EF4-FFF2-40B4-BE49-F238E27FC236}">
                    <a16:creationId xmlns:a16="http://schemas.microsoft.com/office/drawing/2014/main" id="{093B0E9A-D133-4518-941D-12DC1E969446}"/>
                  </a:ext>
                </a:extLst>
              </p:cNvPr>
              <p:cNvSpPr txBox="1"/>
              <p:nvPr/>
            </p:nvSpPr>
            <p:spPr>
              <a:xfrm>
                <a:off x="3990531" y="1047089"/>
                <a:ext cx="2499487" cy="273893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f = x</a:t>
                </a:r>
                <a:r>
                  <a:rPr lang="tr-TR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1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x</a:t>
                </a:r>
                <a:r>
                  <a:rPr lang="tr-TR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2</a:t>
                </a:r>
                <a:r>
                  <a:rPr lang="tr-TR" sz="1600" b="1" i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+ 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1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3</a:t>
                </a:r>
                <a:r>
                  <a:rPr lang="tr-TR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+</a:t>
                </a:r>
                <a:r>
                  <a:rPr lang="en-US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2</a:t>
                </a:r>
                <a:r>
                  <a:rPr lang="tr-TR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x</a:t>
                </a:r>
                <a:r>
                  <a:rPr lang="tr-TR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3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+ 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tr-TR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2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3</a:t>
                </a:r>
                <a:endParaRPr lang="tr-T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6" name="Düz Bağlayıcı 89">
                <a:extLst>
                  <a:ext uri="{FF2B5EF4-FFF2-40B4-BE49-F238E27FC236}">
                    <a16:creationId xmlns:a16="http://schemas.microsoft.com/office/drawing/2014/main" id="{7F62FFE6-E644-4A08-99EF-804897E8045E}"/>
                  </a:ext>
                </a:extLst>
              </p:cNvPr>
              <p:cNvCxnSpPr/>
              <p:nvPr/>
            </p:nvCxnSpPr>
            <p:spPr>
              <a:xfrm>
                <a:off x="5832620" y="1120742"/>
                <a:ext cx="108000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7" name="Düz Bağlayıcı 89">
                <a:extLst>
                  <a:ext uri="{FF2B5EF4-FFF2-40B4-BE49-F238E27FC236}">
                    <a16:creationId xmlns:a16="http://schemas.microsoft.com/office/drawing/2014/main" id="{D39DA27A-448F-4FA3-9651-72D9C518B59A}"/>
                  </a:ext>
                </a:extLst>
              </p:cNvPr>
              <p:cNvCxnSpPr/>
              <p:nvPr/>
            </p:nvCxnSpPr>
            <p:spPr>
              <a:xfrm>
                <a:off x="6050467" y="1120122"/>
                <a:ext cx="108000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Düz Bağlayıcı 89">
                <a:extLst>
                  <a:ext uri="{FF2B5EF4-FFF2-40B4-BE49-F238E27FC236}">
                    <a16:creationId xmlns:a16="http://schemas.microsoft.com/office/drawing/2014/main" id="{793EE00D-6316-4CBD-B86A-6228B6F257A4}"/>
                  </a:ext>
                </a:extLst>
              </p:cNvPr>
              <p:cNvCxnSpPr/>
              <p:nvPr/>
            </p:nvCxnSpPr>
            <p:spPr>
              <a:xfrm>
                <a:off x="6237938" y="1120742"/>
                <a:ext cx="108000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54" name="Metin kutusu 160">
              <a:extLst>
                <a:ext uri="{FF2B5EF4-FFF2-40B4-BE49-F238E27FC236}">
                  <a16:creationId xmlns:a16="http://schemas.microsoft.com/office/drawing/2014/main" id="{7AF00637-4605-4446-9695-865BF242EE95}"/>
                </a:ext>
              </a:extLst>
            </p:cNvPr>
            <p:cNvSpPr txBox="1"/>
            <p:nvPr/>
          </p:nvSpPr>
          <p:spPr>
            <a:xfrm>
              <a:off x="2228956" y="837179"/>
              <a:ext cx="240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Given logic function</a:t>
              </a:r>
            </a:p>
          </p:txBody>
        </p:sp>
      </p:grpSp>
      <p:grpSp>
        <p:nvGrpSpPr>
          <p:cNvPr id="59" name="Group 9">
            <a:extLst>
              <a:ext uri="{FF2B5EF4-FFF2-40B4-BE49-F238E27FC236}">
                <a16:creationId xmlns:a16="http://schemas.microsoft.com/office/drawing/2014/main" id="{17422EC2-8D2A-44CB-9ECE-4F8EBB63DBA7}"/>
              </a:ext>
            </a:extLst>
          </p:cNvPr>
          <p:cNvGrpSpPr/>
          <p:nvPr/>
        </p:nvGrpSpPr>
        <p:grpSpPr>
          <a:xfrm>
            <a:off x="3680574" y="2376344"/>
            <a:ext cx="3906460" cy="3090745"/>
            <a:chOff x="2737379" y="1689523"/>
            <a:chExt cx="3906460" cy="3090745"/>
          </a:xfrm>
        </p:grpSpPr>
        <p:cxnSp>
          <p:nvCxnSpPr>
            <p:cNvPr id="60" name="Straight Connector 42">
              <a:extLst>
                <a:ext uri="{FF2B5EF4-FFF2-40B4-BE49-F238E27FC236}">
                  <a16:creationId xmlns:a16="http://schemas.microsoft.com/office/drawing/2014/main" id="{F12C3134-6557-45B2-BEC1-292198894E6C}"/>
                </a:ext>
              </a:extLst>
            </p:cNvPr>
            <p:cNvCxnSpPr/>
            <p:nvPr/>
          </p:nvCxnSpPr>
          <p:spPr>
            <a:xfrm rot="5400000">
              <a:off x="4972683" y="2775274"/>
              <a:ext cx="1334968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43">
              <a:extLst>
                <a:ext uri="{FF2B5EF4-FFF2-40B4-BE49-F238E27FC236}">
                  <a16:creationId xmlns:a16="http://schemas.microsoft.com/office/drawing/2014/main" id="{B807571B-4071-449F-8840-F1064A9DF6EC}"/>
                </a:ext>
              </a:extLst>
            </p:cNvPr>
            <p:cNvCxnSpPr/>
            <p:nvPr/>
          </p:nvCxnSpPr>
          <p:spPr>
            <a:xfrm rot="5400000">
              <a:off x="4734508" y="2775274"/>
              <a:ext cx="1334968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44">
              <a:extLst>
                <a:ext uri="{FF2B5EF4-FFF2-40B4-BE49-F238E27FC236}">
                  <a16:creationId xmlns:a16="http://schemas.microsoft.com/office/drawing/2014/main" id="{424260EF-6A69-48BB-88A5-4B7D1DC832E8}"/>
                </a:ext>
              </a:extLst>
            </p:cNvPr>
            <p:cNvCxnSpPr/>
            <p:nvPr/>
          </p:nvCxnSpPr>
          <p:spPr>
            <a:xfrm rot="5400000">
              <a:off x="4496333" y="2775274"/>
              <a:ext cx="1334968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45">
              <a:extLst>
                <a:ext uri="{FF2B5EF4-FFF2-40B4-BE49-F238E27FC236}">
                  <a16:creationId xmlns:a16="http://schemas.microsoft.com/office/drawing/2014/main" id="{2CEEA657-675E-4A5F-B0DA-E620F3563768}"/>
                </a:ext>
              </a:extLst>
            </p:cNvPr>
            <p:cNvCxnSpPr/>
            <p:nvPr/>
          </p:nvCxnSpPr>
          <p:spPr>
            <a:xfrm rot="5400000">
              <a:off x="4258159" y="2775274"/>
              <a:ext cx="1334968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46">
              <a:extLst>
                <a:ext uri="{FF2B5EF4-FFF2-40B4-BE49-F238E27FC236}">
                  <a16:creationId xmlns:a16="http://schemas.microsoft.com/office/drawing/2014/main" id="{F464E47C-756E-4E63-8D98-82D03F5424E2}"/>
                </a:ext>
              </a:extLst>
            </p:cNvPr>
            <p:cNvCxnSpPr/>
            <p:nvPr/>
          </p:nvCxnSpPr>
          <p:spPr>
            <a:xfrm rot="5400000">
              <a:off x="4019984" y="2775274"/>
              <a:ext cx="1334968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47">
              <a:extLst>
                <a:ext uri="{FF2B5EF4-FFF2-40B4-BE49-F238E27FC236}">
                  <a16:creationId xmlns:a16="http://schemas.microsoft.com/office/drawing/2014/main" id="{077BB596-F931-41FC-BBEB-25700E8A3C29}"/>
                </a:ext>
              </a:extLst>
            </p:cNvPr>
            <p:cNvCxnSpPr/>
            <p:nvPr/>
          </p:nvCxnSpPr>
          <p:spPr>
            <a:xfrm rot="5400000">
              <a:off x="3781807" y="2775274"/>
              <a:ext cx="1334968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B43F3AC-533C-4716-A150-CEFE530AED8B}"/>
                </a:ext>
              </a:extLst>
            </p:cNvPr>
            <p:cNvSpPr/>
            <p:nvPr/>
          </p:nvSpPr>
          <p:spPr>
            <a:xfrm>
              <a:off x="4385111" y="2323723"/>
              <a:ext cx="128354" cy="133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A908162-D9D5-41F5-B925-C8311A99D531}"/>
                </a:ext>
              </a:extLst>
            </p:cNvPr>
            <p:cNvSpPr/>
            <p:nvPr/>
          </p:nvSpPr>
          <p:spPr>
            <a:xfrm>
              <a:off x="4861461" y="2323723"/>
              <a:ext cx="128354" cy="133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B0E627-52AE-4BC5-92AD-76852004B7A6}"/>
                </a:ext>
              </a:extLst>
            </p:cNvPr>
            <p:cNvSpPr/>
            <p:nvPr/>
          </p:nvSpPr>
          <p:spPr>
            <a:xfrm>
              <a:off x="4861461" y="2570815"/>
              <a:ext cx="128354" cy="133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2857421-748A-48A1-B655-13FE7789E8B8}"/>
                </a:ext>
              </a:extLst>
            </p:cNvPr>
            <p:cNvSpPr/>
            <p:nvPr/>
          </p:nvSpPr>
          <p:spPr>
            <a:xfrm>
              <a:off x="4623286" y="2570815"/>
              <a:ext cx="128354" cy="133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C435A58-DFA4-4DB3-844F-8FA9C4C3D951}"/>
                </a:ext>
              </a:extLst>
            </p:cNvPr>
            <p:cNvSpPr/>
            <p:nvPr/>
          </p:nvSpPr>
          <p:spPr>
            <a:xfrm>
              <a:off x="4623286" y="2817908"/>
              <a:ext cx="128354" cy="1334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B73A120-AD26-466D-A70A-C135680DEA6B}"/>
                </a:ext>
              </a:extLst>
            </p:cNvPr>
            <p:cNvSpPr/>
            <p:nvPr/>
          </p:nvSpPr>
          <p:spPr>
            <a:xfrm>
              <a:off x="5099635" y="2817908"/>
              <a:ext cx="128354" cy="133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F9BD98-9D14-4A15-AC0C-4AA1464E8841}"/>
                </a:ext>
              </a:extLst>
            </p:cNvPr>
            <p:cNvSpPr/>
            <p:nvPr/>
          </p:nvSpPr>
          <p:spPr>
            <a:xfrm>
              <a:off x="5337810" y="2817908"/>
              <a:ext cx="128354" cy="133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1A77ED8-7E87-4B9C-8140-F1DA776FD697}"/>
                </a:ext>
              </a:extLst>
            </p:cNvPr>
            <p:cNvSpPr/>
            <p:nvPr/>
          </p:nvSpPr>
          <p:spPr>
            <a:xfrm>
              <a:off x="5575985" y="2817908"/>
              <a:ext cx="128354" cy="133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4BE14C7-1BD8-4CAD-AB86-5183E76BD22D}"/>
                </a:ext>
              </a:extLst>
            </p:cNvPr>
            <p:cNvSpPr/>
            <p:nvPr/>
          </p:nvSpPr>
          <p:spPr>
            <a:xfrm>
              <a:off x="4623286" y="3065001"/>
              <a:ext cx="128354" cy="133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72E0E92-BE50-48D4-B8FA-B9B42D0BD965}"/>
                </a:ext>
              </a:extLst>
            </p:cNvPr>
            <p:cNvSpPr/>
            <p:nvPr/>
          </p:nvSpPr>
          <p:spPr>
            <a:xfrm>
              <a:off x="4385111" y="3065001"/>
              <a:ext cx="128354" cy="133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27454B-4413-4D5E-8FC8-F175C2691D1F}"/>
                </a:ext>
              </a:extLst>
            </p:cNvPr>
            <p:cNvSpPr/>
            <p:nvPr/>
          </p:nvSpPr>
          <p:spPr>
            <a:xfrm>
              <a:off x="5337810" y="3065001"/>
              <a:ext cx="128354" cy="1334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77" name="Straight Connector 59">
              <a:extLst>
                <a:ext uri="{FF2B5EF4-FFF2-40B4-BE49-F238E27FC236}">
                  <a16:creationId xmlns:a16="http://schemas.microsoft.com/office/drawing/2014/main" id="{7286F990-8292-48C9-9CAB-63C9A7236D24}"/>
                </a:ext>
              </a:extLst>
            </p:cNvPr>
            <p:cNvCxnSpPr/>
            <p:nvPr/>
          </p:nvCxnSpPr>
          <p:spPr>
            <a:xfrm>
              <a:off x="4094075" y="2390475"/>
              <a:ext cx="1968320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0">
              <a:extLst>
                <a:ext uri="{FF2B5EF4-FFF2-40B4-BE49-F238E27FC236}">
                  <a16:creationId xmlns:a16="http://schemas.microsoft.com/office/drawing/2014/main" id="{5C343CA4-F579-4BA3-B0D4-0B4BE7F3DA4A}"/>
                </a:ext>
              </a:extLst>
            </p:cNvPr>
            <p:cNvCxnSpPr/>
            <p:nvPr/>
          </p:nvCxnSpPr>
          <p:spPr>
            <a:xfrm>
              <a:off x="4094075" y="2885908"/>
              <a:ext cx="1968320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61">
              <a:extLst>
                <a:ext uri="{FF2B5EF4-FFF2-40B4-BE49-F238E27FC236}">
                  <a16:creationId xmlns:a16="http://schemas.microsoft.com/office/drawing/2014/main" id="{428B7CA9-E79F-457C-BA61-7AC96316BD9F}"/>
                </a:ext>
              </a:extLst>
            </p:cNvPr>
            <p:cNvCxnSpPr/>
            <p:nvPr/>
          </p:nvCxnSpPr>
          <p:spPr>
            <a:xfrm>
              <a:off x="4094075" y="3133625"/>
              <a:ext cx="1968320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Metin kutusu 160">
              <a:extLst>
                <a:ext uri="{FF2B5EF4-FFF2-40B4-BE49-F238E27FC236}">
                  <a16:creationId xmlns:a16="http://schemas.microsoft.com/office/drawing/2014/main" id="{02473E8D-6D7B-415D-8737-68B43CC11BB9}"/>
                </a:ext>
              </a:extLst>
            </p:cNvPr>
            <p:cNvSpPr txBox="1"/>
            <p:nvPr/>
          </p:nvSpPr>
          <p:spPr>
            <a:xfrm>
              <a:off x="3824604" y="3596164"/>
              <a:ext cx="2806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ssignment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configuration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Metin kutusu 77">
              <a:extLst>
                <a:ext uri="{FF2B5EF4-FFF2-40B4-BE49-F238E27FC236}">
                  <a16:creationId xmlns:a16="http://schemas.microsoft.com/office/drawing/2014/main" id="{FDD013A3-151A-442B-806B-4A7A2B7480F7}"/>
                </a:ext>
              </a:extLst>
            </p:cNvPr>
            <p:cNvSpPr txBox="1"/>
            <p:nvPr/>
          </p:nvSpPr>
          <p:spPr>
            <a:xfrm>
              <a:off x="3689137" y="2208899"/>
              <a:ext cx="42421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tr-TR" sz="16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P</a:t>
              </a:r>
              <a:r>
                <a:rPr lang="tr-TR" sz="16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1</a:t>
              </a:r>
              <a:endParaRPr lang="tr-TR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  <a:p>
              <a:pPr algn="r">
                <a:lnSpc>
                  <a:spcPts val="1800"/>
                </a:lnSpc>
              </a:pPr>
              <a:r>
                <a:rPr lang="tr-TR" sz="16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P</a:t>
              </a:r>
              <a:r>
                <a:rPr lang="tr-TR" sz="16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2</a:t>
              </a:r>
              <a:endParaRPr lang="tr-TR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  <a:p>
              <a:pPr algn="r">
                <a:lnSpc>
                  <a:spcPts val="1800"/>
                </a:lnSpc>
              </a:pPr>
              <a:r>
                <a:rPr lang="tr-TR" sz="16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P</a:t>
              </a:r>
              <a:r>
                <a:rPr lang="en-US" sz="16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4</a:t>
              </a:r>
              <a:r>
                <a:rPr lang="tr-TR" sz="16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 P</a:t>
              </a:r>
              <a:r>
                <a:rPr lang="en-US" sz="16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3</a:t>
              </a:r>
              <a:r>
                <a:rPr lang="tr-TR" sz="1600" b="1" i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 </a:t>
              </a:r>
            </a:p>
            <a:p>
              <a:pPr algn="r">
                <a:lnSpc>
                  <a:spcPts val="1800"/>
                </a:lnSpc>
              </a:pPr>
              <a:endParaRPr lang="tr-TR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100">
              <a:extLst>
                <a:ext uri="{FF2B5EF4-FFF2-40B4-BE49-F238E27FC236}">
                  <a16:creationId xmlns:a16="http://schemas.microsoft.com/office/drawing/2014/main" id="{8F1561E6-18BE-4BE3-9C2E-2C63245036B8}"/>
                </a:ext>
              </a:extLst>
            </p:cNvPr>
            <p:cNvGrpSpPr/>
            <p:nvPr/>
          </p:nvGrpSpPr>
          <p:grpSpPr>
            <a:xfrm>
              <a:off x="4276766" y="1689523"/>
              <a:ext cx="2367073" cy="338554"/>
              <a:chOff x="4148949" y="1689523"/>
              <a:chExt cx="2367073" cy="338554"/>
            </a:xfrm>
          </p:grpSpPr>
          <p:sp>
            <p:nvSpPr>
              <p:cNvPr id="96" name="Metin kutusu 88">
                <a:extLst>
                  <a:ext uri="{FF2B5EF4-FFF2-40B4-BE49-F238E27FC236}">
                    <a16:creationId xmlns:a16="http://schemas.microsoft.com/office/drawing/2014/main" id="{945192C1-EFA5-4D4D-9585-5A9304F55D71}"/>
                  </a:ext>
                </a:extLst>
              </p:cNvPr>
              <p:cNvSpPr txBox="1"/>
              <p:nvPr/>
            </p:nvSpPr>
            <p:spPr>
              <a:xfrm>
                <a:off x="4148949" y="1689523"/>
                <a:ext cx="2367073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2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3 </a:t>
                </a:r>
                <a:r>
                  <a:rPr lang="tr-TR" sz="1600" b="1" i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1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 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1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en-US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2</a:t>
                </a:r>
                <a:r>
                  <a:rPr lang="tr-TR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 </a:t>
                </a:r>
                <a:r>
                  <a:rPr lang="tr-TR" sz="1600" b="1" i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x</a:t>
                </a:r>
                <a:r>
                  <a:rPr lang="en-US" sz="1600" b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3</a:t>
                </a:r>
                <a:r>
                  <a:rPr lang="tr-TR" sz="1600" b="1" i="1" baseline="-25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         </a:t>
                </a:r>
                <a:endParaRPr lang="tr-T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7" name="Düz Bağlayıcı 89">
                <a:extLst>
                  <a:ext uri="{FF2B5EF4-FFF2-40B4-BE49-F238E27FC236}">
                    <a16:creationId xmlns:a16="http://schemas.microsoft.com/office/drawing/2014/main" id="{B96F5D67-8CF7-4631-AF3B-874E9E629CAD}"/>
                  </a:ext>
                </a:extLst>
              </p:cNvPr>
              <p:cNvCxnSpPr/>
              <p:nvPr/>
            </p:nvCxnSpPr>
            <p:spPr>
              <a:xfrm>
                <a:off x="4943382" y="1795334"/>
                <a:ext cx="1283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Düz Bağlayıcı 89">
                <a:extLst>
                  <a:ext uri="{FF2B5EF4-FFF2-40B4-BE49-F238E27FC236}">
                    <a16:creationId xmlns:a16="http://schemas.microsoft.com/office/drawing/2014/main" id="{4285006D-FF35-4655-B5CA-89183E4FCAA0}"/>
                  </a:ext>
                </a:extLst>
              </p:cNvPr>
              <p:cNvCxnSpPr/>
              <p:nvPr/>
            </p:nvCxnSpPr>
            <p:spPr>
              <a:xfrm>
                <a:off x="5231130" y="1795334"/>
                <a:ext cx="1283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Düz Bağlayıcı 89">
                <a:extLst>
                  <a:ext uri="{FF2B5EF4-FFF2-40B4-BE49-F238E27FC236}">
                    <a16:creationId xmlns:a16="http://schemas.microsoft.com/office/drawing/2014/main" id="{37F517D0-4E65-4352-926B-4927BD07C34F}"/>
                  </a:ext>
                </a:extLst>
              </p:cNvPr>
              <p:cNvCxnSpPr/>
              <p:nvPr/>
            </p:nvCxnSpPr>
            <p:spPr>
              <a:xfrm>
                <a:off x="5499828" y="1795334"/>
                <a:ext cx="1283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69">
              <a:extLst>
                <a:ext uri="{FF2B5EF4-FFF2-40B4-BE49-F238E27FC236}">
                  <a16:creationId xmlns:a16="http://schemas.microsoft.com/office/drawing/2014/main" id="{4C4062C7-BE63-41D8-8907-D328CBC5B486}"/>
                </a:ext>
              </a:extLst>
            </p:cNvPr>
            <p:cNvCxnSpPr/>
            <p:nvPr/>
          </p:nvCxnSpPr>
          <p:spPr>
            <a:xfrm flipV="1">
              <a:off x="2887803" y="2775967"/>
              <a:ext cx="64008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385AF03-EDEF-4A1D-AEA8-A3237124A043}"/>
                </a:ext>
              </a:extLst>
            </p:cNvPr>
            <p:cNvSpPr/>
            <p:nvPr/>
          </p:nvSpPr>
          <p:spPr>
            <a:xfrm>
              <a:off x="5337810" y="2570815"/>
              <a:ext cx="128354" cy="1334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85" name="Straight Connector 71">
              <a:extLst>
                <a:ext uri="{FF2B5EF4-FFF2-40B4-BE49-F238E27FC236}">
                  <a16:creationId xmlns:a16="http://schemas.microsoft.com/office/drawing/2014/main" id="{C08E8E35-C56A-42CC-8818-9B2DB6FABD60}"/>
                </a:ext>
              </a:extLst>
            </p:cNvPr>
            <p:cNvCxnSpPr/>
            <p:nvPr/>
          </p:nvCxnSpPr>
          <p:spPr>
            <a:xfrm>
              <a:off x="4094075" y="2638192"/>
              <a:ext cx="1968320" cy="0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Dikdörtgen 11">
              <a:extLst>
                <a:ext uri="{FF2B5EF4-FFF2-40B4-BE49-F238E27FC236}">
                  <a16:creationId xmlns:a16="http://schemas.microsoft.com/office/drawing/2014/main" id="{7679AAF2-849F-40BD-A784-59CA63811B57}"/>
                </a:ext>
              </a:extLst>
            </p:cNvPr>
            <p:cNvSpPr/>
            <p:nvPr/>
          </p:nvSpPr>
          <p:spPr>
            <a:xfrm rot="5400000">
              <a:off x="5371795" y="2773224"/>
              <a:ext cx="1334968" cy="213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87" name="Group 75">
              <a:extLst>
                <a:ext uri="{FF2B5EF4-FFF2-40B4-BE49-F238E27FC236}">
                  <a16:creationId xmlns:a16="http://schemas.microsoft.com/office/drawing/2014/main" id="{A732FE19-06B4-4431-95A6-176483B81AEA}"/>
                </a:ext>
              </a:extLst>
            </p:cNvPr>
            <p:cNvGrpSpPr/>
            <p:nvPr/>
          </p:nvGrpSpPr>
          <p:grpSpPr>
            <a:xfrm>
              <a:off x="4452659" y="4019977"/>
              <a:ext cx="1714301" cy="276999"/>
              <a:chOff x="3240087" y="3956320"/>
              <a:chExt cx="1442447" cy="224095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6619F82-3F2B-47D1-8798-B519EEEC7501}"/>
                  </a:ext>
                </a:extLst>
              </p:cNvPr>
              <p:cNvSpPr/>
              <p:nvPr/>
            </p:nvSpPr>
            <p:spPr>
              <a:xfrm>
                <a:off x="3240087" y="401684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95" name="Metin kutusu 160">
                <a:extLst>
                  <a:ext uri="{FF2B5EF4-FFF2-40B4-BE49-F238E27FC236}">
                    <a16:creationId xmlns:a16="http://schemas.microsoft.com/office/drawing/2014/main" id="{0AC0A527-1E5E-4CA2-8846-4D118BBD97BE}"/>
                  </a:ext>
                </a:extLst>
              </p:cNvPr>
              <p:cNvSpPr txBox="1"/>
              <p:nvPr/>
            </p:nvSpPr>
            <p:spPr>
              <a:xfrm>
                <a:off x="3325012" y="3956320"/>
                <a:ext cx="1357522" cy="224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Activated Switch</a:t>
                </a:r>
              </a:p>
            </p:txBody>
          </p:sp>
        </p:grpSp>
        <p:grpSp>
          <p:nvGrpSpPr>
            <p:cNvPr id="88" name="Group 77">
              <a:extLst>
                <a:ext uri="{FF2B5EF4-FFF2-40B4-BE49-F238E27FC236}">
                  <a16:creationId xmlns:a16="http://schemas.microsoft.com/office/drawing/2014/main" id="{4A77AC5D-1186-463E-BFEE-B057C008D751}"/>
                </a:ext>
              </a:extLst>
            </p:cNvPr>
            <p:cNvGrpSpPr/>
            <p:nvPr/>
          </p:nvGrpSpPr>
          <p:grpSpPr>
            <a:xfrm>
              <a:off x="4276766" y="4412616"/>
              <a:ext cx="2133621" cy="367652"/>
              <a:chOff x="4248199" y="3919244"/>
              <a:chExt cx="1795271" cy="297434"/>
            </a:xfrm>
          </p:grpSpPr>
          <p:grpSp>
            <p:nvGrpSpPr>
              <p:cNvPr id="90" name="Group 78">
                <a:extLst>
                  <a:ext uri="{FF2B5EF4-FFF2-40B4-BE49-F238E27FC236}">
                    <a16:creationId xmlns:a16="http://schemas.microsoft.com/office/drawing/2014/main" id="{30AEDF10-6CDC-440D-B153-9131F2D37767}"/>
                  </a:ext>
                </a:extLst>
              </p:cNvPr>
              <p:cNvGrpSpPr/>
              <p:nvPr/>
            </p:nvGrpSpPr>
            <p:grpSpPr>
              <a:xfrm>
                <a:off x="4248199" y="3942358"/>
                <a:ext cx="274320" cy="274320"/>
                <a:chOff x="4428680" y="1458160"/>
                <a:chExt cx="274320" cy="274320"/>
              </a:xfrm>
            </p:grpSpPr>
            <p:cxnSp>
              <p:nvCxnSpPr>
                <p:cNvPr id="92" name="Straight Connector 80">
                  <a:extLst>
                    <a:ext uri="{FF2B5EF4-FFF2-40B4-BE49-F238E27FC236}">
                      <a16:creationId xmlns:a16="http://schemas.microsoft.com/office/drawing/2014/main" id="{80104368-AA75-4130-9A8C-172DBC668ABC}"/>
                    </a:ext>
                  </a:extLst>
                </p:cNvPr>
                <p:cNvCxnSpPr/>
                <p:nvPr/>
              </p:nvCxnSpPr>
              <p:spPr>
                <a:xfrm rot="5400000">
                  <a:off x="4424223" y="1595320"/>
                  <a:ext cx="274320" cy="0"/>
                </a:xfrm>
                <a:prstGeom prst="line">
                  <a:avLst/>
                </a:prstGeom>
                <a:ln w="190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81">
                  <a:extLst>
                    <a:ext uri="{FF2B5EF4-FFF2-40B4-BE49-F238E27FC236}">
                      <a16:creationId xmlns:a16="http://schemas.microsoft.com/office/drawing/2014/main" id="{88598099-2C46-41A8-851F-010DAFF9DEAB}"/>
                    </a:ext>
                  </a:extLst>
                </p:cNvPr>
                <p:cNvCxnSpPr/>
                <p:nvPr/>
              </p:nvCxnSpPr>
              <p:spPr>
                <a:xfrm>
                  <a:off x="4428680" y="1583581"/>
                  <a:ext cx="274320" cy="0"/>
                </a:xfrm>
                <a:prstGeom prst="line">
                  <a:avLst/>
                </a:prstGeom>
                <a:ln w="190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Metin kutusu 160">
                <a:extLst>
                  <a:ext uri="{FF2B5EF4-FFF2-40B4-BE49-F238E27FC236}">
                    <a16:creationId xmlns:a16="http://schemas.microsoft.com/office/drawing/2014/main" id="{36324D77-E407-4413-9CDD-573232FFF9BF}"/>
                  </a:ext>
                </a:extLst>
              </p:cNvPr>
              <p:cNvSpPr txBox="1"/>
              <p:nvPr/>
            </p:nvSpPr>
            <p:spPr>
              <a:xfrm>
                <a:off x="4481066" y="3919244"/>
                <a:ext cx="1562404" cy="224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Deactivated Switch</a:t>
                </a:r>
              </a:p>
            </p:txBody>
          </p:sp>
        </p:grpSp>
        <p:sp>
          <p:nvSpPr>
            <p:cNvPr id="89" name="Metin kutusu 160">
              <a:extLst>
                <a:ext uri="{FF2B5EF4-FFF2-40B4-BE49-F238E27FC236}">
                  <a16:creationId xmlns:a16="http://schemas.microsoft.com/office/drawing/2014/main" id="{F94BCFB1-C21A-46DB-8F5C-81A83EF4B0EB}"/>
                </a:ext>
              </a:extLst>
            </p:cNvPr>
            <p:cNvSpPr txBox="1"/>
            <p:nvPr/>
          </p:nvSpPr>
          <p:spPr>
            <a:xfrm>
              <a:off x="2737379" y="2195610"/>
              <a:ext cx="11061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Mapping </a:t>
              </a:r>
            </a:p>
            <a:p>
              <a:r>
                <a:rPr 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Algorithm</a:t>
              </a:r>
            </a:p>
          </p:txBody>
        </p:sp>
      </p:grpSp>
      <p:sp>
        <p:nvSpPr>
          <p:cNvPr id="3" name="Dikdörtgen 2">
            <a:extLst>
              <a:ext uri="{FF2B5EF4-FFF2-40B4-BE49-F238E27FC236}">
                <a16:creationId xmlns:a16="http://schemas.microsoft.com/office/drawing/2014/main" id="{775BA4F3-A12A-486B-9939-152FA0795904}"/>
              </a:ext>
            </a:extLst>
          </p:cNvPr>
          <p:cNvSpPr/>
          <p:nvPr/>
        </p:nvSpPr>
        <p:spPr>
          <a:xfrm>
            <a:off x="628649" y="5503717"/>
            <a:ext cx="828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Defect tolerance is achieved by realizing a target logic function on a defective crossbar using row and column permutations</a:t>
            </a:r>
          </a:p>
          <a:p>
            <a:pPr algn="ctr"/>
            <a:r>
              <a:rPr lang="en-US" dirty="0"/>
              <a:t>For the worst-case, N!M! permutations are required to find a successful mapping for NXM crossbar.</a:t>
            </a:r>
          </a:p>
        </p:txBody>
      </p:sp>
    </p:spTree>
    <p:extLst>
      <p:ext uri="{BB962C8B-B14F-4D97-AF65-F5344CB8AC3E}">
        <p14:creationId xmlns:p14="http://schemas.microsoft.com/office/powerpoint/2010/main" val="133519416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83629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Defect/Fault Tolerance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-Terminal Switch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3">
            <a:extLst>
              <a:ext uri="{FF2B5EF4-FFF2-40B4-BE49-F238E27FC236}">
                <a16:creationId xmlns:a16="http://schemas.microsoft.com/office/drawing/2014/main" id="{4F245EB2-07BD-44EC-89B0-AA0573DB3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01761"/>
            <a:ext cx="5810374" cy="1900842"/>
          </a:xfrm>
          <a:prstGeom prst="rect">
            <a:avLst/>
          </a:prstGeom>
        </p:spPr>
      </p:pic>
      <p:sp>
        <p:nvSpPr>
          <p:cNvPr id="101" name="TextBox 4">
            <a:extLst>
              <a:ext uri="{FF2B5EF4-FFF2-40B4-BE49-F238E27FC236}">
                <a16:creationId xmlns:a16="http://schemas.microsoft.com/office/drawing/2014/main" id="{569AB5EF-0B07-47E0-A6B0-0D2A17DC3979}"/>
              </a:ext>
            </a:extLst>
          </p:cNvPr>
          <p:cNvSpPr txBox="1"/>
          <p:nvPr/>
        </p:nvSpPr>
        <p:spPr>
          <a:xfrm>
            <a:off x="1747838" y="3974068"/>
            <a:ext cx="147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Lattice design</a:t>
            </a:r>
          </a:p>
        </p:txBody>
      </p:sp>
      <p:sp>
        <p:nvSpPr>
          <p:cNvPr id="102" name="TextBox 7">
            <a:extLst>
              <a:ext uri="{FF2B5EF4-FFF2-40B4-BE49-F238E27FC236}">
                <a16:creationId xmlns:a16="http://schemas.microsoft.com/office/drawing/2014/main" id="{9C5EBB46-D61F-44DC-A0E5-57BF2B4FE322}"/>
              </a:ext>
            </a:extLst>
          </p:cNvPr>
          <p:cNvSpPr txBox="1"/>
          <p:nvPr/>
        </p:nvSpPr>
        <p:spPr>
          <a:xfrm>
            <a:off x="4248239" y="3974068"/>
            <a:ext cx="169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Sensitivity maps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44551B5-746B-46DA-9B62-F40F9FF260B2}"/>
              </a:ext>
            </a:extLst>
          </p:cNvPr>
          <p:cNvSpPr/>
          <p:nvPr/>
        </p:nvSpPr>
        <p:spPr>
          <a:xfrm>
            <a:off x="1806079" y="4694895"/>
            <a:ext cx="5429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Realize a target logic function on a sensitive crossbar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minimized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redundant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paths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lattices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420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Progress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RC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Modelling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3826" name="Picture 2" descr="Research nano-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743200"/>
            <a:ext cx="845168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FBB81B26-560B-4A0B-80F7-1ADF4980F811}"/>
              </a:ext>
            </a:extLst>
          </p:cNvPr>
          <p:cNvSpPr/>
          <p:nvPr/>
        </p:nvSpPr>
        <p:spPr>
          <a:xfrm>
            <a:off x="612648" y="1676400"/>
            <a:ext cx="8226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MAIN GOAL: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3624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RC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Modelling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05000" y="403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" name="Picture 5" descr="C:\Users\Phoneix\Desktop\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 b="3380"/>
          <a:stretch/>
        </p:blipFill>
        <p:spPr bwMode="auto">
          <a:xfrm>
            <a:off x="304800" y="1981200"/>
            <a:ext cx="8634249" cy="4285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488324" y="6266793"/>
            <a:ext cx="4267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POST CMOS TECHNOLOGIES</a:t>
            </a:r>
            <a:endParaRPr lang="en-US" sz="2200" b="1" baseline="-25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9549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Progress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Development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3826" name="Picture 2" descr="Research nano-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743200"/>
            <a:ext cx="845168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FBB81B26-560B-4A0B-80F7-1ADF4980F811}"/>
              </a:ext>
            </a:extLst>
          </p:cNvPr>
          <p:cNvSpPr/>
          <p:nvPr/>
        </p:nvSpPr>
        <p:spPr>
          <a:xfrm>
            <a:off x="612648" y="1676400"/>
            <a:ext cx="8226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MAIN GOAL: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3068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Technology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Development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-Terminal Switch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1219200" y="1828800"/>
            <a:ext cx="6477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tr-TR" sz="3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tr-TR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</a:t>
            </a:r>
            <a:r>
              <a:rPr lang="tr-TR" sz="35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F9AFB3-3A25-42DD-923C-1234BF85F9D0}"/>
              </a:ext>
            </a:extLst>
          </p:cNvPr>
          <p:cNvSpPr txBox="1">
            <a:spLocks/>
          </p:cNvSpPr>
          <p:nvPr/>
        </p:nvSpPr>
        <p:spPr>
          <a:xfrm>
            <a:off x="13317" y="2590800"/>
            <a:ext cx="9144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CMOS </a:t>
            </a:r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Implementation</a:t>
            </a:r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Switching</a:t>
            </a:r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Lattices</a:t>
            </a:r>
            <a:endParaRPr lang="en-US" sz="22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21DEBB5-4455-4D8F-974F-76CB2E0C8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" t="3423" r="24936" b="2848"/>
          <a:stretch/>
        </p:blipFill>
        <p:spPr>
          <a:xfrm>
            <a:off x="304800" y="3657599"/>
            <a:ext cx="8610600" cy="25325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5662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Technology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Development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-Terminal Switch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F9AFB3-3A25-42DD-923C-1234BF85F9D0}"/>
              </a:ext>
            </a:extLst>
          </p:cNvPr>
          <p:cNvSpPr txBox="1">
            <a:spLocks/>
          </p:cNvSpPr>
          <p:nvPr/>
        </p:nvSpPr>
        <p:spPr>
          <a:xfrm>
            <a:off x="-29817" y="1804684"/>
            <a:ext cx="9144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CMOS </a:t>
            </a:r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Implementation</a:t>
            </a:r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Switching</a:t>
            </a:r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Lattices</a:t>
            </a:r>
            <a:endParaRPr lang="en-US" sz="22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ED45D21-4D48-4035-9F7E-A4FA9BED1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20642"/>
            <a:ext cx="7620000" cy="30151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63BCC7F-0674-406E-B36A-146C06338243}"/>
              </a:ext>
            </a:extLst>
          </p:cNvPr>
          <p:cNvSpPr txBox="1">
            <a:spLocks/>
          </p:cNvSpPr>
          <p:nvPr/>
        </p:nvSpPr>
        <p:spPr>
          <a:xfrm>
            <a:off x="0" y="5671597"/>
            <a:ext cx="9144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Drain</a:t>
            </a:r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/Source </a:t>
            </a:r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contact-free</a:t>
            </a:r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(Metal-</a:t>
            </a:r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free</a:t>
            </a:r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layouts</a:t>
            </a:r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2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8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Technology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Development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-Terminal Switch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F9AFB3-3A25-42DD-923C-1234BF85F9D0}"/>
              </a:ext>
            </a:extLst>
          </p:cNvPr>
          <p:cNvSpPr txBox="1">
            <a:spLocks/>
          </p:cNvSpPr>
          <p:nvPr/>
        </p:nvSpPr>
        <p:spPr>
          <a:xfrm>
            <a:off x="-19878" y="1600200"/>
            <a:ext cx="9144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</a:t>
            </a:r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Structures</a:t>
            </a:r>
            <a:endParaRPr lang="en-US" sz="22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29ADDE6-B092-4E32-9C86-480559791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16987"/>
            <a:ext cx="8305800" cy="3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71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Technology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Development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-Terminal Switch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F9AFB3-3A25-42DD-923C-1234BF85F9D0}"/>
              </a:ext>
            </a:extLst>
          </p:cNvPr>
          <p:cNvSpPr txBox="1">
            <a:spLocks/>
          </p:cNvSpPr>
          <p:nvPr/>
        </p:nvSpPr>
        <p:spPr>
          <a:xfrm>
            <a:off x="-19878" y="1447800"/>
            <a:ext cx="9144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EXPERIMENTAL RESULTS</a:t>
            </a:r>
            <a:endParaRPr lang="en-US" sz="22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FD29228-AE6A-449E-9FE8-460C8672B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4038600" cy="3303312"/>
          </a:xfrm>
          <a:prstGeom prst="rect">
            <a:avLst/>
          </a:prstGeom>
          <a:solidFill>
            <a:schemeClr val="bg1">
              <a:alpha val="99000"/>
            </a:schemeClr>
          </a:solidFill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19D97B6C-C703-4A72-AD61-8B1E6E6F2D08}"/>
              </a:ext>
            </a:extLst>
          </p:cNvPr>
          <p:cNvSpPr/>
          <p:nvPr/>
        </p:nvSpPr>
        <p:spPr>
          <a:xfrm>
            <a:off x="76200" y="5813447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CMOS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crossbar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65nm CMOS</a:t>
            </a:r>
          </a:p>
          <a:p>
            <a:pPr algn="ctr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0ED33CC-0CCB-4F17-AB54-96BB1C70E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2335" y="2917268"/>
            <a:ext cx="3293430" cy="20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52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Technology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Development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-Terminal Switch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F9AFB3-3A25-42DD-923C-1234BF85F9D0}"/>
              </a:ext>
            </a:extLst>
          </p:cNvPr>
          <p:cNvSpPr txBox="1">
            <a:spLocks/>
          </p:cNvSpPr>
          <p:nvPr/>
        </p:nvSpPr>
        <p:spPr>
          <a:xfrm>
            <a:off x="-19878" y="1582679"/>
            <a:ext cx="9144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EXPERIMENTAL RESULTS</a:t>
            </a:r>
            <a:endParaRPr lang="en-US" sz="22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B3464F0-D74B-4486-A2B0-39957CD2B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6" y="2438400"/>
            <a:ext cx="9047922" cy="2834283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93D67275-AC3B-4AEB-8349-3C4F6EE653BA}"/>
              </a:ext>
            </a:extLst>
          </p:cNvPr>
          <p:cNvSpPr/>
          <p:nvPr/>
        </p:nvSpPr>
        <p:spPr>
          <a:xfrm>
            <a:off x="76200" y="5410200"/>
            <a:ext cx="876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>
                <a:latin typeface="NimbusRomNo9L-Medi"/>
              </a:rPr>
              <a:t>Post </a:t>
            </a:r>
            <a:r>
              <a:rPr lang="tr-TR" sz="2200" dirty="0" err="1">
                <a:latin typeface="NimbusRomNo9L-Medi"/>
              </a:rPr>
              <a:t>layout</a:t>
            </a:r>
            <a:r>
              <a:rPr lang="tr-TR" sz="2200" dirty="0">
                <a:latin typeface="NimbusRomNo9L-Medi"/>
              </a:rPr>
              <a:t> </a:t>
            </a:r>
            <a:r>
              <a:rPr lang="tr-TR" sz="2200" dirty="0" err="1">
                <a:latin typeface="NimbusRomNo9L-Medi"/>
              </a:rPr>
              <a:t>results</a:t>
            </a:r>
            <a:r>
              <a:rPr lang="tr-TR" sz="2200" dirty="0">
                <a:latin typeface="NimbusRomNo9L-Medi"/>
              </a:rPr>
              <a:t> on </a:t>
            </a:r>
            <a:r>
              <a:rPr lang="tr-TR" sz="2200" dirty="0" err="1">
                <a:latin typeface="NimbusRomNo9L-Medi"/>
              </a:rPr>
              <a:t>logic</a:t>
            </a:r>
            <a:r>
              <a:rPr lang="tr-TR" sz="2200" dirty="0">
                <a:latin typeface="NimbusRomNo9L-Medi"/>
              </a:rPr>
              <a:t> </a:t>
            </a:r>
            <a:r>
              <a:rPr lang="en-US" sz="2200" dirty="0">
                <a:latin typeface="NimbusRomNo9L-Medi"/>
              </a:rPr>
              <a:t>functions show that switching lattices occupy </a:t>
            </a:r>
            <a:r>
              <a:rPr lang="en-US" sz="2200" b="1" dirty="0">
                <a:solidFill>
                  <a:srgbClr val="FF0000"/>
                </a:solidFill>
                <a:latin typeface="NimbusRomNo9L-Medi"/>
              </a:rPr>
              <a:t>much smaller area</a:t>
            </a:r>
            <a:r>
              <a:rPr lang="tr-TR" sz="2200" b="1" dirty="0">
                <a:solidFill>
                  <a:srgbClr val="FF0000"/>
                </a:solidFill>
                <a:latin typeface="NimbusRomNo9L-Medi"/>
              </a:rPr>
              <a:t> </a:t>
            </a:r>
            <a:r>
              <a:rPr lang="en-US" sz="2200" dirty="0">
                <a:latin typeface="NimbusRomNo9L-Medi"/>
              </a:rPr>
              <a:t>than those of the conventional CMOS implementations, while</a:t>
            </a:r>
            <a:r>
              <a:rPr lang="tr-TR" sz="2200" dirty="0">
                <a:latin typeface="NimbusRomNo9L-Medi"/>
              </a:rPr>
              <a:t> </a:t>
            </a:r>
            <a:r>
              <a:rPr lang="en-US" sz="2200" dirty="0">
                <a:latin typeface="NimbusRomNo9L-Medi"/>
              </a:rPr>
              <a:t>they have </a:t>
            </a:r>
            <a:r>
              <a:rPr lang="en-US" sz="2200" b="1" dirty="0">
                <a:solidFill>
                  <a:srgbClr val="FF0000"/>
                </a:solidFill>
                <a:latin typeface="NimbusRomNo9L-Medi"/>
              </a:rPr>
              <a:t>competitive delay and power consumption values</a:t>
            </a:r>
            <a:endParaRPr lang="tr-T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4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2"/>
            <a:ext cx="8584664" cy="2431412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athers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 leading research groups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working on nanoelectronics and EDA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argets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variety of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crossbar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including nanowire/nanotube crossbar arrays, magnetic switch-based structures, and crossbar memories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ontributes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the construction of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computers beyond CMOS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by proposing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-crossbar based computer architectures.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2806" name="Picture 6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10" y="5114294"/>
            <a:ext cx="888127" cy="15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age result for istanbul technical un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37" y="5272060"/>
            <a:ext cx="1024333" cy="14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age result for UniversitÃ  degli Studi di Milano Milan, Ita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40" y="5037017"/>
            <a:ext cx="2315317" cy="7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mage result for University of Massachusetts, Amher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21" y="14942507"/>
            <a:ext cx="79112" cy="7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mage result for University of Virgin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0" y="4557759"/>
            <a:ext cx="1169968" cy="11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mage result for IROC Technologi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00" y="4416987"/>
            <a:ext cx="2171122" cy="63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08" name="Picture 8" descr="kit karlsruhe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8" y="5791200"/>
            <a:ext cx="1798192" cy="89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12" name="Picture 12" descr="university of massachusetts amherst ile ilgili görsel sonuc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20" y="4489257"/>
            <a:ext cx="1057564" cy="10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mage result for nanoxcom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7" b="34966"/>
          <a:stretch/>
        </p:blipFill>
        <p:spPr bwMode="auto">
          <a:xfrm>
            <a:off x="3616471" y="4056987"/>
            <a:ext cx="24685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5BB87F82-797D-4889-B96F-3E60EE85A6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45" y="5583262"/>
            <a:ext cx="993854" cy="1065177"/>
          </a:xfrm>
          <a:prstGeom prst="rect">
            <a:avLst/>
          </a:prstGeom>
        </p:spPr>
      </p:pic>
      <p:pic>
        <p:nvPicPr>
          <p:cNvPr id="21" name="Picture 10" descr="purdue ile ilgili görsel sonucu">
            <a:extLst>
              <a:ext uri="{FF2B5EF4-FFF2-40B4-BE49-F238E27FC236}">
                <a16:creationId xmlns:a16="http://schemas.microsoft.com/office/drawing/2014/main" id="{4D8DE0AD-537A-4628-8C90-02DBB008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27727"/>
            <a:ext cx="1024333" cy="102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0829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52400" y="4007196"/>
            <a:ext cx="4800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5500" dirty="0">
                <a:solidFill>
                  <a:schemeClr val="tx1"/>
                </a:solidFill>
                <a:latin typeface="Arial" charset="0"/>
              </a:rPr>
              <a:t>THANK YOU!</a:t>
            </a:r>
            <a:endParaRPr lang="en-US" sz="55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B4614B-2DA5-4B43-9FF4-0B1CCE2DC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8" t="10209" r="30832" b="9313"/>
          <a:stretch/>
        </p:blipFill>
        <p:spPr>
          <a:xfrm>
            <a:off x="533400" y="393876"/>
            <a:ext cx="3886200" cy="2945276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85548A08-ECE3-461E-BABD-221B2644214E}"/>
              </a:ext>
            </a:extLst>
          </p:cNvPr>
          <p:cNvSpPr/>
          <p:nvPr/>
        </p:nvSpPr>
        <p:spPr>
          <a:xfrm>
            <a:off x="479738" y="5387606"/>
            <a:ext cx="413036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Web: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nanoxcomp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.itu.edu.tr/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75ACB29-7123-49B9-A6B0-EBADAF4EC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2" t="29168" r="74450" b="7336"/>
          <a:stretch/>
        </p:blipFill>
        <p:spPr>
          <a:xfrm>
            <a:off x="4953000" y="310019"/>
            <a:ext cx="4038600" cy="64717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C82987-8E0A-476C-A4D9-9A07811AF127}"/>
              </a:ext>
            </a:extLst>
          </p:cNvPr>
          <p:cNvSpPr txBox="1">
            <a:spLocks/>
          </p:cNvSpPr>
          <p:nvPr/>
        </p:nvSpPr>
        <p:spPr>
          <a:xfrm>
            <a:off x="848641" y="-274168"/>
            <a:ext cx="3448878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PARTNERS</a:t>
            </a:r>
            <a:endParaRPr lang="en-US" sz="22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43EB27-D198-42C2-9B71-7D12EEEEEEA6}"/>
              </a:ext>
            </a:extLst>
          </p:cNvPr>
          <p:cNvSpPr txBox="1">
            <a:spLocks/>
          </p:cNvSpPr>
          <p:nvPr/>
        </p:nvSpPr>
        <p:spPr>
          <a:xfrm>
            <a:off x="5133561" y="76200"/>
            <a:ext cx="3448878" cy="2910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SECONDEES</a:t>
            </a:r>
            <a:endParaRPr lang="en-US" sz="22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395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Specifics of MCSA RISE</a:t>
            </a: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0"/>
            <a:ext cx="8686800" cy="50673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Evaluation is mostly based on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excellence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Propose with a good research idea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Money only for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secondments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/exchanges: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4500EURO per month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4500 for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seconded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; at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2000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secondment no Money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Seconded researchers should be employees in the sending organization</a:t>
            </a: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between partners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the crucial part of RISE.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Find good and attractive partners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Large consortium is a plus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Although RISE is constructed on exchanges, you are expected to conduct productive research with publications/patents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another project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support RISE 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Need funded researchers/scholars to work hard throughout the duration of the RISE project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Need extra research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oney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especially for experimental works</a:t>
            </a:r>
          </a:p>
        </p:txBody>
      </p:sp>
    </p:spTree>
    <p:extLst>
      <p:ext uri="{BB962C8B-B14F-4D97-AF65-F5344CB8AC3E}">
        <p14:creationId xmlns:p14="http://schemas.microsoft.com/office/powerpoint/2010/main" val="35135967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Lessons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earned </a:t>
            </a: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0"/>
            <a:ext cx="8686800" cy="50673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PREPERATION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Formation of the consortium 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industry partner or third country 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Faced Problem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only SME’s are eligible as industry partners 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Faced Problem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2000EURO per month is not satisfactory for industry employees 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Faced Problem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hard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Difficulty of finding researchers to send 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covering different research areas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a sizable research group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Difficulty of keeping the harmony between partners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papers, conference presentations, visits</a:t>
            </a:r>
          </a:p>
        </p:txBody>
      </p:sp>
    </p:spTree>
    <p:extLst>
      <p:ext uri="{BB962C8B-B14F-4D97-AF65-F5344CB8AC3E}">
        <p14:creationId xmlns:p14="http://schemas.microsoft.com/office/powerpoint/2010/main" val="27738222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Lessons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earned </a:t>
            </a: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0"/>
            <a:ext cx="8686800" cy="5067300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Building 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secondees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 research with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Money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Invaluable experience in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a project with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many partners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Networking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future projects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859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Summary in Numbers</a:t>
            </a: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0"/>
            <a:ext cx="8686800" cy="506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Started in 2015, the project has been successfully completed in 2019 with achievements including:</a:t>
            </a:r>
          </a:p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researchers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have been seconded to project partners, performing a total of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110,43 secondment months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17 of them are early stage researchers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9 of them are female researchers.</a:t>
            </a:r>
          </a:p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peer-reviewed papers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contributed by 30 project secondees or partners. 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12 of them are journal papers.</a:t>
            </a:r>
          </a:p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dissemination, outreach, and management activities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have been performed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632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sram memory fully custom layout ile ilgili görsel sonucu">
            <a:extLst>
              <a:ext uri="{FF2B5EF4-FFF2-40B4-BE49-F238E27FC236}">
                <a16:creationId xmlns:a16="http://schemas.microsoft.com/office/drawing/2014/main" id="{D4EA8442-6D2F-4292-934D-30825BDB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1" y="3804568"/>
            <a:ext cx="3107422" cy="30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BB81B26-560B-4A0B-80F7-1ADF4980F811}"/>
              </a:ext>
            </a:extLst>
          </p:cNvPr>
          <p:cNvSpPr/>
          <p:nvPr/>
        </p:nvSpPr>
        <p:spPr>
          <a:xfrm>
            <a:off x="612648" y="1676400"/>
            <a:ext cx="8226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MAIN GOAL: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47D7ECE-3A03-4404-B843-A3D0E83D747E}"/>
              </a:ext>
            </a:extLst>
          </p:cNvPr>
          <p:cNvSpPr/>
          <p:nvPr/>
        </p:nvSpPr>
        <p:spPr>
          <a:xfrm>
            <a:off x="539495" y="2542743"/>
            <a:ext cx="8226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WHY CROSSBAR ARRAYS?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B0C635C-FAC6-420E-B02E-9699CFED3FF7}"/>
              </a:ext>
            </a:extLst>
          </p:cNvPr>
          <p:cNvSpPr/>
          <p:nvPr/>
        </p:nvSpPr>
        <p:spPr>
          <a:xfrm>
            <a:off x="389138" y="2982839"/>
            <a:ext cx="8385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REGULAR AND DENSE – AREA EFFICIENT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EASY TO MANIFACTURE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GOOD FOR RECONFIGURABILITY</a:t>
            </a:r>
          </a:p>
        </p:txBody>
      </p:sp>
      <p:pic>
        <p:nvPicPr>
          <p:cNvPr id="337924" name="Picture 4" descr="sram memory array ile ilgili görsel sonucu">
            <a:extLst>
              <a:ext uri="{FF2B5EF4-FFF2-40B4-BE49-F238E27FC236}">
                <a16:creationId xmlns:a16="http://schemas.microsoft.com/office/drawing/2014/main" id="{A2EA9C3C-91C3-475A-B15D-A28F273C7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84137"/>
            <a:ext cx="2767280" cy="24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BADD7D3-64F8-4899-8231-F9D24BF097DA}"/>
              </a:ext>
            </a:extLst>
          </p:cNvPr>
          <p:cNvSpPr txBox="1"/>
          <p:nvPr/>
        </p:nvSpPr>
        <p:spPr>
          <a:xfrm>
            <a:off x="4010653" y="6475511"/>
            <a:ext cx="1622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tr-T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C396405-5B16-4984-BFA3-B8DC406BCD42}"/>
              </a:ext>
            </a:extLst>
          </p:cNvPr>
          <p:cNvSpPr/>
          <p:nvPr/>
        </p:nvSpPr>
        <p:spPr>
          <a:xfrm>
            <a:off x="6361959" y="4719935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in ASIC?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0810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5571</TotalTime>
  <Words>1475</Words>
  <Application>Microsoft Office PowerPoint</Application>
  <PresentationFormat>Ekran Gösterisi (4:3)</PresentationFormat>
  <Paragraphs>207</Paragraphs>
  <Slides>40</Slides>
  <Notes>11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50" baseType="lpstr">
      <vt:lpstr>Arial</vt:lpstr>
      <vt:lpstr>Calibri</vt:lpstr>
      <vt:lpstr>Cambria Math</vt:lpstr>
      <vt:lpstr>NimbusRomNo9L-Medi</vt:lpstr>
      <vt:lpstr>Times New Roman</vt:lpstr>
      <vt:lpstr>Tw Cen MT</vt:lpstr>
      <vt:lpstr>Wingdings</vt:lpstr>
      <vt:lpstr>Wingdings 2</vt:lpstr>
      <vt:lpstr>Median</vt:lpstr>
      <vt:lpstr>Visio</vt:lpstr>
      <vt:lpstr> Nano-Crossbar based Computing: Lessons Learned and Future Directions</vt:lpstr>
      <vt:lpstr>Outline</vt:lpstr>
      <vt:lpstr>Project Details</vt:lpstr>
      <vt:lpstr>Project Details</vt:lpstr>
      <vt:lpstr>Specifics of MCSA RISE</vt:lpstr>
      <vt:lpstr>Lessons Learned </vt:lpstr>
      <vt:lpstr>Lessons Learned </vt:lpstr>
      <vt:lpstr>Project Summary in Numbers</vt:lpstr>
      <vt:lpstr>Research Motivation</vt:lpstr>
      <vt:lpstr>Research Motivation</vt:lpstr>
      <vt:lpstr>Research Progress</vt:lpstr>
      <vt:lpstr>Two-terminal vs. Four-terminal </vt:lpstr>
      <vt:lpstr>Two-terminal vs. Four-terminal </vt:lpstr>
      <vt:lpstr>Two-terminal vs. Four-terminal </vt:lpstr>
      <vt:lpstr>Research Progress: Logic Synthesis</vt:lpstr>
      <vt:lpstr>Diode/Memristor-based Model</vt:lpstr>
      <vt:lpstr>Diode/Memristor-based Model</vt:lpstr>
      <vt:lpstr>Diode/Memristor-based Model</vt:lpstr>
      <vt:lpstr>Diode/Memristor-based Model</vt:lpstr>
      <vt:lpstr>FET-based Model</vt:lpstr>
      <vt:lpstr>FET-based Model</vt:lpstr>
      <vt:lpstr>FET-based Model</vt:lpstr>
      <vt:lpstr>Four-terminal Switch-based Model</vt:lpstr>
      <vt:lpstr>Four-terminal Switch-based Model </vt:lpstr>
      <vt:lpstr>Four-terminal Switch-based Model </vt:lpstr>
      <vt:lpstr>Experimental Results</vt:lpstr>
      <vt:lpstr>Experimental Results</vt:lpstr>
      <vt:lpstr>Research Progress: Fault Tolerance</vt:lpstr>
      <vt:lpstr>Defect/Fault Tolerance for FET/Diode/Memristor based Arrays</vt:lpstr>
      <vt:lpstr>Defect/Fault Tolerance for FET/Diode/Memristor based Arrays</vt:lpstr>
      <vt:lpstr>Defect/Fault Tolerance for Four-Terminal Switch based Arrays</vt:lpstr>
      <vt:lpstr>Research Progress: RC Modelling</vt:lpstr>
      <vt:lpstr>RC Modelling</vt:lpstr>
      <vt:lpstr>Research Progress: Technology Development</vt:lpstr>
      <vt:lpstr>Technology Development for Four-Terminal Switch based Arrays</vt:lpstr>
      <vt:lpstr>Technology Development for Four-Terminal Switch based Arrays</vt:lpstr>
      <vt:lpstr>Technology Development for Four-Terminal Switch based Arrays</vt:lpstr>
      <vt:lpstr>Technology Development for Four-Terminal Switch based Arrays</vt:lpstr>
      <vt:lpstr>Technology Development for Four-Terminal Switch based Arrays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ITU</cp:lastModifiedBy>
  <cp:revision>772</cp:revision>
  <dcterms:created xsi:type="dcterms:W3CDTF">2012-09-30T18:40:50Z</dcterms:created>
  <dcterms:modified xsi:type="dcterms:W3CDTF">2020-02-18T07:20:16Z</dcterms:modified>
</cp:coreProperties>
</file>