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32"/>
  </p:notesMasterIdLst>
  <p:sldIdLst>
    <p:sldId id="256" r:id="rId2"/>
    <p:sldId id="284" r:id="rId3"/>
    <p:sldId id="349" r:id="rId4"/>
    <p:sldId id="351" r:id="rId5"/>
    <p:sldId id="352" r:id="rId6"/>
    <p:sldId id="361" r:id="rId7"/>
    <p:sldId id="362" r:id="rId8"/>
    <p:sldId id="353" r:id="rId9"/>
    <p:sldId id="354" r:id="rId10"/>
    <p:sldId id="355" r:id="rId11"/>
    <p:sldId id="358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63" r:id="rId21"/>
    <p:sldId id="372" r:id="rId22"/>
    <p:sldId id="373" r:id="rId23"/>
    <p:sldId id="356" r:id="rId24"/>
    <p:sldId id="360" r:id="rId25"/>
    <p:sldId id="374" r:id="rId26"/>
    <p:sldId id="375" r:id="rId27"/>
    <p:sldId id="376" r:id="rId28"/>
    <p:sldId id="377" r:id="rId29"/>
    <p:sldId id="378" r:id="rId30"/>
    <p:sldId id="35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0000CC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0" autoAdjust="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jC_0PW9A4c&amp;feature=youtu.be" TargetMode="Externa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hyperlink" Target="https://www.microsoft.com/en-us/research/wp-content/uploads/2016/02/dna-manual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projects/dna/" TargetMode="External"/><Relationship Id="rId2" Type="http://schemas.openxmlformats.org/officeDocument/2006/relationships/hyperlink" Target="http://www.technologyreview.com/featuredstory/400728/molecular-comput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rmAutofit/>
          </a:bodyPr>
          <a:lstStyle/>
          <a:p>
            <a:r>
              <a:rPr lang="en-US" sz="2400" dirty="0"/>
              <a:t>W</a:t>
            </a:r>
            <a:r>
              <a:rPr lang="tr-TR" sz="2400" dirty="0"/>
              <a:t>4</a:t>
            </a:r>
            <a:r>
              <a:rPr lang="en-US" sz="2400" dirty="0"/>
              <a:t>: Molecular Computing, </a:t>
            </a:r>
            <a:r>
              <a:rPr lang="tr-TR" sz="2400" dirty="0"/>
              <a:t>25</a:t>
            </a:r>
            <a:r>
              <a:rPr lang="en-US" sz="2400" dirty="0"/>
              <a:t>/</a:t>
            </a:r>
            <a:r>
              <a:rPr lang="tr-TR" sz="2400" dirty="0"/>
              <a:t>10</a:t>
            </a:r>
            <a:r>
              <a:rPr lang="en-US" sz="2400" dirty="0"/>
              <a:t>/20</a:t>
            </a:r>
            <a:r>
              <a:rPr lang="tr-TR" sz="2400" dirty="0"/>
              <a:t>21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</a:t>
            </a: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Exponentiation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683000" y="1566863"/>
            <a:ext cx="2032000" cy="871537"/>
            <a:chOff x="3683000" y="1110342"/>
            <a:chExt cx="2032000" cy="870858"/>
          </a:xfrm>
        </p:grpSpPr>
        <p:sp>
          <p:nvSpPr>
            <p:cNvPr id="4" name="Rectangle 3"/>
            <p:cNvSpPr/>
            <p:nvPr/>
          </p:nvSpPr>
          <p:spPr bwMode="auto">
            <a:xfrm>
              <a:off x="3683000" y="1110342"/>
              <a:ext cx="2032000" cy="870858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858" y="1217004"/>
              <a:ext cx="1814285" cy="64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771775" y="2495550"/>
            <a:ext cx="3733800" cy="4214515"/>
            <a:chOff x="2771775" y="2343150"/>
            <a:chExt cx="3733800" cy="4214515"/>
          </a:xfrm>
        </p:grpSpPr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2895600" y="2438400"/>
              <a:ext cx="35052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771775" y="2343150"/>
              <a:ext cx="3733800" cy="381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Text Box 100"/>
            <p:cNvSpPr txBox="1">
              <a:spLocks noChangeArrowheads="1"/>
            </p:cNvSpPr>
            <p:nvPr/>
          </p:nvSpPr>
          <p:spPr bwMode="auto">
            <a:xfrm>
              <a:off x="3376872" y="6096000"/>
              <a:ext cx="25667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dirty="0">
                  <a:solidFill>
                    <a:srgbClr val="000000"/>
                  </a:solidFill>
                  <a:latin typeface="Arial" pitchFamily="34" charset="0"/>
                </a:rPr>
                <a:t>biochemical code</a:t>
              </a:r>
            </a:p>
          </p:txBody>
        </p:sp>
      </p:grp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6677" r="2042"/>
          <a:stretch>
            <a:fillRect/>
          </a:stretch>
        </p:blipFill>
        <p:spPr bwMode="auto">
          <a:xfrm>
            <a:off x="2971800" y="2667000"/>
            <a:ext cx="3352800" cy="1065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7013"/>
          <a:stretch>
            <a:fillRect/>
          </a:stretch>
        </p:blipFill>
        <p:spPr bwMode="auto">
          <a:xfrm>
            <a:off x="2971800" y="3733800"/>
            <a:ext cx="3352800" cy="2405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3276600" y="2895600"/>
            <a:ext cx="2819400" cy="2895600"/>
            <a:chOff x="3276600" y="2743200"/>
            <a:chExt cx="2819400" cy="2895600"/>
          </a:xfrm>
        </p:grpSpPr>
        <p:sp>
          <p:nvSpPr>
            <p:cNvPr id="13" name="Text Box 100"/>
            <p:cNvSpPr txBox="1">
              <a:spLocks noChangeArrowheads="1"/>
            </p:cNvSpPr>
            <p:nvPr/>
          </p:nvSpPr>
          <p:spPr bwMode="auto">
            <a:xfrm>
              <a:off x="3733800" y="5177135"/>
              <a:ext cx="19672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rgbClr val="000000"/>
                  </a:solidFill>
                  <a:latin typeface="Arial" pitchFamily="34" charset="0"/>
                </a:rPr>
                <a:t>pseudo-code</a:t>
              </a:r>
            </a:p>
          </p:txBody>
        </p: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3276600" y="2743200"/>
              <a:ext cx="2819400" cy="2438400"/>
              <a:chOff x="2819400" y="3200400"/>
              <a:chExt cx="2819400" cy="243840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2819400" y="3200400"/>
                <a:ext cx="2819400" cy="24384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2275" y="3357447"/>
                <a:ext cx="2524125" cy="2131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971800" y="4714796"/>
            <a:ext cx="5794248" cy="1533604"/>
          </a:xfrm>
        </p:spPr>
        <p:txBody>
          <a:bodyPr>
            <a:normAutofit fontScale="47500" lnSpcReduction="20000"/>
          </a:bodyPr>
          <a:lstStyle/>
          <a:p>
            <a:r>
              <a:rPr lang="en-US" sz="2800" dirty="0">
                <a:latin typeface="Arial" charset="0"/>
              </a:rPr>
              <a:t>Biological DNA stores hereditary information</a:t>
            </a:r>
            <a:endParaRPr lang="tr-TR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Width of the double helix: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2nm</a:t>
            </a:r>
          </a:p>
          <a:p>
            <a:r>
              <a:rPr lang="en-US" sz="2800" dirty="0">
                <a:latin typeface="Arial" charset="0"/>
              </a:rPr>
              <a:t>Distance between base pairs</a:t>
            </a:r>
            <a:r>
              <a:rPr lang="tr-TR" sz="2800" dirty="0">
                <a:latin typeface="Arial" charset="0"/>
              </a:rPr>
              <a:t> (</a:t>
            </a:r>
            <a:r>
              <a:rPr lang="tr-TR" sz="2800" dirty="0" err="1">
                <a:latin typeface="Arial" charset="0"/>
              </a:rPr>
              <a:t>bp</a:t>
            </a:r>
            <a:r>
              <a:rPr lang="tr-TR" sz="2800" dirty="0">
                <a:latin typeface="Arial" charset="0"/>
              </a:rPr>
              <a:t>)</a:t>
            </a:r>
            <a:r>
              <a:rPr lang="en-US" sz="2800" dirty="0">
                <a:latin typeface="Arial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0.34 nm</a:t>
            </a:r>
          </a:p>
          <a:p>
            <a:r>
              <a:rPr lang="en-US" sz="2800" dirty="0" err="1">
                <a:latin typeface="Arial" charset="0"/>
              </a:rPr>
              <a:t>Carsonella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rudii</a:t>
            </a:r>
            <a:r>
              <a:rPr lang="en-US" sz="2800" dirty="0">
                <a:latin typeface="Arial" charset="0"/>
              </a:rPr>
              <a:t> (smallest non-viral genome):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160,000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bp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Human genome: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3.2 Billion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bp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Lungfish (largest vertebrate genome):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130 Billion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bp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57400"/>
            <a:ext cx="3417150" cy="2380231"/>
          </a:xfrm>
          <a:prstGeom prst="rect">
            <a:avLst/>
          </a:prstGeom>
        </p:spPr>
      </p:pic>
      <p:pic>
        <p:nvPicPr>
          <p:cNvPr id="8" name="Picture 2" descr="C:\Users\Altun\Desktop\ELE523E\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1323975" cy="3259015"/>
          </a:xfrm>
          <a:prstGeom prst="rect">
            <a:avLst/>
          </a:prstGeom>
          <a:noFill/>
        </p:spPr>
      </p:pic>
      <p:sp>
        <p:nvSpPr>
          <p:cNvPr id="9" name="Rectangle 13"/>
          <p:cNvSpPr/>
          <p:nvPr/>
        </p:nvSpPr>
        <p:spPr>
          <a:xfrm>
            <a:off x="1295400" y="5421868"/>
            <a:ext cx="1082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latin typeface="Arial" pitchFamily="34" charset="0"/>
                <a:cs typeface="Arial" pitchFamily="34" charset="0"/>
              </a:rPr>
              <a:t>DNA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helix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Nucleotides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3" y="1905000"/>
            <a:ext cx="842834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87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Strands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5301766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http://www.proprofs.com/flashcards/upload/q457025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781300" cy="4295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87953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Base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Pairs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uic.edu/classes/phar/phar331/lecture4/imag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352262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46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Base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Pairs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733140" cy="46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18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8069251" cy="36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9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Complementary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699733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01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Binding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10" y="1524000"/>
            <a:ext cx="7314190" cy="2895600"/>
          </a:xfrm>
          <a:prstGeom prst="rect">
            <a:avLst/>
          </a:prstGeom>
        </p:spPr>
      </p:pic>
      <p:sp>
        <p:nvSpPr>
          <p:cNvPr id="5" name="TextBox 32"/>
          <p:cNvSpPr txBox="1"/>
          <p:nvPr/>
        </p:nvSpPr>
        <p:spPr>
          <a:xfrm>
            <a:off x="833419" y="4837093"/>
            <a:ext cx="7642781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DNAs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tend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binded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matched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1111510" y="4191000"/>
            <a:ext cx="708660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Direction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833418" y="5562600"/>
            <a:ext cx="7642781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DNA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binded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strands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tend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comprise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minimum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strands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5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Binding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8342003" cy="31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2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Molecular computing</a:t>
            </a:r>
          </a:p>
          <a:p>
            <a:pPr lvl="1"/>
            <a:r>
              <a:rPr lang="en-US" sz="2500" dirty="0">
                <a:latin typeface="Arial" charset="0"/>
              </a:rPr>
              <a:t>Working with individual molecules </a:t>
            </a:r>
          </a:p>
          <a:p>
            <a:pPr lvl="2"/>
            <a:r>
              <a:rPr lang="en-US" sz="2200" dirty="0">
                <a:latin typeface="Arial" charset="0"/>
              </a:rPr>
              <a:t>Fundamentals</a:t>
            </a:r>
          </a:p>
          <a:p>
            <a:pPr lvl="2"/>
            <a:r>
              <a:rPr lang="en-US" sz="2200" dirty="0">
                <a:latin typeface="Arial" charset="0"/>
              </a:rPr>
              <a:t>Implementing arithmetic operations</a:t>
            </a:r>
          </a:p>
          <a:p>
            <a:pPr lvl="1"/>
            <a:r>
              <a:rPr lang="en-US" sz="2500" dirty="0">
                <a:latin typeface="Arial" charset="0"/>
              </a:rPr>
              <a:t>DNA strand displacement</a:t>
            </a:r>
          </a:p>
          <a:p>
            <a:pPr lvl="2"/>
            <a:r>
              <a:rPr lang="en-US" sz="2200" dirty="0">
                <a:latin typeface="Arial" charset="0"/>
              </a:rPr>
              <a:t>DNA basics</a:t>
            </a:r>
          </a:p>
          <a:p>
            <a:pPr lvl="2"/>
            <a:r>
              <a:rPr lang="tr-TR" sz="2200" dirty="0">
                <a:latin typeface="Arial" charset="0"/>
              </a:rPr>
              <a:t>DNA </a:t>
            </a:r>
            <a:r>
              <a:rPr lang="tr-TR" sz="2200" dirty="0" err="1">
                <a:latin typeface="Arial" charset="0"/>
              </a:rPr>
              <a:t>strand</a:t>
            </a:r>
            <a:r>
              <a:rPr lang="tr-TR" sz="2200" dirty="0">
                <a:latin typeface="Arial" charset="0"/>
              </a:rPr>
              <a:t> </a:t>
            </a:r>
            <a:r>
              <a:rPr lang="tr-TR" sz="2200" dirty="0" err="1">
                <a:latin typeface="Arial" charset="0"/>
              </a:rPr>
              <a:t>displacement</a:t>
            </a:r>
            <a:endParaRPr lang="tr-TR" sz="2200" dirty="0">
              <a:latin typeface="Arial" charset="0"/>
            </a:endParaRPr>
          </a:p>
          <a:p>
            <a:pPr lvl="2"/>
            <a:r>
              <a:rPr lang="tr-TR" sz="2200" dirty="0" err="1">
                <a:latin typeface="Arial" charset="0"/>
              </a:rPr>
              <a:t>Implementing</a:t>
            </a:r>
            <a:r>
              <a:rPr lang="tr-TR" sz="2200" dirty="0">
                <a:latin typeface="Arial" charset="0"/>
              </a:rPr>
              <a:t> l</a:t>
            </a:r>
            <a:r>
              <a:rPr lang="en-US" sz="2200" dirty="0" err="1">
                <a:latin typeface="Arial" charset="0"/>
              </a:rPr>
              <a:t>ogic</a:t>
            </a:r>
            <a:r>
              <a:rPr lang="en-US" sz="2200" dirty="0">
                <a:latin typeface="Arial" charset="0"/>
              </a:rPr>
              <a:t> operations</a:t>
            </a: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23" y="1566473"/>
            <a:ext cx="3097478" cy="14053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51" y="2971800"/>
            <a:ext cx="2974622" cy="122981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31" y="4267200"/>
            <a:ext cx="2919240" cy="80180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29" y="5029200"/>
            <a:ext cx="2971800" cy="1617303"/>
          </a:xfrm>
          <a:prstGeom prst="rect">
            <a:avLst/>
          </a:prstGeom>
        </p:spPr>
      </p:pic>
      <p:sp>
        <p:nvSpPr>
          <p:cNvPr id="17" name="TextBox 32"/>
          <p:cNvSpPr txBox="1"/>
          <p:nvPr/>
        </p:nvSpPr>
        <p:spPr>
          <a:xfrm>
            <a:off x="4412202" y="1904137"/>
            <a:ext cx="346049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endParaRPr lang="tr-T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4419600" y="2743200"/>
            <a:ext cx="346049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endParaRPr lang="tr-T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32"/>
          <p:cNvSpPr txBox="1"/>
          <p:nvPr/>
        </p:nvSpPr>
        <p:spPr>
          <a:xfrm>
            <a:off x="4419600" y="3581400"/>
            <a:ext cx="346049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Binding</a:t>
            </a:r>
            <a:endParaRPr lang="tr-T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32"/>
          <p:cNvSpPr txBox="1"/>
          <p:nvPr/>
        </p:nvSpPr>
        <p:spPr>
          <a:xfrm>
            <a:off x="4412202" y="4343400"/>
            <a:ext cx="346049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Replacing</a:t>
            </a:r>
            <a:endParaRPr lang="tr-T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endParaRPr lang="tr-T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4419600" y="5543997"/>
            <a:ext cx="346049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>
                <a:latin typeface="Arial" pitchFamily="34" charset="0"/>
                <a:cs typeface="Arial" pitchFamily="34" charset="0"/>
                <a:hlinkClick r:id="rId6"/>
              </a:rPr>
              <a:t>VIDEO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1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pic>
        <p:nvPicPr>
          <p:cNvPr id="41988" name="Picture 4" descr="Image:Strand displac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15594"/>
            <a:ext cx="2209800" cy="47614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029200" y="2203847"/>
            <a:ext cx="2286000" cy="615553"/>
            <a:chOff x="2819400" y="1981200"/>
            <a:chExt cx="1896571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37857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2895600" y="5328047"/>
            <a:ext cx="614082" cy="61555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400" b="1" dirty="0">
                <a:solidFill>
                  <a:srgbClr val="000000"/>
                </a:solidFill>
                <a:latin typeface="Times New Roman" pitchFamily="18" charset="0"/>
              </a:rPr>
              <a:t> y</a:t>
            </a:r>
            <a:endParaRPr lang="en-US" sz="3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3200400" y="1524000"/>
            <a:ext cx="614082" cy="61555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400" b="1" dirty="0">
                <a:solidFill>
                  <a:srgbClr val="000000"/>
                </a:solidFill>
                <a:latin typeface="Times New Roman" pitchFamily="18" charset="0"/>
              </a:rPr>
              <a:t> x</a:t>
            </a:r>
            <a:endParaRPr lang="en-US" sz="3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3005834"/>
            <a:ext cx="44958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Outputs can be used as inputs.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Inputs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outputs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single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strands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Gates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double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stranded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Different types of strand displacements with different reaction rates.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Waste molecules!</a:t>
            </a: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3783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65732"/>
            <a:ext cx="7389258" cy="4692268"/>
          </a:xfrm>
          <a:prstGeom prst="rect">
            <a:avLst/>
          </a:prstGeom>
        </p:spPr>
      </p:pic>
      <p:sp>
        <p:nvSpPr>
          <p:cNvPr id="12" name="TextBox 32"/>
          <p:cNvSpPr txBox="1"/>
          <p:nvPr/>
        </p:nvSpPr>
        <p:spPr>
          <a:xfrm>
            <a:off x="2959103" y="1676400"/>
            <a:ext cx="346049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happens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6017658" y="2899930"/>
            <a:ext cx="2286000" cy="615553"/>
            <a:chOff x="2819400" y="1981200"/>
            <a:chExt cx="1896571" cy="615464"/>
          </a:xfrm>
        </p:grpSpPr>
        <p:sp>
          <p:nvSpPr>
            <p:cNvPr id="14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378577" cy="615464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2057400" y="5480447"/>
            <a:ext cx="2184272" cy="615553"/>
            <a:chOff x="2819400" y="1981200"/>
            <a:chExt cx="1812173" cy="615464"/>
          </a:xfrm>
        </p:grpSpPr>
        <p:sp>
          <p:nvSpPr>
            <p:cNvPr id="10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Text Box 98"/>
          <p:cNvSpPr txBox="1">
            <a:spLocks noChangeArrowheads="1"/>
          </p:cNvSpPr>
          <p:nvPr/>
        </p:nvSpPr>
        <p:spPr bwMode="auto">
          <a:xfrm>
            <a:off x="429112" y="2686015"/>
            <a:ext cx="485288" cy="61555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400" b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3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2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Strand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Displacement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048000" y="1905000"/>
            <a:ext cx="3322931" cy="630238"/>
            <a:chOff x="2819400" y="1981200"/>
            <a:chExt cx="2756857" cy="630147"/>
          </a:xfrm>
        </p:grpSpPr>
        <p:sp>
          <p:nvSpPr>
            <p:cNvPr id="5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7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37857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5221723" y="1981200"/>
              <a:ext cx="354534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760573" y="2057389"/>
              <a:ext cx="404207" cy="55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228600" y="2566988"/>
            <a:ext cx="8610600" cy="3681412"/>
            <a:chOff x="0" y="1600200"/>
            <a:chExt cx="9067800" cy="392975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41" y="2113859"/>
              <a:ext cx="8961059" cy="341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0" y="1600200"/>
              <a:ext cx="838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76200" y="3657600"/>
              <a:ext cx="838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6553200" y="5638800"/>
            <a:ext cx="614082" cy="61555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400" b="1" dirty="0">
                <a:solidFill>
                  <a:srgbClr val="000000"/>
                </a:solidFill>
                <a:latin typeface="Times New Roman" pitchFamily="18" charset="0"/>
              </a:rPr>
              <a:t> y</a:t>
            </a:r>
            <a:endParaRPr lang="en-US" sz="3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8001000" y="5638800"/>
            <a:ext cx="614082" cy="61555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400" b="1" dirty="0">
                <a:solidFill>
                  <a:srgbClr val="000000"/>
                </a:solidFill>
                <a:latin typeface="Times New Roman" pitchFamily="18" charset="0"/>
              </a:rPr>
              <a:t> z</a:t>
            </a:r>
            <a:endParaRPr lang="en-US" sz="3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1676400" y="4038600"/>
            <a:ext cx="614082" cy="61555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3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066799" y="2057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1066800" y="3048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4800600" y="2514600"/>
            <a:ext cx="3322931" cy="630238"/>
            <a:chOff x="2819400" y="1981200"/>
            <a:chExt cx="2756857" cy="630147"/>
          </a:xfrm>
        </p:grpSpPr>
        <p:sp>
          <p:nvSpPr>
            <p:cNvPr id="28" name="Line 97"/>
            <p:cNvSpPr>
              <a:spLocks noChangeShapeType="1"/>
            </p:cNvSpPr>
            <p:nvPr/>
          </p:nvSpPr>
          <p:spPr bwMode="auto">
            <a:xfrm>
              <a:off x="4206954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Text Box 98"/>
            <p:cNvSpPr txBox="1">
              <a:spLocks noChangeArrowheads="1"/>
            </p:cNvSpPr>
            <p:nvPr/>
          </p:nvSpPr>
          <p:spPr bwMode="auto">
            <a:xfrm>
              <a:off x="3641248" y="1981200"/>
              <a:ext cx="37857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Text Box 98"/>
            <p:cNvSpPr txBox="1">
              <a:spLocks noChangeArrowheads="1"/>
            </p:cNvSpPr>
            <p:nvPr/>
          </p:nvSpPr>
          <p:spPr bwMode="auto">
            <a:xfrm>
              <a:off x="5221723" y="1981200"/>
              <a:ext cx="354534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Text Box 98"/>
            <p:cNvSpPr txBox="1">
              <a:spLocks noChangeArrowheads="1"/>
            </p:cNvSpPr>
            <p:nvPr/>
          </p:nvSpPr>
          <p:spPr bwMode="auto">
            <a:xfrm>
              <a:off x="3173822" y="2057389"/>
              <a:ext cx="404207" cy="55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24000" y="4495800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3600" y="4479011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89348" y="1676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4689349" y="2667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81200" y="2078038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429000"/>
            <a:ext cx="5334000" cy="3260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6006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89348" y="1676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4689349" y="2667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81200" y="2078038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581400"/>
            <a:ext cx="5531247" cy="288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53644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89348" y="1676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4689349" y="2667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81200" y="2078038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67" y="3345637"/>
            <a:ext cx="6418562" cy="337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53975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89348" y="1676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4689349" y="2667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81200" y="2078038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81400"/>
            <a:ext cx="5833845" cy="3002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85769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83" y="1905000"/>
            <a:ext cx="7980065" cy="45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6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sz="3800" dirty="0">
                <a:latin typeface="Arial" charset="0"/>
              </a:rPr>
              <a:t>Computing</a:t>
            </a:r>
            <a:r>
              <a:rPr lang="en-US" sz="3800" dirty="0">
                <a:latin typeface="Arial" charset="0"/>
              </a:rPr>
              <a:t> with </a:t>
            </a:r>
            <a:r>
              <a:rPr lang="tr-TR" sz="3800" dirty="0">
                <a:latin typeface="Arial" charset="0"/>
              </a:rPr>
              <a:t>I</a:t>
            </a:r>
            <a:r>
              <a:rPr lang="en-US" sz="3800" dirty="0" err="1">
                <a:latin typeface="Arial" charset="0"/>
              </a:rPr>
              <a:t>ndividual</a:t>
            </a:r>
            <a:r>
              <a:rPr lang="en-US" sz="3800" dirty="0">
                <a:latin typeface="Arial" charset="0"/>
              </a:rPr>
              <a:t> </a:t>
            </a:r>
            <a:r>
              <a:rPr lang="tr-TR" sz="3800" dirty="0">
                <a:latin typeface="Arial" charset="0"/>
              </a:rPr>
              <a:t>M</a:t>
            </a:r>
            <a:r>
              <a:rPr lang="en-US" sz="3800" dirty="0" err="1">
                <a:latin typeface="Arial" charset="0"/>
              </a:rPr>
              <a:t>olecules</a:t>
            </a:r>
            <a:r>
              <a:rPr lang="en-US" sz="3800" dirty="0">
                <a:latin typeface="Arial" charset="0"/>
              </a:rPr>
              <a:t>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114800" y="3581400"/>
            <a:ext cx="4419600" cy="2438400"/>
          </a:xfrm>
          <a:prstGeom prst="ellipse">
            <a:avLst/>
          </a:prstGeom>
          <a:solidFill>
            <a:srgbClr val="FFFFCC"/>
          </a:solidFill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48200" y="41529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715000" y="38100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86400" y="41910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019800" y="40386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267450" y="3886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53200" y="4267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134100" y="43434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400800" y="45720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867400" y="44958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134100" y="5029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629400" y="48768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010400" y="43434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934200" y="47244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343400" y="44577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267200" y="48387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419600" y="51435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686300" y="53340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991100" y="54864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334000" y="55626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676900" y="56388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181600" y="52578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587625" y="3629025"/>
            <a:ext cx="457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447800" y="36290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447800" y="44291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447800" y="52292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587625" y="4467225"/>
            <a:ext cx="457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587625" y="5305425"/>
            <a:ext cx="457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353300" y="4267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402262" y="2971800"/>
            <a:ext cx="1912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FF0000"/>
                </a:solidFill>
                <a:latin typeface="Arial" pitchFamily="34" charset="0"/>
              </a:rPr>
              <a:t>cell/test tube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1136650" y="2895600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types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359025" y="289560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count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914400" y="1752600"/>
            <a:ext cx="3352800" cy="1066800"/>
            <a:chOff x="1824" y="912"/>
            <a:chExt cx="2112" cy="672"/>
          </a:xfrm>
        </p:grpSpPr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316" y="110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3120" y="12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11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88" y="11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504" y="91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00" y="124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5219700" y="4648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5029200" y="44196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590800" y="3629025"/>
            <a:ext cx="45720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2590800" y="4467225"/>
            <a:ext cx="45720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2590800" y="5305425"/>
            <a:ext cx="45720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590800" y="6172200"/>
            <a:ext cx="4293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rgbClr val="800000"/>
                </a:solidFill>
                <a:latin typeface="Arial" pitchFamily="34" charset="0"/>
              </a:rPr>
              <a:t>Discrete quantity of molecules</a:t>
            </a:r>
          </a:p>
        </p:txBody>
      </p:sp>
      <p:sp>
        <p:nvSpPr>
          <p:cNvPr id="49" name="Text Box 99"/>
          <p:cNvSpPr txBox="1">
            <a:spLocks noChangeArrowheads="1"/>
          </p:cNvSpPr>
          <p:nvPr/>
        </p:nvSpPr>
        <p:spPr bwMode="auto">
          <a:xfrm>
            <a:off x="838200" y="3560802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000" b="1" dirty="0">
                <a:latin typeface="Times New Roman" pitchFamily="18" charset="0"/>
              </a:rPr>
              <a:t>x</a:t>
            </a:r>
            <a:endParaRPr lang="en-US" sz="3000" b="1" dirty="0">
              <a:latin typeface="Times New Roman" pitchFamily="18" charset="0"/>
            </a:endParaRPr>
          </a:p>
        </p:txBody>
      </p:sp>
      <p:sp>
        <p:nvSpPr>
          <p:cNvPr id="50" name="Text Box 99"/>
          <p:cNvSpPr txBox="1">
            <a:spLocks noChangeArrowheads="1"/>
          </p:cNvSpPr>
          <p:nvPr/>
        </p:nvSpPr>
        <p:spPr bwMode="auto">
          <a:xfrm>
            <a:off x="863012" y="4343400"/>
            <a:ext cx="356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000" b="1" dirty="0">
                <a:latin typeface="Times New Roman" pitchFamily="18" charset="0"/>
              </a:rPr>
              <a:t>y</a:t>
            </a:r>
            <a:endParaRPr lang="en-US" sz="3000" b="1" dirty="0">
              <a:latin typeface="Times New Roman" pitchFamily="18" charset="0"/>
            </a:endParaRPr>
          </a:p>
        </p:txBody>
      </p:sp>
      <p:sp>
        <p:nvSpPr>
          <p:cNvPr id="51" name="Text Box 99"/>
          <p:cNvSpPr txBox="1">
            <a:spLocks noChangeArrowheads="1"/>
          </p:cNvSpPr>
          <p:nvPr/>
        </p:nvSpPr>
        <p:spPr bwMode="auto">
          <a:xfrm>
            <a:off x="838200" y="5161002"/>
            <a:ext cx="333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000" b="1" dirty="0">
                <a:latin typeface="Times New Roman" pitchFamily="18" charset="0"/>
              </a:rPr>
              <a:t>z</a:t>
            </a:r>
            <a:endParaRPr lang="en-US" sz="3000" b="1" dirty="0">
              <a:latin typeface="Times New Roman" pitchFamily="18" charset="0"/>
            </a:endParaRPr>
          </a:p>
        </p:txBody>
      </p:sp>
      <p:grpSp>
        <p:nvGrpSpPr>
          <p:cNvPr id="58" name="Group 103"/>
          <p:cNvGrpSpPr>
            <a:grpSpLocks/>
          </p:cNvGrpSpPr>
          <p:nvPr/>
        </p:nvGrpSpPr>
        <p:grpSpPr bwMode="auto">
          <a:xfrm>
            <a:off x="5029200" y="1981200"/>
            <a:ext cx="3294063" cy="555626"/>
            <a:chOff x="2000" y="3944"/>
            <a:chExt cx="2075" cy="350"/>
          </a:xfrm>
        </p:grpSpPr>
        <p:sp>
          <p:nvSpPr>
            <p:cNvPr id="59" name="Text Box 96"/>
            <p:cNvSpPr txBox="1">
              <a:spLocks noChangeArrowheads="1"/>
            </p:cNvSpPr>
            <p:nvPr/>
          </p:nvSpPr>
          <p:spPr bwMode="auto">
            <a:xfrm>
              <a:off x="2515" y="3973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60" name="Line 97"/>
            <p:cNvSpPr>
              <a:spLocks noChangeShapeType="1"/>
            </p:cNvSpPr>
            <p:nvPr/>
          </p:nvSpPr>
          <p:spPr bwMode="auto">
            <a:xfrm>
              <a:off x="3297" y="411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61" name="Text Box 98"/>
            <p:cNvSpPr txBox="1">
              <a:spLocks noChangeArrowheads="1"/>
            </p:cNvSpPr>
            <p:nvPr/>
          </p:nvSpPr>
          <p:spPr bwMode="auto">
            <a:xfrm>
              <a:off x="2000" y="3944"/>
              <a:ext cx="23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000" b="1" dirty="0">
                  <a:latin typeface="Times New Roman" pitchFamily="18" charset="0"/>
                </a:rPr>
                <a:t>x</a:t>
              </a:r>
              <a:endParaRPr lang="en-US" sz="3000" b="1" dirty="0">
                <a:latin typeface="Times New Roman" pitchFamily="18" charset="0"/>
              </a:endParaRPr>
            </a:p>
          </p:txBody>
        </p:sp>
        <p:sp>
          <p:nvSpPr>
            <p:cNvPr id="62" name="Text Box 99"/>
            <p:cNvSpPr txBox="1">
              <a:spLocks noChangeArrowheads="1"/>
            </p:cNvSpPr>
            <p:nvPr/>
          </p:nvSpPr>
          <p:spPr bwMode="auto">
            <a:xfrm>
              <a:off x="2902" y="3945"/>
              <a:ext cx="2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000" b="1" dirty="0">
                  <a:latin typeface="Times New Roman" pitchFamily="18" charset="0"/>
                </a:rPr>
                <a:t>y</a:t>
              </a:r>
              <a:endParaRPr lang="en-US" sz="3000" b="1" dirty="0">
                <a:latin typeface="Times New Roman" pitchFamily="18" charset="0"/>
              </a:endParaRPr>
            </a:p>
          </p:txBody>
        </p:sp>
        <p:sp>
          <p:nvSpPr>
            <p:cNvPr id="63" name="Text Box 100"/>
            <p:cNvSpPr txBox="1">
              <a:spLocks noChangeArrowheads="1"/>
            </p:cNvSpPr>
            <p:nvPr/>
          </p:nvSpPr>
          <p:spPr bwMode="auto">
            <a:xfrm>
              <a:off x="3744" y="3944"/>
              <a:ext cx="33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000" b="1" i="0" dirty="0">
                  <a:latin typeface="Times New Roman" pitchFamily="18" charset="0"/>
                </a:rPr>
                <a:t>2</a:t>
              </a:r>
              <a:r>
                <a:rPr lang="tr-TR" sz="3000" b="1" dirty="0">
                  <a:latin typeface="Times New Roman" pitchFamily="18" charset="0"/>
                </a:rPr>
                <a:t>z</a:t>
              </a:r>
              <a:endParaRPr lang="en-US" sz="30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Soloveichik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D.,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Seelig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G., &amp;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Winfree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E. (2010). DNA as a universal substrate for chemical kinetics. 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Proceedings of the National Academy of Sciences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107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(12), 5393-5398. 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r>
              <a:rPr lang="tr-TR" sz="2800" dirty="0" err="1">
                <a:latin typeface="Arial" pitchFamily="34" charset="0"/>
                <a:cs typeface="Arial" pitchFamily="34" charset="0"/>
              </a:rPr>
              <a:t>Article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in MIT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Technology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Review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  <a:hlinkClick r:id="rId2"/>
              </a:rPr>
              <a:t>http://www.technologyreview.com/featuredstory/400728/molecular-computing/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Petersen, R. L.,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Lakin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M. R., &amp; Phillips, A. (2016). A strand graph semantics for DNA-based computation. Theoretical Computer Science, 632, 43-73.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r>
              <a:rPr lang="tr-TR" sz="2800" dirty="0">
                <a:latin typeface="Arial" pitchFamily="34" charset="0"/>
                <a:cs typeface="Arial" pitchFamily="34" charset="0"/>
              </a:rPr>
              <a:t>Microsoft DNA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Displacement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Tool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2800" dirty="0">
                <a:latin typeface="Arial" pitchFamily="34" charset="0"/>
                <a:cs typeface="Arial" pitchFamily="34" charset="0"/>
                <a:hlinkClick r:id="rId3"/>
              </a:rPr>
              <a:t>http://research.microsoft.com/en-us/projects/dna/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with Individual Molecules 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435225" y="3629025"/>
            <a:ext cx="457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295400" y="36290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295400" y="44291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295400" y="52292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435225" y="4467225"/>
            <a:ext cx="457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435225" y="5305425"/>
            <a:ext cx="457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984250" y="2895600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types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206625" y="289560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count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295400" y="1752600"/>
            <a:ext cx="3352800" cy="1066800"/>
            <a:chOff x="1824" y="912"/>
            <a:chExt cx="2112" cy="672"/>
          </a:xfrm>
        </p:grpSpPr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316" y="110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3120" y="12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11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88" y="11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504" y="91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00" y="124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438400" y="3629025"/>
            <a:ext cx="4572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tr-TR" sz="2400" i="0" dirty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2438400" y="4467225"/>
            <a:ext cx="4572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tr-TR" sz="2400" i="0" dirty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2362200" y="5303777"/>
            <a:ext cx="6096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tr-TR" sz="2400" i="0" dirty="0">
                <a:solidFill>
                  <a:srgbClr val="000000"/>
                </a:solidFill>
                <a:latin typeface="Arial" pitchFamily="34" charset="0"/>
              </a:rPr>
              <a:t>19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" name="Text Box 99"/>
          <p:cNvSpPr txBox="1">
            <a:spLocks noChangeArrowheads="1"/>
          </p:cNvSpPr>
          <p:nvPr/>
        </p:nvSpPr>
        <p:spPr bwMode="auto">
          <a:xfrm>
            <a:off x="685800" y="3560802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000" b="1" dirty="0">
                <a:latin typeface="Times New Roman" pitchFamily="18" charset="0"/>
              </a:rPr>
              <a:t>x</a:t>
            </a:r>
            <a:endParaRPr lang="en-US" sz="3000" b="1" dirty="0">
              <a:latin typeface="Times New Roman" pitchFamily="18" charset="0"/>
            </a:endParaRPr>
          </a:p>
        </p:txBody>
      </p:sp>
      <p:sp>
        <p:nvSpPr>
          <p:cNvPr id="50" name="Text Box 99"/>
          <p:cNvSpPr txBox="1">
            <a:spLocks noChangeArrowheads="1"/>
          </p:cNvSpPr>
          <p:nvPr/>
        </p:nvSpPr>
        <p:spPr bwMode="auto">
          <a:xfrm>
            <a:off x="710612" y="4343400"/>
            <a:ext cx="356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000" b="1" dirty="0">
                <a:latin typeface="Times New Roman" pitchFamily="18" charset="0"/>
              </a:rPr>
              <a:t>y</a:t>
            </a:r>
            <a:endParaRPr lang="en-US" sz="3000" b="1" dirty="0">
              <a:latin typeface="Times New Roman" pitchFamily="18" charset="0"/>
            </a:endParaRPr>
          </a:p>
        </p:txBody>
      </p:sp>
      <p:sp>
        <p:nvSpPr>
          <p:cNvPr id="51" name="Text Box 99"/>
          <p:cNvSpPr txBox="1">
            <a:spLocks noChangeArrowheads="1"/>
          </p:cNvSpPr>
          <p:nvPr/>
        </p:nvSpPr>
        <p:spPr bwMode="auto">
          <a:xfrm>
            <a:off x="685800" y="5161002"/>
            <a:ext cx="333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000" b="1" dirty="0">
                <a:latin typeface="Times New Roman" pitchFamily="18" charset="0"/>
              </a:rPr>
              <a:t>z</a:t>
            </a:r>
            <a:endParaRPr lang="en-US" sz="3000" b="1" dirty="0">
              <a:latin typeface="Times New Roman" pitchFamily="18" charset="0"/>
            </a:endParaRPr>
          </a:p>
        </p:txBody>
      </p:sp>
      <p:grpSp>
        <p:nvGrpSpPr>
          <p:cNvPr id="36" name="Group 103"/>
          <p:cNvGrpSpPr>
            <a:grpSpLocks/>
          </p:cNvGrpSpPr>
          <p:nvPr/>
        </p:nvGrpSpPr>
        <p:grpSpPr bwMode="auto">
          <a:xfrm>
            <a:off x="5334000" y="1981200"/>
            <a:ext cx="3294063" cy="555626"/>
            <a:chOff x="2000" y="3944"/>
            <a:chExt cx="2075" cy="350"/>
          </a:xfrm>
        </p:grpSpPr>
        <p:sp>
          <p:nvSpPr>
            <p:cNvPr id="59" name="Text Box 96"/>
            <p:cNvSpPr txBox="1">
              <a:spLocks noChangeArrowheads="1"/>
            </p:cNvSpPr>
            <p:nvPr/>
          </p:nvSpPr>
          <p:spPr bwMode="auto">
            <a:xfrm>
              <a:off x="2515" y="3973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60" name="Line 97"/>
            <p:cNvSpPr>
              <a:spLocks noChangeShapeType="1"/>
            </p:cNvSpPr>
            <p:nvPr/>
          </p:nvSpPr>
          <p:spPr bwMode="auto">
            <a:xfrm>
              <a:off x="3297" y="411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61" name="Text Box 98"/>
            <p:cNvSpPr txBox="1">
              <a:spLocks noChangeArrowheads="1"/>
            </p:cNvSpPr>
            <p:nvPr/>
          </p:nvSpPr>
          <p:spPr bwMode="auto">
            <a:xfrm>
              <a:off x="2000" y="3944"/>
              <a:ext cx="23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000" b="1" dirty="0">
                  <a:latin typeface="Times New Roman" pitchFamily="18" charset="0"/>
                </a:rPr>
                <a:t>x</a:t>
              </a:r>
              <a:endParaRPr lang="en-US" sz="3000" b="1" dirty="0">
                <a:latin typeface="Times New Roman" pitchFamily="18" charset="0"/>
              </a:endParaRPr>
            </a:p>
          </p:txBody>
        </p:sp>
        <p:sp>
          <p:nvSpPr>
            <p:cNvPr id="62" name="Text Box 99"/>
            <p:cNvSpPr txBox="1">
              <a:spLocks noChangeArrowheads="1"/>
            </p:cNvSpPr>
            <p:nvPr/>
          </p:nvSpPr>
          <p:spPr bwMode="auto">
            <a:xfrm>
              <a:off x="2902" y="3945"/>
              <a:ext cx="2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000" b="1" dirty="0">
                  <a:latin typeface="Times New Roman" pitchFamily="18" charset="0"/>
                </a:rPr>
                <a:t>y</a:t>
              </a:r>
              <a:endParaRPr lang="en-US" sz="3000" b="1" dirty="0">
                <a:latin typeface="Times New Roman" pitchFamily="18" charset="0"/>
              </a:endParaRPr>
            </a:p>
          </p:txBody>
        </p:sp>
        <p:sp>
          <p:nvSpPr>
            <p:cNvPr id="63" name="Text Box 100"/>
            <p:cNvSpPr txBox="1">
              <a:spLocks noChangeArrowheads="1"/>
            </p:cNvSpPr>
            <p:nvPr/>
          </p:nvSpPr>
          <p:spPr bwMode="auto">
            <a:xfrm>
              <a:off x="3744" y="3944"/>
              <a:ext cx="33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000" b="1" i="0" dirty="0">
                  <a:latin typeface="Times New Roman" pitchFamily="18" charset="0"/>
                </a:rPr>
                <a:t>2</a:t>
              </a:r>
              <a:r>
                <a:rPr lang="tr-TR" sz="3000" b="1" dirty="0">
                  <a:latin typeface="Times New Roman" pitchFamily="18" charset="0"/>
                </a:rPr>
                <a:t>z</a:t>
              </a:r>
              <a:endParaRPr lang="en-US" sz="3000" b="1" dirty="0">
                <a:latin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733800" y="3733800"/>
            <a:ext cx="4724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final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quantities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molecules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3733800" y="4800600"/>
            <a:ext cx="4724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equation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final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quantities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/>
      <p:bldP spid="35" grpId="0"/>
      <p:bldP spid="45" grpId="0" animBg="1"/>
      <p:bldP spid="46" grpId="0" animBg="1"/>
      <p:bldP spid="47" grpId="0" animBg="1"/>
      <p:bldP spid="49" grpId="0"/>
      <p:bldP spid="50" grpId="0"/>
      <p:bldP spid="51" grpId="0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with Individual Molecules </a:t>
            </a:r>
            <a:endParaRPr lang="en-US" sz="3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14600" y="1836737"/>
            <a:ext cx="3733800" cy="533400"/>
            <a:chOff x="1488" y="1296"/>
            <a:chExt cx="2352" cy="33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076" y="129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072" y="144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488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448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504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514600" y="3017837"/>
            <a:ext cx="3962400" cy="723900"/>
            <a:chOff x="1488" y="2040"/>
            <a:chExt cx="2496" cy="456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76" y="21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072" y="223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488" y="208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552" y="204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448" y="206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544" y="216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648" y="213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438400" y="4275137"/>
            <a:ext cx="4267200" cy="838200"/>
            <a:chOff x="1440" y="2832"/>
            <a:chExt cx="2688" cy="528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076" y="292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072" y="30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600" y="292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440" y="28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496" y="29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536" y="297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632" y="28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696" y="302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048250" y="1447800"/>
            <a:ext cx="695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slow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648200" y="2781300"/>
            <a:ext cx="11160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medium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959350" y="4122737"/>
            <a:ext cx="603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fast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5181600"/>
            <a:ext cx="60960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step-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-step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procedure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6096000"/>
            <a:ext cx="3810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 or BI directional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with Individual Molecules </a:t>
            </a:r>
            <a:endParaRPr lang="en-US" sz="38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343400" y="2217737"/>
            <a:ext cx="3733800" cy="533400"/>
            <a:chOff x="1488" y="1296"/>
            <a:chExt cx="2352" cy="33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076" y="129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072" y="144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488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448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504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343400" y="3398837"/>
            <a:ext cx="3962400" cy="723900"/>
            <a:chOff x="1488" y="2040"/>
            <a:chExt cx="2496" cy="456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76" y="21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072" y="223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488" y="208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552" y="204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448" y="206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544" y="216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648" y="213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267200" y="4656137"/>
            <a:ext cx="4267200" cy="838200"/>
            <a:chOff x="1440" y="2832"/>
            <a:chExt cx="2688" cy="528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076" y="292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072" y="30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600" y="292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440" y="28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496" y="29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536" y="297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632" y="28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696" y="302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877050" y="1828800"/>
            <a:ext cx="695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slow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477000" y="3162300"/>
            <a:ext cx="11160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medium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788150" y="4503737"/>
            <a:ext cx="603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fast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990600" y="2735997"/>
            <a:ext cx="2590800" cy="2438400"/>
          </a:xfrm>
          <a:prstGeom prst="ellipse">
            <a:avLst/>
          </a:prstGeom>
          <a:solidFill>
            <a:srgbClr val="FFFFCC"/>
          </a:solidFill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2209800" y="36122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2609850" y="34598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895600" y="38408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2476500" y="39170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048000" y="34979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295400" y="36122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219200" y="39932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790700" y="4107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638300" y="4488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667000" y="31169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895600" y="43361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2286000" y="32693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2133600" y="42599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1219200" y="1752600"/>
            <a:ext cx="2223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 dirty="0">
                <a:solidFill>
                  <a:srgbClr val="FF0000"/>
                </a:solidFill>
                <a:latin typeface="Arial" pitchFamily="34" charset="0"/>
              </a:rPr>
              <a:t>test tube</a:t>
            </a:r>
          </a:p>
          <a:p>
            <a:pPr algn="ctr" eaLnBrk="1" hangingPunct="1"/>
            <a:r>
              <a:rPr lang="en-US" sz="2400" i="0" dirty="0">
                <a:solidFill>
                  <a:srgbClr val="FF0000"/>
                </a:solidFill>
                <a:latin typeface="Arial" pitchFamily="34" charset="0"/>
              </a:rPr>
              <a:t>Initial condition</a:t>
            </a:r>
            <a:endParaRPr lang="en-US" sz="2400" b="0" i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752600" y="3345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1752600" y="3726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824314" y="5181600"/>
            <a:ext cx="3061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 dirty="0">
                <a:solidFill>
                  <a:srgbClr val="FF0000"/>
                </a:solidFill>
                <a:latin typeface="Arial" pitchFamily="34" charset="0"/>
              </a:rPr>
              <a:t>10 blue and </a:t>
            </a:r>
            <a:r>
              <a:rPr lang="en-US" sz="2400" i="0" dirty="0">
                <a:solidFill>
                  <a:srgbClr val="FF0000"/>
                </a:solidFill>
                <a:latin typeface="Arial" pitchFamily="34" charset="0"/>
              </a:rPr>
              <a:t>5 black</a:t>
            </a:r>
            <a:endParaRPr lang="en-US" sz="2400" b="0" i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71800" y="5791200"/>
            <a:ext cx="4724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will happen? Explain step-by-step.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/>
      <p:bldP spid="59" grpId="0" animBg="1"/>
      <p:bldP spid="60" grpId="0" animBg="1"/>
      <p:bldP spid="75" grpId="0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with Individual Molecules </a:t>
            </a:r>
            <a:endParaRPr lang="en-US" sz="38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343400" y="2217737"/>
            <a:ext cx="3733800" cy="533400"/>
            <a:chOff x="1488" y="1296"/>
            <a:chExt cx="2352" cy="33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076" y="129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072" y="144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488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448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504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343400" y="3398837"/>
            <a:ext cx="3962400" cy="723900"/>
            <a:chOff x="1488" y="2040"/>
            <a:chExt cx="2496" cy="456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76" y="21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072" y="223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488" y="208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552" y="204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448" y="206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544" y="216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648" y="213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267200" y="4656137"/>
            <a:ext cx="4267200" cy="838200"/>
            <a:chOff x="1440" y="2832"/>
            <a:chExt cx="2688" cy="528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076" y="292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072" y="30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600" y="292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440" y="28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496" y="29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536" y="297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632" y="28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696" y="302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877050" y="1828800"/>
            <a:ext cx="695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slow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477000" y="3162300"/>
            <a:ext cx="11160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medium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788150" y="4503737"/>
            <a:ext cx="603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fast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990600" y="2735997"/>
            <a:ext cx="2590800" cy="2438400"/>
          </a:xfrm>
          <a:prstGeom prst="ellipse">
            <a:avLst/>
          </a:prstGeom>
          <a:solidFill>
            <a:srgbClr val="FFFFCC"/>
          </a:solidFill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2209800" y="36957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2609850" y="36195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895600" y="38408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2476500" y="40005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048000" y="34979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295400" y="36122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219200" y="39932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790700" y="4107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638300" y="4488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2133600" y="42599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1219200" y="1752600"/>
            <a:ext cx="2223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 dirty="0">
                <a:solidFill>
                  <a:srgbClr val="FF0000"/>
                </a:solidFill>
                <a:latin typeface="Arial" pitchFamily="34" charset="0"/>
              </a:rPr>
              <a:t>test tube</a:t>
            </a:r>
          </a:p>
          <a:p>
            <a:pPr algn="ctr" eaLnBrk="1" hangingPunct="1"/>
            <a:r>
              <a:rPr lang="en-US" sz="2400" i="0" dirty="0">
                <a:solidFill>
                  <a:srgbClr val="FF0000"/>
                </a:solidFill>
                <a:latin typeface="Arial" pitchFamily="34" charset="0"/>
              </a:rPr>
              <a:t>Initial condition</a:t>
            </a:r>
            <a:endParaRPr lang="en-US" sz="2400" b="0" i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1752600" y="3726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228600" y="5181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tr-TR" sz="2400" i="0" dirty="0">
                <a:solidFill>
                  <a:srgbClr val="FF0000"/>
                </a:solidFill>
                <a:latin typeface="Arial" pitchFamily="34" charset="0"/>
              </a:rPr>
              <a:t>6 </a:t>
            </a:r>
            <a:r>
              <a:rPr lang="en-US" sz="2400" b="0" i="0" dirty="0">
                <a:solidFill>
                  <a:srgbClr val="FF0000"/>
                </a:solidFill>
                <a:latin typeface="Arial" pitchFamily="34" charset="0"/>
              </a:rPr>
              <a:t>blue</a:t>
            </a:r>
            <a:r>
              <a:rPr lang="tr-TR" sz="2400" b="0" i="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tr-TR" sz="2400" i="0" dirty="0">
                <a:solidFill>
                  <a:srgbClr val="FF0000"/>
                </a:solidFill>
                <a:latin typeface="Arial" pitchFamily="34" charset="0"/>
              </a:rPr>
              <a:t>6</a:t>
            </a:r>
            <a:r>
              <a:rPr lang="en-US" sz="2400" i="0" dirty="0">
                <a:solidFill>
                  <a:srgbClr val="FF0000"/>
                </a:solidFill>
                <a:latin typeface="Arial" pitchFamily="34" charset="0"/>
              </a:rPr>
              <a:t> black</a:t>
            </a:r>
            <a:r>
              <a:rPr lang="tr-TR" sz="2400" i="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tr-TR" sz="2400" i="0" dirty="0" err="1">
                <a:solidFill>
                  <a:srgbClr val="FF0000"/>
                </a:solidFill>
                <a:latin typeface="Arial" pitchFamily="34" charset="0"/>
              </a:rPr>
              <a:t>and</a:t>
            </a:r>
            <a:r>
              <a:rPr lang="tr-TR" sz="2400" i="0" dirty="0">
                <a:solidFill>
                  <a:srgbClr val="FF0000"/>
                </a:solidFill>
                <a:latin typeface="Arial" pitchFamily="34" charset="0"/>
              </a:rPr>
              <a:t> 6 </a:t>
            </a:r>
            <a:r>
              <a:rPr lang="tr-TR" sz="2400" i="0" dirty="0" err="1">
                <a:solidFill>
                  <a:srgbClr val="FF0000"/>
                </a:solidFill>
                <a:latin typeface="Arial" pitchFamily="34" charset="0"/>
              </a:rPr>
              <a:t>orange</a:t>
            </a:r>
            <a:endParaRPr lang="en-US" sz="2400" b="0" i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71800" y="5791200"/>
            <a:ext cx="4724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will happen? Explain step-by-step.</a:t>
            </a:r>
            <a:endParaRPr lang="en-US" sz="2400" dirty="0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1600200" y="3124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1981200" y="30480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2362200" y="29718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1905000" y="33528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2743200" y="30480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2819400" y="4267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2362200" y="33147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 animBg="1"/>
      <p:bldP spid="48" grpId="0" animBg="1"/>
      <p:bldP spid="49" grpId="0" animBg="1"/>
      <p:bldP spid="50" grpId="0" animBg="1"/>
      <p:bldP spid="54" grpId="0" animBg="1"/>
      <p:bldP spid="56" grpId="0"/>
      <p:bldP spid="60" grpId="0" animBg="1"/>
      <p:bldP spid="75" grpId="0"/>
      <p:bldP spid="76" grpId="0" animBg="1"/>
      <p:bldP spid="55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Addition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0" y="1622425"/>
            <a:ext cx="3048000" cy="815975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1702159"/>
            <a:ext cx="2895600" cy="66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2514600" y="2873375"/>
            <a:ext cx="4495800" cy="2536825"/>
            <a:chOff x="2362200" y="2872739"/>
            <a:chExt cx="4953000" cy="3532526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362200" y="2872739"/>
              <a:ext cx="4953000" cy="29181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Text Box 100"/>
            <p:cNvSpPr txBox="1">
              <a:spLocks noChangeArrowheads="1"/>
            </p:cNvSpPr>
            <p:nvPr/>
          </p:nvSpPr>
          <p:spPr bwMode="auto">
            <a:xfrm>
              <a:off x="3529272" y="5943600"/>
              <a:ext cx="25667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dirty="0">
                  <a:solidFill>
                    <a:srgbClr val="000000"/>
                  </a:solidFill>
                  <a:latin typeface="Arial" pitchFamily="34" charset="0"/>
                </a:rPr>
                <a:t>biochemical code</a:t>
              </a:r>
            </a:p>
          </p:txBody>
        </p:sp>
      </p:grp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2667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905000" y="5710535"/>
            <a:ext cx="609600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)?</a:t>
            </a: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Multiplication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819400" y="3200400"/>
            <a:ext cx="3505200" cy="2824163"/>
            <a:chOff x="2819400" y="3200400"/>
            <a:chExt cx="3505200" cy="2823865"/>
          </a:xfrm>
        </p:grpSpPr>
        <p:grpSp>
          <p:nvGrpSpPr>
            <p:cNvPr id="4" name="Group 16"/>
            <p:cNvGrpSpPr/>
            <p:nvPr/>
          </p:nvGrpSpPr>
          <p:grpSpPr>
            <a:xfrm>
              <a:off x="2819400" y="3200400"/>
              <a:ext cx="3505200" cy="2362200"/>
              <a:chOff x="457200" y="3352800"/>
              <a:chExt cx="3505200" cy="2362200"/>
            </a:xfrm>
            <a:solidFill>
              <a:srgbClr val="FFFF00"/>
            </a:solidFill>
          </p:grpSpPr>
          <p:sp>
            <p:nvSpPr>
              <p:cNvPr id="6" name="Rectangle 5"/>
              <p:cNvSpPr/>
              <p:nvPr/>
            </p:nvSpPr>
            <p:spPr bwMode="auto">
              <a:xfrm>
                <a:off x="457200" y="3352800"/>
                <a:ext cx="3505200" cy="2362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8650" y="3543300"/>
                <a:ext cx="3162300" cy="1971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Text Box 100"/>
            <p:cNvSpPr txBox="1">
              <a:spLocks noChangeArrowheads="1"/>
            </p:cNvSpPr>
            <p:nvPr/>
          </p:nvSpPr>
          <p:spPr bwMode="auto">
            <a:xfrm>
              <a:off x="3671595" y="5562600"/>
              <a:ext cx="19672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rgbClr val="000000"/>
                  </a:solidFill>
                  <a:latin typeface="Arial" pitchFamily="34" charset="0"/>
                </a:rPr>
                <a:t>pseudo-code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048000" y="1622425"/>
            <a:ext cx="3048000" cy="815975"/>
            <a:chOff x="3048000" y="1623061"/>
            <a:chExt cx="3048000" cy="815340"/>
          </a:xfrm>
        </p:grpSpPr>
        <p:sp>
          <p:nvSpPr>
            <p:cNvPr id="9" name="Rectangle 8"/>
            <p:cNvSpPr/>
            <p:nvPr/>
          </p:nvSpPr>
          <p:spPr bwMode="auto">
            <a:xfrm>
              <a:off x="3048000" y="1623061"/>
              <a:ext cx="3048000" cy="815340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3" y="1730762"/>
              <a:ext cx="2852004" cy="60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2133600" y="2873375"/>
            <a:ext cx="4953000" cy="3532188"/>
            <a:chOff x="2362200" y="2872739"/>
            <a:chExt cx="4953000" cy="353252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362200" y="2872739"/>
              <a:ext cx="4953000" cy="29181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Text Box 100"/>
            <p:cNvSpPr txBox="1">
              <a:spLocks noChangeArrowheads="1"/>
            </p:cNvSpPr>
            <p:nvPr/>
          </p:nvSpPr>
          <p:spPr bwMode="auto">
            <a:xfrm>
              <a:off x="3529272" y="5943600"/>
              <a:ext cx="25667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rgbClr val="000000"/>
                  </a:solidFill>
                  <a:latin typeface="Arial" pitchFamily="34" charset="0"/>
                </a:rPr>
                <a:t>biochemical code</a:t>
              </a:r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048000"/>
              <a:ext cx="4640164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4466</TotalTime>
  <Words>605</Words>
  <Application>Microsoft Office PowerPoint</Application>
  <PresentationFormat>Ekran Gösterisi (4:3)</PresentationFormat>
  <Paragraphs>206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8" baseType="lpstr">
      <vt:lpstr>Arial</vt:lpstr>
      <vt:lpstr>Calibri</vt:lpstr>
      <vt:lpstr>Constantia</vt:lpstr>
      <vt:lpstr>Times New Roman</vt:lpstr>
      <vt:lpstr>Tw Cen MT</vt:lpstr>
      <vt:lpstr>Wingdings</vt:lpstr>
      <vt:lpstr>Wingdings 2</vt:lpstr>
      <vt:lpstr>Median</vt:lpstr>
      <vt:lpstr>    ELE 523E   COMPUTATIONAL NANOELECTRONICS </vt:lpstr>
      <vt:lpstr>Outline</vt:lpstr>
      <vt:lpstr>Computing with Individual Molecules </vt:lpstr>
      <vt:lpstr>Computing with Individual Molecules </vt:lpstr>
      <vt:lpstr>Computing with Individual Molecules </vt:lpstr>
      <vt:lpstr>Computing with Individual Molecules </vt:lpstr>
      <vt:lpstr>Computing with Individual Molecules </vt:lpstr>
      <vt:lpstr>Addition</vt:lpstr>
      <vt:lpstr>Multiplication</vt:lpstr>
      <vt:lpstr>Exponentiation</vt:lpstr>
      <vt:lpstr>DNA Basics</vt:lpstr>
      <vt:lpstr>DNA Basics: Nucleotides </vt:lpstr>
      <vt:lpstr>DNA Basics: Strands </vt:lpstr>
      <vt:lpstr>DNA Basics: Base Pairs </vt:lpstr>
      <vt:lpstr>DNA Basics: Base Pairs </vt:lpstr>
      <vt:lpstr>DNA Basics: Synthesis</vt:lpstr>
      <vt:lpstr>DNA Basics: Complementary</vt:lpstr>
      <vt:lpstr>DNA Basics: Binding</vt:lpstr>
      <vt:lpstr>DNA Basics: Binding</vt:lpstr>
      <vt:lpstr>DNA Strand Displacement</vt:lpstr>
      <vt:lpstr>DNA Strand Displacement</vt:lpstr>
      <vt:lpstr>DNA Strand Displacement</vt:lpstr>
      <vt:lpstr>DNA Strand Displacement </vt:lpstr>
      <vt:lpstr>Logic with DNA Strand Displacement</vt:lpstr>
      <vt:lpstr>Logic with DNA Strand Displacement</vt:lpstr>
      <vt:lpstr>Logic with DNA Strand Displacement</vt:lpstr>
      <vt:lpstr>Logic with DNA Strand Displacement</vt:lpstr>
      <vt:lpstr>Logic with DNA Strand Displacement</vt:lpstr>
      <vt:lpstr>DNA Strand Displacement Software</vt:lpstr>
      <vt:lpstr>Suggested Readings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ITU</cp:lastModifiedBy>
  <cp:revision>643</cp:revision>
  <dcterms:created xsi:type="dcterms:W3CDTF">2012-09-30T18:40:50Z</dcterms:created>
  <dcterms:modified xsi:type="dcterms:W3CDTF">2021-10-25T06:03:45Z</dcterms:modified>
</cp:coreProperties>
</file>