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24"/>
  </p:notesMasterIdLst>
  <p:sldIdLst>
    <p:sldId id="256" r:id="rId2"/>
    <p:sldId id="430" r:id="rId3"/>
    <p:sldId id="445" r:id="rId4"/>
    <p:sldId id="446" r:id="rId5"/>
    <p:sldId id="449" r:id="rId6"/>
    <p:sldId id="450" r:id="rId7"/>
    <p:sldId id="453" r:id="rId8"/>
    <p:sldId id="454" r:id="rId9"/>
    <p:sldId id="455" r:id="rId10"/>
    <p:sldId id="456" r:id="rId11"/>
    <p:sldId id="457" r:id="rId12"/>
    <p:sldId id="464" r:id="rId13"/>
    <p:sldId id="465" r:id="rId14"/>
    <p:sldId id="459" r:id="rId15"/>
    <p:sldId id="460" r:id="rId16"/>
    <p:sldId id="467" r:id="rId17"/>
    <p:sldId id="468" r:id="rId18"/>
    <p:sldId id="470" r:id="rId19"/>
    <p:sldId id="471" r:id="rId20"/>
    <p:sldId id="469" r:id="rId21"/>
    <p:sldId id="461" r:id="rId22"/>
    <p:sldId id="4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6559" autoAdjust="0"/>
  </p:normalViewPr>
  <p:slideViewPr>
    <p:cSldViewPr>
      <p:cViewPr varScale="1">
        <p:scale>
          <a:sx n="61" d="100"/>
          <a:sy n="61" d="100"/>
        </p:scale>
        <p:origin x="1430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5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approach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development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isn’t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device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dependent</a:t>
            </a:r>
            <a:r>
              <a:rPr lang="tr-TR" baseline="0" dirty="0" smtClean="0"/>
              <a:t>, it is </a:t>
            </a:r>
            <a:r>
              <a:rPr lang="tr-TR" baseline="0" dirty="0" err="1" smtClean="0"/>
              <a:t>technology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depentent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means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what</a:t>
            </a:r>
            <a:r>
              <a:rPr lang="tr-TR" baseline="0" dirty="0" smtClean="0"/>
              <a:t> Works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2-terminal </a:t>
            </a:r>
            <a:r>
              <a:rPr lang="tr-TR" baseline="0" dirty="0" err="1" smtClean="0"/>
              <a:t>architectural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approach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device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type</a:t>
            </a:r>
            <a:r>
              <a:rPr lang="tr-TR" baseline="0" dirty="0" smtClean="0"/>
              <a:t> and/</a:t>
            </a:r>
            <a:r>
              <a:rPr lang="tr-TR" baseline="0" dirty="0" err="1" smtClean="0"/>
              <a:t>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structure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will</a:t>
            </a:r>
            <a:r>
              <a:rPr lang="tr-TR" baseline="0" dirty="0" smtClean="0"/>
              <a:t> sure </a:t>
            </a:r>
            <a:r>
              <a:rPr lang="tr-TR" baseline="0" dirty="0" err="1" smtClean="0"/>
              <a:t>work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4-terminal </a:t>
            </a:r>
            <a:r>
              <a:rPr lang="tr-TR" baseline="0" dirty="0" err="1" smtClean="0"/>
              <a:t>devices</a:t>
            </a:r>
            <a:r>
              <a:rPr lang="tr-TR" baseline="0" dirty="0" smtClean="0"/>
              <a:t>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91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emerging</a:t>
            </a:r>
            <a:r>
              <a:rPr lang="tr-TR" dirty="0" smtClean="0"/>
              <a:t> </a:t>
            </a:r>
            <a:r>
              <a:rPr lang="tr-TR" dirty="0" err="1" smtClean="0"/>
              <a:t>fab</a:t>
            </a:r>
            <a:r>
              <a:rPr lang="tr-TR" dirty="0" smtClean="0"/>
              <a:t>: </a:t>
            </a:r>
            <a:r>
              <a:rPr lang="tr-TR" dirty="0" err="1" smtClean="0"/>
              <a:t>selective</a:t>
            </a:r>
            <a:r>
              <a:rPr lang="tr-TR" dirty="0" smtClean="0"/>
              <a:t> ALD, </a:t>
            </a:r>
            <a:r>
              <a:rPr lang="tr-TR" dirty="0" err="1" smtClean="0"/>
              <a:t>Laser</a:t>
            </a:r>
            <a:r>
              <a:rPr lang="tr-TR" dirty="0" smtClean="0"/>
              <a:t> </a:t>
            </a:r>
            <a:r>
              <a:rPr lang="tr-TR" dirty="0" err="1" smtClean="0"/>
              <a:t>lithography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14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emerging</a:t>
            </a:r>
            <a:r>
              <a:rPr lang="tr-TR" dirty="0" smtClean="0"/>
              <a:t> </a:t>
            </a:r>
            <a:r>
              <a:rPr lang="tr-TR" dirty="0" err="1" smtClean="0"/>
              <a:t>fab</a:t>
            </a:r>
            <a:r>
              <a:rPr lang="tr-TR" dirty="0" smtClean="0"/>
              <a:t>: </a:t>
            </a:r>
            <a:r>
              <a:rPr lang="tr-TR" dirty="0" err="1" smtClean="0"/>
              <a:t>selective</a:t>
            </a:r>
            <a:r>
              <a:rPr lang="tr-TR" dirty="0" smtClean="0"/>
              <a:t> ALD, </a:t>
            </a:r>
            <a:r>
              <a:rPr lang="tr-TR" dirty="0" err="1" smtClean="0"/>
              <a:t>Laser</a:t>
            </a:r>
            <a:r>
              <a:rPr lang="tr-TR" dirty="0" smtClean="0"/>
              <a:t> </a:t>
            </a:r>
            <a:r>
              <a:rPr lang="tr-TR" dirty="0" err="1" smtClean="0"/>
              <a:t>lithography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4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emerging</a:t>
            </a:r>
            <a:r>
              <a:rPr lang="tr-TR" dirty="0" smtClean="0"/>
              <a:t> </a:t>
            </a:r>
            <a:r>
              <a:rPr lang="tr-TR" dirty="0" err="1" smtClean="0"/>
              <a:t>fab</a:t>
            </a:r>
            <a:r>
              <a:rPr lang="tr-TR" dirty="0" smtClean="0"/>
              <a:t>: </a:t>
            </a:r>
            <a:r>
              <a:rPr lang="tr-TR" dirty="0" err="1" smtClean="0"/>
              <a:t>selective</a:t>
            </a:r>
            <a:r>
              <a:rPr lang="tr-TR" dirty="0" smtClean="0"/>
              <a:t> ALD, </a:t>
            </a:r>
            <a:r>
              <a:rPr lang="tr-TR" dirty="0" err="1" smtClean="0"/>
              <a:t>Laser</a:t>
            </a:r>
            <a:r>
              <a:rPr lang="tr-TR" dirty="0" smtClean="0"/>
              <a:t> </a:t>
            </a:r>
            <a:r>
              <a:rPr lang="tr-TR" dirty="0" err="1" smtClean="0"/>
              <a:t>lithography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54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emerging</a:t>
            </a:r>
            <a:r>
              <a:rPr lang="tr-TR" dirty="0" smtClean="0"/>
              <a:t> </a:t>
            </a:r>
            <a:r>
              <a:rPr lang="tr-TR" dirty="0" err="1" smtClean="0"/>
              <a:t>fab</a:t>
            </a:r>
            <a:r>
              <a:rPr lang="tr-TR" dirty="0" smtClean="0"/>
              <a:t>: </a:t>
            </a:r>
            <a:r>
              <a:rPr lang="tr-TR" dirty="0" err="1" smtClean="0"/>
              <a:t>selective</a:t>
            </a:r>
            <a:r>
              <a:rPr lang="tr-TR" dirty="0" smtClean="0"/>
              <a:t> ALD, </a:t>
            </a:r>
            <a:r>
              <a:rPr lang="tr-TR" dirty="0" err="1" smtClean="0"/>
              <a:t>Laser</a:t>
            </a:r>
            <a:r>
              <a:rPr lang="tr-TR" dirty="0" smtClean="0"/>
              <a:t> </a:t>
            </a:r>
            <a:r>
              <a:rPr lang="tr-TR" dirty="0" err="1" smtClean="0"/>
              <a:t>lithography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88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emerging</a:t>
            </a:r>
            <a:r>
              <a:rPr lang="tr-TR" dirty="0" smtClean="0"/>
              <a:t> </a:t>
            </a:r>
            <a:r>
              <a:rPr lang="tr-TR" dirty="0" err="1" smtClean="0"/>
              <a:t>fab</a:t>
            </a:r>
            <a:r>
              <a:rPr lang="tr-TR" dirty="0" smtClean="0"/>
              <a:t>: </a:t>
            </a:r>
            <a:r>
              <a:rPr lang="tr-TR" dirty="0" err="1" smtClean="0"/>
              <a:t>selective</a:t>
            </a:r>
            <a:r>
              <a:rPr lang="tr-TR" dirty="0" smtClean="0"/>
              <a:t> ALD, </a:t>
            </a:r>
            <a:r>
              <a:rPr lang="tr-TR" dirty="0" err="1" smtClean="0"/>
              <a:t>Laser</a:t>
            </a:r>
            <a:r>
              <a:rPr lang="tr-TR" dirty="0" smtClean="0"/>
              <a:t> </a:t>
            </a:r>
            <a:r>
              <a:rPr lang="tr-TR" dirty="0" err="1" smtClean="0"/>
              <a:t>lithography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00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9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4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1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9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5057-7664-4237-9C74-5B41788AE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1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481-5DB7-482E-9EDA-AAB8DF25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oleObject" Target="../embeddings/oleObject4.bin"/><Relationship Id="rId21" Type="http://schemas.openxmlformats.org/officeDocument/2006/relationships/image" Target="../media/image17.emf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16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18.emf"/><Relationship Id="rId28" Type="http://schemas.openxmlformats.org/officeDocument/2006/relationships/oleObject" Target="../embeddings/oleObject18.bin"/><Relationship Id="rId10" Type="http://schemas.openxmlformats.org/officeDocument/2006/relationships/image" Target="../media/image13.emf"/><Relationship Id="rId19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emf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91467"/>
            <a:ext cx="9067800" cy="968856"/>
          </a:xfrm>
        </p:spPr>
        <p:txBody>
          <a:bodyPr>
            <a:noAutofit/>
          </a:bodyPr>
          <a:lstStyle/>
          <a:p>
            <a:pPr algn="ctr"/>
            <a:r>
              <a:rPr lang="en-US" sz="30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Realization </a:t>
            </a:r>
            <a:r>
              <a:rPr lang="en-US" sz="30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Four-Terminal Switching Lattices: Technology Development and Circuit Modeling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000" dirty="0"/>
              <a:t>Design, Automation, and Test in Europe (DATE)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tr-TR" sz="2000" dirty="0" err="1" smtClean="0">
                <a:solidFill>
                  <a:srgbClr val="FFFFFF"/>
                </a:solidFill>
              </a:rPr>
              <a:t>March</a:t>
            </a:r>
            <a:r>
              <a:rPr lang="tr-TR" sz="2000" dirty="0" smtClean="0">
                <a:solidFill>
                  <a:srgbClr val="FFFFFF"/>
                </a:solidFill>
              </a:rPr>
              <a:t> 27th,  2019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333500" y="927686"/>
            <a:ext cx="6324600" cy="84897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Presenters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tr-T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19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Altun </a:t>
            </a:r>
            <a:r>
              <a:rPr kumimoji="0" lang="tr-TR" sz="19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</a:t>
            </a:r>
            <a:r>
              <a:rPr kumimoji="0" lang="tr-TR" sz="19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19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Serzat</a:t>
            </a:r>
            <a:r>
              <a:rPr kumimoji="0" lang="tr-TR" sz="19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19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Safaltin</a:t>
            </a:r>
            <a:endParaRPr kumimoji="0" lang="tr-TR" sz="19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24" y="1634931"/>
            <a:ext cx="3333331" cy="42246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/>
          <a:srcRect t="1486"/>
          <a:stretch/>
        </p:blipFill>
        <p:spPr>
          <a:xfrm>
            <a:off x="357187" y="2895600"/>
            <a:ext cx="8490176" cy="3077772"/>
          </a:xfrm>
          <a:prstGeom prst="rect">
            <a:avLst/>
          </a:prstGeom>
        </p:spPr>
      </p:pic>
      <p:sp>
        <p:nvSpPr>
          <p:cNvPr id="12" name="Metin Kutusu 2"/>
          <p:cNvSpPr txBox="1">
            <a:spLocks noChangeArrowheads="1"/>
          </p:cNvSpPr>
          <p:nvPr/>
        </p:nvSpPr>
        <p:spPr bwMode="auto">
          <a:xfrm>
            <a:off x="2209800" y="2934050"/>
            <a:ext cx="4572000" cy="3022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Mustafa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Altun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– Coordinator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Emerging Circuits and Computation Group, Istanbul Technical University, Turkey </a:t>
            </a: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Dan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Alexandrescu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IROC Techno</a:t>
            </a:r>
            <a:r>
              <a:rPr lang="tr-TR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gies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Grenoble, France </a:t>
            </a: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Lorena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Anghel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TIMA Lab., Grenoble, France </a:t>
            </a: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Valentina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Ciriani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ALOS Lab., University of Milan, Italy. </a:t>
            </a: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Csaba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 Moritz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Nanoscale Computing Fabrics Lab., University of Massachusetts, USA </a:t>
            </a: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Kaushik Roy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Nanoelectronics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Research Lab., Purdue University, USA </a:t>
            </a: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Mircea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Stan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High-Performance Low-Power Lab., University of Virginia, USA </a:t>
            </a: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Mehdi B. 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Tahoori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Dependable Nano-Computing Group, 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Karlsruhe 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Technology, 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</a:t>
            </a:r>
            <a:endParaRPr lang="en-US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94798" y="2057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Synthesis and Performance Optimization of a Switching Nano-Crossbar Computer</a:t>
            </a:r>
          </a:p>
        </p:txBody>
      </p:sp>
      <p:sp>
        <p:nvSpPr>
          <p:cNvPr id="22" name="Rectangle 7"/>
          <p:cNvSpPr/>
          <p:nvPr/>
        </p:nvSpPr>
        <p:spPr>
          <a:xfrm>
            <a:off x="515982" y="2465664"/>
            <a:ext cx="4953000" cy="3927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56000">
            <a:spAutoFit/>
          </a:bodyPr>
          <a:lstStyle/>
          <a:p>
            <a:pPr algn="ctr"/>
            <a:r>
              <a:rPr lang="en-US" sz="900" dirty="0" smtClean="0"/>
              <a:t>This project has </a:t>
            </a:r>
            <a:r>
              <a:rPr lang="en-US" sz="900" dirty="0"/>
              <a:t>received funding from the European Union's H2020 </a:t>
            </a:r>
            <a:r>
              <a:rPr lang="tr-TR" sz="900" dirty="0" smtClean="0"/>
              <a:t>    </a:t>
            </a:r>
            <a:r>
              <a:rPr lang="en-US" sz="900" dirty="0" smtClean="0"/>
              <a:t>research </a:t>
            </a:r>
            <a:r>
              <a:rPr lang="en-US" sz="900" dirty="0"/>
              <a:t>and innovation </a:t>
            </a:r>
            <a:r>
              <a:rPr lang="en-US" sz="900" dirty="0" err="1" smtClean="0"/>
              <a:t>programme</a:t>
            </a:r>
            <a:r>
              <a:rPr lang="tr-TR" sz="900" dirty="0" smtClean="0"/>
              <a:t> </a:t>
            </a:r>
            <a:r>
              <a:rPr lang="en-US" sz="900" dirty="0" smtClean="0"/>
              <a:t>under </a:t>
            </a:r>
            <a:r>
              <a:rPr lang="en-US" sz="900" dirty="0"/>
              <a:t>the Marie </a:t>
            </a:r>
            <a:r>
              <a:rPr lang="en-US" sz="900" dirty="0" err="1"/>
              <a:t>Skłodowska</a:t>
            </a:r>
            <a:r>
              <a:rPr lang="en-US" sz="900" dirty="0"/>
              <a:t>-Curie grant agreement No 691178</a:t>
            </a:r>
            <a:r>
              <a:rPr lang="en-US" sz="1200" dirty="0" smtClean="0"/>
              <a:t>.</a:t>
            </a:r>
            <a:endParaRPr lang="tr-TR" sz="1200" dirty="0" smtClean="0"/>
          </a:p>
        </p:txBody>
      </p:sp>
      <p:sp>
        <p:nvSpPr>
          <p:cNvPr id="23" name="Rectangle 7"/>
          <p:cNvSpPr/>
          <p:nvPr/>
        </p:nvSpPr>
        <p:spPr>
          <a:xfrm>
            <a:off x="5867400" y="2476830"/>
            <a:ext cx="2819400" cy="3927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This </a:t>
            </a:r>
            <a:r>
              <a:rPr lang="en-US" sz="900" dirty="0"/>
              <a:t>work is supported by </a:t>
            </a:r>
            <a:r>
              <a:rPr lang="en-US" sz="900" dirty="0" smtClean="0"/>
              <a:t>the </a:t>
            </a:r>
            <a:r>
              <a:rPr lang="en-US" sz="900" dirty="0"/>
              <a:t>TUBITAK-Career project #</a:t>
            </a:r>
            <a:r>
              <a:rPr lang="en-US" sz="900" dirty="0" smtClean="0"/>
              <a:t>113E760</a:t>
            </a:r>
            <a:r>
              <a:rPr lang="tr-TR" sz="900" dirty="0" smtClean="0"/>
              <a:t>.</a:t>
            </a:r>
            <a:endParaRPr lang="en-US" sz="900" dirty="0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7" y="2458601"/>
            <a:ext cx="576000" cy="394500"/>
          </a:xfrm>
          <a:prstGeom prst="rect">
            <a:avLst/>
          </a:prstGeom>
        </p:spPr>
      </p:pic>
      <p:sp>
        <p:nvSpPr>
          <p:cNvPr id="25" name="Dikdörtgen 24"/>
          <p:cNvSpPr/>
          <p:nvPr/>
        </p:nvSpPr>
        <p:spPr>
          <a:xfrm>
            <a:off x="515982" y="1661499"/>
            <a:ext cx="2151018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Budget: 724.000 EURO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6400800" y="1688068"/>
            <a:ext cx="2296002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 err="1" smtClean="0">
                <a:solidFill>
                  <a:schemeClr val="bg1"/>
                </a:solidFill>
              </a:rPr>
              <a:t>Duration</a:t>
            </a:r>
            <a:r>
              <a:rPr lang="tr-TR" sz="1600" b="1" dirty="0" smtClean="0">
                <a:solidFill>
                  <a:schemeClr val="bg1"/>
                </a:solidFill>
              </a:rPr>
              <a:t>:  2015-2019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228600" y="1465632"/>
            <a:ext cx="8676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Technology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Switching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Lattices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1219200" y="1828800"/>
            <a:ext cx="6477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</a:t>
            </a:r>
            <a:r>
              <a:rPr lang="tr-TR" sz="35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819400"/>
            <a:ext cx="8382000" cy="36576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We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propose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smtClean="0">
                <a:latin typeface="Arial" charset="0"/>
              </a:rPr>
              <a:t>CMOS-</a:t>
            </a:r>
            <a:r>
              <a:rPr lang="tr-TR" sz="3000" dirty="0" err="1" smtClean="0">
                <a:latin typeface="Arial" charset="0"/>
              </a:rPr>
              <a:t>compatible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technology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with</a:t>
            </a:r>
            <a:r>
              <a:rPr lang="tr-TR" sz="3000" dirty="0" smtClean="0">
                <a:latin typeface="Arial" charset="0"/>
              </a:rPr>
              <a:t> TCAD </a:t>
            </a:r>
            <a:r>
              <a:rPr lang="tr-TR" sz="3000" dirty="0" err="1" smtClean="0">
                <a:latin typeface="Arial" charset="0"/>
              </a:rPr>
              <a:t>simulations</a:t>
            </a:r>
            <a:endParaRPr lang="tr-TR" sz="3000" dirty="0" smtClean="0">
              <a:latin typeface="Arial" charset="0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3000" dirty="0" smtClean="0">
                <a:latin typeface="Arial" charset="0"/>
              </a:rPr>
              <a:t>B</a:t>
            </a:r>
            <a:r>
              <a:rPr lang="en-US" sz="3000" dirty="0" smtClean="0">
                <a:latin typeface="Arial" charset="0"/>
              </a:rPr>
              <a:t>y </a:t>
            </a:r>
            <a:r>
              <a:rPr lang="en-US" sz="3000" dirty="0">
                <a:latin typeface="Arial" charset="0"/>
              </a:rPr>
              <a:t>fitting the TCAD </a:t>
            </a:r>
            <a:r>
              <a:rPr lang="en-US" sz="3000" dirty="0" smtClean="0">
                <a:latin typeface="Arial" charset="0"/>
              </a:rPr>
              <a:t>data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en-US" sz="3000" dirty="0" smtClean="0">
                <a:latin typeface="Arial" charset="0"/>
              </a:rPr>
              <a:t>to </a:t>
            </a:r>
            <a:r>
              <a:rPr lang="en-US" sz="3000" dirty="0">
                <a:latin typeface="Arial" charset="0"/>
              </a:rPr>
              <a:t>the standard CMOS current-voltage equations, we develop </a:t>
            </a:r>
            <a:r>
              <a:rPr lang="en-US" sz="3000" dirty="0" smtClean="0">
                <a:latin typeface="Arial" charset="0"/>
              </a:rPr>
              <a:t>a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en-US" sz="3000" dirty="0" smtClean="0">
                <a:latin typeface="Arial" charset="0"/>
              </a:rPr>
              <a:t>Spice </a:t>
            </a:r>
            <a:r>
              <a:rPr lang="en-US" sz="3000" dirty="0">
                <a:latin typeface="Arial" charset="0"/>
              </a:rPr>
              <a:t>model of a four-terminal </a:t>
            </a:r>
            <a:r>
              <a:rPr lang="en-US" sz="3000" dirty="0" smtClean="0">
                <a:latin typeface="Arial" charset="0"/>
              </a:rPr>
              <a:t>switch</a:t>
            </a:r>
            <a:endParaRPr lang="tr-TR" sz="3000" dirty="0" smtClean="0">
              <a:latin typeface="Arial" charset="0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3000" dirty="0" err="1" smtClean="0">
                <a:latin typeface="Arial" charset="0"/>
              </a:rPr>
              <a:t>We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are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currently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working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toward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 smtClean="0">
                <a:latin typeface="Arial" charset="0"/>
              </a:rPr>
              <a:t>the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en-US" sz="3000" dirty="0" smtClean="0">
                <a:latin typeface="Arial" charset="0"/>
              </a:rPr>
              <a:t>fabrication.</a:t>
            </a:r>
            <a:endParaRPr lang="tr-TR" sz="3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Device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Structures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28600" y="5040150"/>
            <a:ext cx="8631382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Diffusion region</a:t>
            </a:r>
            <a:r>
              <a:rPr lang="tr-TR" sz="20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tr-TR" sz="2000" dirty="0" smtClean="0">
                <a:latin typeface="Calibri" panose="020F0502020204030204" pitchFamily="34" charset="0"/>
                <a:ea typeface="SimSun" panose="02010600030101010101" pitchFamily="2" charset="-122"/>
              </a:rPr>
              <a:t>         2: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Gate  electrode</a:t>
            </a:r>
            <a:r>
              <a:rPr lang="tr-TR" sz="2000" dirty="0" smtClean="0">
                <a:latin typeface="Calibri" panose="020F0502020204030204" pitchFamily="34" charset="0"/>
                <a:ea typeface="SimSun" panose="02010600030101010101" pitchFamily="2" charset="-122"/>
              </a:rPr>
              <a:t>          3.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Gate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insulator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region</a:t>
            </a:r>
            <a:endParaRPr lang="tr-TR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4: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Local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Oxidation of Silicon (LOCOS) or  Shallow Trench Isolation (STI)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layers</a:t>
            </a:r>
            <a:endParaRPr lang="tr-TR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5: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Bulk layer</a:t>
            </a:r>
            <a:endParaRPr lang="en-US" sz="20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3" y="1716277"/>
            <a:ext cx="8634032" cy="32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3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Device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Structures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28600" y="5040150"/>
            <a:ext cx="8631382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Diffusion region</a:t>
            </a:r>
            <a:r>
              <a:rPr lang="tr-TR" sz="20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tr-TR" sz="2000" dirty="0" smtClean="0">
                <a:latin typeface="Calibri" panose="020F0502020204030204" pitchFamily="34" charset="0"/>
                <a:ea typeface="SimSun" panose="02010600030101010101" pitchFamily="2" charset="-122"/>
              </a:rPr>
              <a:t>         2: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Gate  electrode</a:t>
            </a:r>
            <a:r>
              <a:rPr lang="tr-TR" sz="2000" dirty="0" smtClean="0">
                <a:latin typeface="Calibri" panose="020F0502020204030204" pitchFamily="34" charset="0"/>
                <a:ea typeface="SimSun" panose="02010600030101010101" pitchFamily="2" charset="-122"/>
              </a:rPr>
              <a:t>          3.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Gate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insulator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region</a:t>
            </a:r>
            <a:endParaRPr lang="tr-TR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4: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Local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Oxidation of Silicon (LOCOS) or  Shallow Trench Isolation (STI)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layers</a:t>
            </a:r>
            <a:endParaRPr lang="tr-TR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5: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Bulk layer</a:t>
            </a:r>
            <a:endParaRPr lang="en-US" sz="20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057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Device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Structures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28600" y="5040150"/>
            <a:ext cx="8631382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Diffusion region</a:t>
            </a:r>
            <a:r>
              <a:rPr lang="tr-TR" sz="20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tr-TR" sz="2000" dirty="0" smtClean="0">
                <a:latin typeface="Calibri" panose="020F0502020204030204" pitchFamily="34" charset="0"/>
                <a:ea typeface="SimSun" panose="02010600030101010101" pitchFamily="2" charset="-122"/>
              </a:rPr>
              <a:t>         2: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Gate  electrode</a:t>
            </a:r>
            <a:r>
              <a:rPr lang="tr-TR" sz="2000" dirty="0" smtClean="0">
                <a:latin typeface="Calibri" panose="020F0502020204030204" pitchFamily="34" charset="0"/>
                <a:ea typeface="SimSun" panose="02010600030101010101" pitchFamily="2" charset="-122"/>
              </a:rPr>
              <a:t>          3.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Gate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insulator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region</a:t>
            </a:r>
            <a:endParaRPr lang="tr-TR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4: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Local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Oxidation of Silicon (LOCOS) or  Shallow Trench Isolation (STI)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layers</a:t>
            </a:r>
            <a:endParaRPr lang="tr-TR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5: 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Bulk layer</a:t>
            </a:r>
            <a:endParaRPr lang="en-US" sz="20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2" y="1837720"/>
            <a:ext cx="8639408" cy="3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Spice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Model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7363"/>
            <a:ext cx="8382001" cy="510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Fabrication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Steps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3400" y="1524000"/>
            <a:ext cx="7696200" cy="4343400"/>
          </a:xfrm>
          <a:prstGeom prst="rect">
            <a:avLst/>
          </a:prstGeom>
          <a:noFill/>
        </p:spPr>
        <p:txBody>
          <a:bodyPr vert="horz">
            <a:normAutofit fontScale="77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600" dirty="0" err="1" smtClean="0">
                <a:latin typeface="Arial" charset="0"/>
              </a:rPr>
              <a:t>Challenges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for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integration</a:t>
            </a:r>
            <a:r>
              <a:rPr lang="tr-TR" sz="2600" dirty="0" smtClean="0">
                <a:latin typeface="Arial" charset="0"/>
              </a:rPr>
              <a:t> of 4-terminal </a:t>
            </a:r>
            <a:r>
              <a:rPr lang="tr-TR" sz="2600" dirty="0" err="1" smtClean="0">
                <a:latin typeface="Arial" charset="0"/>
              </a:rPr>
              <a:t>architecture</a:t>
            </a:r>
            <a:endParaRPr lang="tr-TR" sz="2600" dirty="0" smtClean="0">
              <a:latin typeface="Arial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2D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compatible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current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emerging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fabrication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...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baseline="0" dirty="0" smtClean="0">
                <a:latin typeface="Arial" charset="0"/>
              </a:rPr>
              <a:t>3D – </a:t>
            </a:r>
            <a:r>
              <a:rPr lang="tr-TR" sz="2600" baseline="0" dirty="0" err="1" smtClean="0">
                <a:latin typeface="Arial" charset="0"/>
              </a:rPr>
              <a:t>wiring</a:t>
            </a:r>
            <a:r>
              <a:rPr lang="tr-TR" sz="2600" baseline="0" dirty="0" smtClean="0">
                <a:latin typeface="Arial" charset="0"/>
              </a:rPr>
              <a:t> and </a:t>
            </a:r>
            <a:r>
              <a:rPr lang="tr-TR" sz="2600" baseline="0" dirty="0" err="1" smtClean="0">
                <a:latin typeface="Arial" charset="0"/>
              </a:rPr>
              <a:t>critical</a:t>
            </a:r>
            <a:r>
              <a:rPr lang="tr-TR" sz="2600" baseline="0" dirty="0" smtClean="0">
                <a:latin typeface="Arial" charset="0"/>
              </a:rPr>
              <a:t> </a:t>
            </a:r>
            <a:r>
              <a:rPr lang="tr-TR" sz="2600" baseline="0" dirty="0" err="1" smtClean="0">
                <a:latin typeface="Arial" charset="0"/>
              </a:rPr>
              <a:t>dimension</a:t>
            </a:r>
            <a:r>
              <a:rPr lang="tr-TR" sz="2600" baseline="0" dirty="0" smtClean="0">
                <a:latin typeface="Arial" charset="0"/>
              </a:rPr>
              <a:t> </a:t>
            </a:r>
            <a:r>
              <a:rPr lang="tr-TR" sz="2600" baseline="0" dirty="0" err="1" smtClean="0">
                <a:latin typeface="Arial" charset="0"/>
              </a:rPr>
              <a:t>limits</a:t>
            </a:r>
            <a:r>
              <a:rPr lang="tr-TR" sz="2600" baseline="0" dirty="0" smtClean="0">
                <a:latin typeface="Arial" charset="0"/>
              </a:rPr>
              <a:t> </a:t>
            </a:r>
            <a:r>
              <a:rPr lang="tr-TR" sz="2600" baseline="0" dirty="0" err="1" smtClean="0">
                <a:latin typeface="Arial" charset="0"/>
              </a:rPr>
              <a:t>operation</a:t>
            </a:r>
            <a:r>
              <a:rPr lang="tr-TR" sz="2600" dirty="0">
                <a:latin typeface="Arial" charset="0"/>
              </a:rPr>
              <a:t> </a:t>
            </a:r>
            <a:r>
              <a:rPr lang="tr-TR" sz="2600" dirty="0" smtClean="0">
                <a:latin typeface="Arial" charset="0"/>
              </a:rPr>
              <a:t>but </a:t>
            </a:r>
            <a:r>
              <a:rPr lang="tr-TR" sz="2600" dirty="0" err="1" smtClean="0">
                <a:latin typeface="Arial" charset="0"/>
              </a:rPr>
              <a:t>great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potential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for</a:t>
            </a:r>
            <a:r>
              <a:rPr lang="tr-TR" sz="2600" dirty="0" smtClean="0">
                <a:latin typeface="Arial" charset="0"/>
              </a:rPr>
              <a:t> dense </a:t>
            </a:r>
            <a:r>
              <a:rPr lang="tr-TR" sz="2600" dirty="0" err="1" smtClean="0">
                <a:latin typeface="Arial" charset="0"/>
              </a:rPr>
              <a:t>wiring</a:t>
            </a:r>
            <a:r>
              <a:rPr lang="tr-TR" sz="2600" dirty="0" smtClean="0">
                <a:latin typeface="Arial" charset="0"/>
              </a:rPr>
              <a:t>…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err="1" smtClean="0">
                <a:latin typeface="Arial" charset="0"/>
              </a:rPr>
              <a:t>Materials</a:t>
            </a:r>
            <a:r>
              <a:rPr lang="tr-TR" sz="2600" dirty="0" smtClean="0">
                <a:latin typeface="Arial" charset="0"/>
              </a:rPr>
              <a:t>?</a:t>
            </a:r>
          </a:p>
          <a:p>
            <a:pPr marL="12344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err="1" smtClean="0">
                <a:latin typeface="Arial" charset="0"/>
              </a:rPr>
              <a:t>same</a:t>
            </a:r>
            <a:r>
              <a:rPr lang="tr-TR" sz="2600" dirty="0" smtClean="0">
                <a:latin typeface="Arial" charset="0"/>
              </a:rPr>
              <a:t> as 2-terminal </a:t>
            </a:r>
            <a:r>
              <a:rPr lang="tr-TR" sz="2600" dirty="0" err="1" smtClean="0">
                <a:latin typeface="Arial" charset="0"/>
              </a:rPr>
              <a:t>devices</a:t>
            </a:r>
            <a:endParaRPr lang="tr-TR" sz="2600" dirty="0">
              <a:latin typeface="Arial" charset="0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baseline="0" dirty="0" err="1" smtClean="0">
                <a:latin typeface="Arial" charset="0"/>
              </a:rPr>
              <a:t>Four</a:t>
            </a:r>
            <a:r>
              <a:rPr lang="tr-TR" sz="2600" baseline="0" dirty="0" smtClean="0">
                <a:latin typeface="Arial" charset="0"/>
              </a:rPr>
              <a:t>-Terminal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Logic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Realization</a:t>
            </a:r>
            <a:endParaRPr lang="tr-TR" sz="2600" dirty="0" smtClean="0">
              <a:latin typeface="Arial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err="1" smtClean="0">
                <a:latin typeface="Arial" charset="0"/>
              </a:rPr>
              <a:t>Structure</a:t>
            </a:r>
            <a:r>
              <a:rPr lang="tr-TR" sz="2600" dirty="0" smtClean="0">
                <a:latin typeface="Arial" charset="0"/>
              </a:rPr>
              <a:t>?</a:t>
            </a:r>
          </a:p>
          <a:p>
            <a:pPr marL="12344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baseline="0" dirty="0" smtClean="0">
                <a:latin typeface="Arial" charset="0"/>
              </a:rPr>
              <a:t>GAA, VGAA,</a:t>
            </a:r>
            <a:r>
              <a:rPr lang="tr-TR" sz="2600" dirty="0" smtClean="0">
                <a:latin typeface="Arial" charset="0"/>
              </a:rPr>
              <a:t> M3D, </a:t>
            </a:r>
            <a:r>
              <a:rPr lang="tr-TR" sz="2600" dirty="0" err="1" smtClean="0">
                <a:latin typeface="Arial" charset="0"/>
              </a:rPr>
              <a:t>fine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grained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vertical</a:t>
            </a:r>
            <a:r>
              <a:rPr lang="tr-TR" sz="2600" dirty="0" smtClean="0">
                <a:latin typeface="Arial" charset="0"/>
              </a:rPr>
              <a:t> 3D, </a:t>
            </a:r>
            <a:r>
              <a:rPr lang="tr-TR" sz="2600" dirty="0" err="1" smtClean="0">
                <a:latin typeface="Arial" charset="0"/>
              </a:rPr>
              <a:t>FinFET</a:t>
            </a:r>
            <a:r>
              <a:rPr lang="tr-TR" sz="2600" dirty="0" smtClean="0">
                <a:latin typeface="Arial" charset="0"/>
              </a:rPr>
              <a:t>…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smtClean="0">
                <a:latin typeface="Arial" charset="0"/>
              </a:rPr>
              <a:t>Device </a:t>
            </a:r>
            <a:r>
              <a:rPr lang="tr-TR" sz="2600" dirty="0" err="1" smtClean="0">
                <a:latin typeface="Arial" charset="0"/>
              </a:rPr>
              <a:t>Type</a:t>
            </a:r>
            <a:r>
              <a:rPr lang="tr-TR" sz="2600" dirty="0" smtClean="0">
                <a:latin typeface="Arial" charset="0"/>
              </a:rPr>
              <a:t>?</a:t>
            </a:r>
          </a:p>
          <a:p>
            <a:pPr marL="12344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err="1" smtClean="0">
                <a:latin typeface="Arial" charset="0"/>
              </a:rPr>
              <a:t>Depletion</a:t>
            </a:r>
            <a:r>
              <a:rPr lang="tr-TR" sz="2600" dirty="0" smtClean="0">
                <a:latin typeface="Arial" charset="0"/>
              </a:rPr>
              <a:t>, </a:t>
            </a:r>
            <a:r>
              <a:rPr lang="tr-TR" sz="2600" dirty="0" err="1" smtClean="0">
                <a:latin typeface="Arial" charset="0"/>
              </a:rPr>
              <a:t>Immersion</a:t>
            </a:r>
            <a:endParaRPr lang="tr-TR" sz="2600" dirty="0" smtClean="0">
              <a:latin typeface="Arial" charset="0"/>
            </a:endParaRPr>
          </a:p>
        </p:txBody>
      </p:sp>
      <p:pic>
        <p:nvPicPr>
          <p:cNvPr id="6" name="Picture 1374"/>
          <p:cNvPicPr/>
          <p:nvPr/>
        </p:nvPicPr>
        <p:blipFill rotWithShape="1">
          <a:blip r:embed="rId3"/>
          <a:srcRect b="57501"/>
          <a:stretch/>
        </p:blipFill>
        <p:spPr bwMode="auto">
          <a:xfrm>
            <a:off x="4953000" y="2819400"/>
            <a:ext cx="4191000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5"/>
          <p:cNvSpPr/>
          <p:nvPr/>
        </p:nvSpPr>
        <p:spPr>
          <a:xfrm>
            <a:off x="533401" y="5459848"/>
            <a:ext cx="7696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works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2-terminal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4-terminal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Fabrication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Steps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1677613"/>
            <a:ext cx="3124200" cy="50292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000" dirty="0" smtClean="0">
                <a:latin typeface="Arial" charset="0"/>
              </a:rPr>
              <a:t>Device </a:t>
            </a:r>
            <a:r>
              <a:rPr lang="tr-TR" sz="2000" dirty="0" err="1" smtClean="0">
                <a:latin typeface="Arial" charset="0"/>
              </a:rPr>
              <a:t>scaling</a:t>
            </a:r>
            <a:endParaRPr lang="tr-TR" sz="2000" dirty="0" smtClean="0">
              <a:latin typeface="Arial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000" dirty="0" err="1" smtClean="0">
                <a:latin typeface="Arial" charset="0"/>
              </a:rPr>
              <a:t>compatible</a:t>
            </a:r>
            <a:r>
              <a:rPr lang="tr-TR" sz="2000" dirty="0" smtClean="0">
                <a:latin typeface="Arial" charset="0"/>
              </a:rPr>
              <a:t> to </a:t>
            </a:r>
            <a:r>
              <a:rPr lang="tr-TR" sz="2000" dirty="0" err="1" smtClean="0">
                <a:latin typeface="Arial" charset="0"/>
              </a:rPr>
              <a:t>state</a:t>
            </a:r>
            <a:r>
              <a:rPr lang="tr-TR" sz="2000" dirty="0" smtClean="0">
                <a:latin typeface="Arial" charset="0"/>
              </a:rPr>
              <a:t>-of-art (</a:t>
            </a:r>
            <a:r>
              <a:rPr lang="tr-TR" sz="2000" dirty="0" err="1" smtClean="0">
                <a:latin typeface="Arial" charset="0"/>
              </a:rPr>
              <a:t>Moore’s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Law</a:t>
            </a:r>
            <a:r>
              <a:rPr lang="tr-TR" sz="2000" dirty="0" smtClean="0">
                <a:latin typeface="Arial" charset="0"/>
              </a:rPr>
              <a:t>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tr-TR" sz="2000" dirty="0" smtClean="0">
              <a:latin typeface="Arial" charset="0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000" dirty="0" smtClean="0">
                <a:latin typeface="Arial" charset="0"/>
              </a:rPr>
              <a:t>TCAD </a:t>
            </a:r>
            <a:r>
              <a:rPr lang="tr-TR" sz="2000" dirty="0" err="1" smtClean="0">
                <a:latin typeface="Arial" charset="0"/>
              </a:rPr>
              <a:t>vs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Experimental</a:t>
            </a:r>
            <a:r>
              <a:rPr lang="tr-TR" sz="2000" dirty="0" smtClean="0">
                <a:latin typeface="Arial" charset="0"/>
              </a:rPr>
              <a:t> Device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000" dirty="0" err="1" smtClean="0">
                <a:latin typeface="Arial" charset="0"/>
              </a:rPr>
              <a:t>leakage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current</a:t>
            </a:r>
            <a:r>
              <a:rPr lang="tr-TR" sz="2000" dirty="0" smtClean="0">
                <a:latin typeface="Arial" charset="0"/>
              </a:rPr>
              <a:t> 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000" dirty="0" err="1" smtClean="0">
                <a:latin typeface="Arial" charset="0"/>
              </a:rPr>
              <a:t>isolation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limits</a:t>
            </a:r>
            <a:endParaRPr lang="tr-TR" sz="2000" dirty="0" smtClean="0">
              <a:latin typeface="Arial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tr-TR" sz="2000" dirty="0">
              <a:latin typeface="Arial" charset="0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tr-TR" sz="2000" dirty="0" err="1" smtClean="0">
                <a:solidFill>
                  <a:srgbClr val="FF0000"/>
                </a:solidFill>
                <a:latin typeface="Arial" charset="0"/>
              </a:rPr>
              <a:t>What</a:t>
            </a:r>
            <a:r>
              <a:rPr lang="tr-TR" sz="2000" dirty="0" smtClean="0">
                <a:solidFill>
                  <a:srgbClr val="FF0000"/>
                </a:solidFill>
                <a:latin typeface="Arial" charset="0"/>
              </a:rPr>
              <a:t> can be done </a:t>
            </a:r>
            <a:r>
              <a:rPr lang="tr-TR" sz="2000" dirty="0" err="1" smtClean="0">
                <a:solidFill>
                  <a:srgbClr val="FF0000"/>
                </a:solidFill>
                <a:latin typeface="Arial" charset="0"/>
              </a:rPr>
              <a:t>with</a:t>
            </a:r>
            <a:r>
              <a:rPr lang="tr-TR" sz="2000" dirty="0" smtClean="0">
                <a:solidFill>
                  <a:srgbClr val="FF0000"/>
                </a:solidFill>
                <a:latin typeface="Arial" charset="0"/>
              </a:rPr>
              <a:t> 2-terminal </a:t>
            </a:r>
            <a:r>
              <a:rPr lang="tr-TR" sz="2000" dirty="0" err="1" smtClean="0">
                <a:solidFill>
                  <a:srgbClr val="FF0000"/>
                </a:solidFill>
                <a:latin typeface="Arial" charset="0"/>
              </a:rPr>
              <a:t>device</a:t>
            </a:r>
            <a:r>
              <a:rPr lang="tr-TR" sz="2000" dirty="0" smtClean="0">
                <a:solidFill>
                  <a:srgbClr val="FF0000"/>
                </a:solidFill>
                <a:latin typeface="Arial" charset="0"/>
              </a:rPr>
              <a:t> can </a:t>
            </a:r>
            <a:r>
              <a:rPr lang="tr-TR" sz="2000" dirty="0" err="1" smtClean="0">
                <a:solidFill>
                  <a:srgbClr val="FF0000"/>
                </a:solidFill>
                <a:latin typeface="Arial" charset="0"/>
              </a:rPr>
              <a:t>also</a:t>
            </a:r>
            <a:r>
              <a:rPr lang="tr-TR" sz="2000" dirty="0" smtClean="0">
                <a:solidFill>
                  <a:srgbClr val="FF0000"/>
                </a:solidFill>
                <a:latin typeface="Arial" charset="0"/>
              </a:rPr>
              <a:t> be done </a:t>
            </a:r>
            <a:r>
              <a:rPr lang="tr-TR" sz="2000" dirty="0" err="1" smtClean="0">
                <a:solidFill>
                  <a:srgbClr val="FF0000"/>
                </a:solidFill>
                <a:latin typeface="Arial" charset="0"/>
              </a:rPr>
              <a:t>with</a:t>
            </a:r>
            <a:r>
              <a:rPr lang="tr-TR" sz="2000" dirty="0" smtClean="0">
                <a:solidFill>
                  <a:srgbClr val="FF0000"/>
                </a:solidFill>
                <a:latin typeface="Arial" charset="0"/>
              </a:rPr>
              <a:t> 4-terminal </a:t>
            </a:r>
            <a:r>
              <a:rPr lang="tr-TR" sz="2000" dirty="0" err="1" smtClean="0">
                <a:solidFill>
                  <a:srgbClr val="FF0000"/>
                </a:solidFill>
                <a:latin typeface="Arial" charset="0"/>
              </a:rPr>
              <a:t>device</a:t>
            </a:r>
            <a:r>
              <a:rPr lang="tr-TR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charset="0"/>
              </a:rPr>
              <a:t>approach</a:t>
            </a:r>
            <a:r>
              <a:rPr lang="tr-TR" sz="2000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pic>
        <p:nvPicPr>
          <p:cNvPr id="13314" name="Picture 2" descr="https://m.eet.com/content/images/eetimes/IDRS%20semis%20x%201382__14903049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6426"/>
            <a:ext cx="6019800" cy="533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EEE International Roadmap for Devices and Syste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215097" cy="59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Fabrication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Steps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82" y="3694267"/>
            <a:ext cx="2937540" cy="294122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60" y="4438069"/>
            <a:ext cx="4583931" cy="2210779"/>
          </a:xfrm>
          <a:prstGeom prst="rect">
            <a:avLst/>
          </a:prstGeom>
        </p:spPr>
      </p:pic>
      <p:grpSp>
        <p:nvGrpSpPr>
          <p:cNvPr id="2" name="Grup 1"/>
          <p:cNvGrpSpPr/>
          <p:nvPr/>
        </p:nvGrpSpPr>
        <p:grpSpPr>
          <a:xfrm>
            <a:off x="5670752" y="1676399"/>
            <a:ext cx="3352800" cy="2017868"/>
            <a:chOff x="6120611" y="221791"/>
            <a:chExt cx="5532425" cy="3695243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0611" y="221791"/>
              <a:ext cx="5532425" cy="3695243"/>
            </a:xfrm>
            <a:prstGeom prst="rect">
              <a:avLst/>
            </a:prstGeom>
          </p:spPr>
        </p:pic>
        <p:sp>
          <p:nvSpPr>
            <p:cNvPr id="11" name="Metin kutusu 10"/>
            <p:cNvSpPr txBox="1"/>
            <p:nvPr/>
          </p:nvSpPr>
          <p:spPr>
            <a:xfrm>
              <a:off x="6864898" y="2319700"/>
              <a:ext cx="1057274" cy="84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10119725" y="636229"/>
              <a:ext cx="1057274" cy="84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T2</a:t>
              </a:r>
              <a:endPara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10136979" y="2330395"/>
              <a:ext cx="1057274" cy="84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T3</a:t>
              </a:r>
              <a:endPara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6876463" y="629959"/>
              <a:ext cx="1057274" cy="84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T4</a:t>
              </a:r>
              <a:endPara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3400" y="1524000"/>
            <a:ext cx="5867400" cy="50292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600" dirty="0" err="1" smtClean="0">
                <a:latin typeface="Arial" charset="0"/>
              </a:rPr>
              <a:t>Fabrication</a:t>
            </a:r>
            <a:r>
              <a:rPr lang="tr-TR" sz="2600" dirty="0" smtClean="0">
                <a:latin typeface="Arial" charset="0"/>
              </a:rPr>
              <a:t> Plan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000" dirty="0" smtClean="0">
                <a:latin typeface="Arial" charset="0"/>
              </a:rPr>
              <a:t>First plan is to </a:t>
            </a:r>
            <a:r>
              <a:rPr lang="tr-TR" sz="2000" dirty="0" err="1" smtClean="0">
                <a:latin typeface="Arial" charset="0"/>
              </a:rPr>
              <a:t>fabricate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junctionless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device</a:t>
            </a:r>
            <a:r>
              <a:rPr lang="tr-TR" sz="2000" dirty="0" smtClean="0">
                <a:latin typeface="Arial" charset="0"/>
              </a:rPr>
              <a:t>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000" dirty="0" err="1" smtClean="0">
                <a:latin typeface="Arial" charset="0"/>
              </a:rPr>
              <a:t>Pros</a:t>
            </a:r>
            <a:r>
              <a:rPr lang="tr-TR" sz="2000" dirty="0" smtClean="0">
                <a:latin typeface="Arial" charset="0"/>
              </a:rPr>
              <a:t>: </a:t>
            </a:r>
            <a:r>
              <a:rPr lang="tr-TR" sz="2000" dirty="0" err="1" smtClean="0">
                <a:latin typeface="Arial" charset="0"/>
              </a:rPr>
              <a:t>no</a:t>
            </a:r>
            <a:r>
              <a:rPr lang="tr-TR" sz="2000" dirty="0" smtClean="0">
                <a:latin typeface="Arial" charset="0"/>
              </a:rPr>
              <a:t> doping </a:t>
            </a:r>
            <a:r>
              <a:rPr lang="tr-TR" sz="2000" dirty="0" err="1" smtClean="0">
                <a:latin typeface="Arial" charset="0"/>
              </a:rPr>
              <a:t>steps</a:t>
            </a:r>
            <a:r>
              <a:rPr lang="tr-TR" sz="2000" dirty="0" smtClean="0">
                <a:latin typeface="Arial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000" dirty="0" err="1" smtClean="0">
                <a:latin typeface="Arial" charset="0"/>
              </a:rPr>
              <a:t>Cons</a:t>
            </a:r>
            <a:r>
              <a:rPr lang="tr-TR" sz="2000" dirty="0" smtClean="0">
                <a:latin typeface="Arial" charset="0"/>
              </a:rPr>
              <a:t>: </a:t>
            </a:r>
            <a:r>
              <a:rPr lang="tr-TR" sz="2000" dirty="0" err="1" smtClean="0">
                <a:latin typeface="Arial" charset="0"/>
              </a:rPr>
              <a:t>scale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dependent</a:t>
            </a:r>
            <a:r>
              <a:rPr lang="tr-TR" sz="2000" dirty="0" smtClean="0">
                <a:latin typeface="Arial" charset="0"/>
              </a:rPr>
              <a:t>, </a:t>
            </a:r>
            <a:r>
              <a:rPr lang="tr-TR" sz="2000" dirty="0" err="1" smtClean="0">
                <a:latin typeface="Arial" charset="0"/>
              </a:rPr>
              <a:t>low</a:t>
            </a:r>
            <a:r>
              <a:rPr lang="tr-TR" sz="2000" dirty="0" smtClean="0">
                <a:latin typeface="Arial" charset="0"/>
              </a:rPr>
              <a:t> ON/OFF </a:t>
            </a:r>
            <a:r>
              <a:rPr lang="tr-TR" sz="2000" dirty="0" err="1" smtClean="0">
                <a:latin typeface="Arial" charset="0"/>
              </a:rPr>
              <a:t>ratio</a:t>
            </a:r>
            <a:r>
              <a:rPr lang="tr-TR" sz="2000" dirty="0" smtClean="0">
                <a:latin typeface="Arial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000" dirty="0" smtClean="0">
                <a:latin typeface="Arial" charset="0"/>
              </a:rPr>
              <a:t>SOI </a:t>
            </a:r>
            <a:r>
              <a:rPr lang="tr-TR" sz="2000" dirty="0" err="1" smtClean="0">
                <a:latin typeface="Arial" charset="0"/>
              </a:rPr>
              <a:t>substrate</a:t>
            </a:r>
            <a:r>
              <a:rPr lang="tr-TR" sz="2000" dirty="0" smtClean="0">
                <a:latin typeface="Arial" charset="0"/>
              </a:rPr>
              <a:t>, </a:t>
            </a:r>
            <a:r>
              <a:rPr lang="tr-TR" sz="2000" dirty="0" err="1" smtClean="0">
                <a:latin typeface="Arial" charset="0"/>
              </a:rPr>
              <a:t>simple</a:t>
            </a:r>
            <a:r>
              <a:rPr lang="tr-TR" sz="2000" dirty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process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flow</a:t>
            </a:r>
            <a:r>
              <a:rPr lang="tr-TR" sz="2000" dirty="0" smtClean="0">
                <a:latin typeface="Arial" charset="0"/>
              </a:rPr>
              <a:t>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000" dirty="0" smtClean="0">
                <a:latin typeface="Arial" charset="0"/>
              </a:rPr>
              <a:t>2-terminal </a:t>
            </a:r>
            <a:r>
              <a:rPr lang="tr-TR" sz="2000" dirty="0" err="1" smtClean="0">
                <a:latin typeface="Arial" charset="0"/>
              </a:rPr>
              <a:t>fabrication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processes</a:t>
            </a:r>
            <a:r>
              <a:rPr lang="tr-TR" sz="2000" dirty="0" smtClean="0">
                <a:latin typeface="Arial" charset="0"/>
              </a:rPr>
              <a:t> can be </a:t>
            </a:r>
            <a:r>
              <a:rPr lang="tr-TR" sz="2000" dirty="0" err="1" smtClean="0">
                <a:latin typeface="Arial" charset="0"/>
              </a:rPr>
              <a:t>implemented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with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minor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modification</a:t>
            </a:r>
            <a:r>
              <a:rPr lang="tr-TR" sz="2000" dirty="0" smtClean="0">
                <a:latin typeface="Arial" charset="0"/>
              </a:rPr>
              <a:t>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tr-TR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Fabrication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Steps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3400" y="1524000"/>
            <a:ext cx="5867400" cy="4572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000" dirty="0" smtClean="0">
                <a:latin typeface="Arial" charset="0"/>
              </a:rPr>
              <a:t>EBL </a:t>
            </a:r>
            <a:r>
              <a:rPr lang="tr-TR" sz="2000" dirty="0" smtClean="0">
                <a:latin typeface="Arial" charset="0"/>
                <a:sym typeface="Wingdings" panose="05000000000000000000" pitchFamily="2" charset="2"/>
              </a:rPr>
              <a:t> RIE  EBL  ALD  EBL  </a:t>
            </a:r>
            <a:r>
              <a:rPr lang="tr-TR" sz="2000" dirty="0" err="1" smtClean="0">
                <a:latin typeface="Arial" charset="0"/>
                <a:sym typeface="Wingdings" panose="05000000000000000000" pitchFamily="2" charset="2"/>
              </a:rPr>
              <a:t>Metallization</a:t>
            </a:r>
            <a:endParaRPr lang="tr-TR" sz="2000" dirty="0" smtClean="0">
              <a:latin typeface="Arial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tr-TR" sz="2000" dirty="0" smtClean="0">
              <a:latin typeface="Arial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76200" y="1920240"/>
            <a:ext cx="5029200" cy="1005840"/>
            <a:chOff x="76200" y="1920240"/>
            <a:chExt cx="5029200" cy="1005840"/>
          </a:xfrm>
        </p:grpSpPr>
        <p:sp>
          <p:nvSpPr>
            <p:cNvPr id="17" name="Dikdörtgen 16"/>
            <p:cNvSpPr/>
            <p:nvPr/>
          </p:nvSpPr>
          <p:spPr>
            <a:xfrm>
              <a:off x="76200" y="2286000"/>
              <a:ext cx="5029200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6200" y="1920240"/>
              <a:ext cx="5029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76200" y="3368326"/>
            <a:ext cx="5029200" cy="776954"/>
            <a:chOff x="76200" y="3368326"/>
            <a:chExt cx="5029200" cy="776954"/>
          </a:xfrm>
        </p:grpSpPr>
        <p:sp>
          <p:nvSpPr>
            <p:cNvPr id="19" name="Dikdörtgen 18"/>
            <p:cNvSpPr/>
            <p:nvPr/>
          </p:nvSpPr>
          <p:spPr>
            <a:xfrm>
              <a:off x="76200" y="3505200"/>
              <a:ext cx="5029200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76200" y="3368326"/>
              <a:ext cx="5029200" cy="1368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76200" y="4526852"/>
            <a:ext cx="5029200" cy="913828"/>
            <a:chOff x="76200" y="4526852"/>
            <a:chExt cx="5029200" cy="913828"/>
          </a:xfrm>
        </p:grpSpPr>
        <p:sp>
          <p:nvSpPr>
            <p:cNvPr id="21" name="Dikdörtgen 20"/>
            <p:cNvSpPr/>
            <p:nvPr/>
          </p:nvSpPr>
          <p:spPr>
            <a:xfrm>
              <a:off x="76200" y="4800600"/>
              <a:ext cx="5029200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76200" y="4663726"/>
              <a:ext cx="5029200" cy="1368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kdörtgen 22"/>
            <p:cNvSpPr/>
            <p:nvPr/>
          </p:nvSpPr>
          <p:spPr>
            <a:xfrm>
              <a:off x="76200" y="4526852"/>
              <a:ext cx="5029200" cy="1368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604155" y="4495800"/>
            <a:ext cx="1083393" cy="897937"/>
            <a:chOff x="3886200" y="2926080"/>
            <a:chExt cx="5029200" cy="3840480"/>
          </a:xfrm>
        </p:grpSpPr>
        <p:sp>
          <p:nvSpPr>
            <p:cNvPr id="24" name="Dikdörtgen 23"/>
            <p:cNvSpPr/>
            <p:nvPr/>
          </p:nvSpPr>
          <p:spPr>
            <a:xfrm>
              <a:off x="3886200" y="2926080"/>
              <a:ext cx="5029200" cy="3840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kdörtgen 24"/>
            <p:cNvSpPr/>
            <p:nvPr/>
          </p:nvSpPr>
          <p:spPr>
            <a:xfrm>
              <a:off x="3886200" y="4663440"/>
              <a:ext cx="502920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6217919" y="2926080"/>
              <a:ext cx="365760" cy="3840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up 26"/>
          <p:cNvGrpSpPr/>
          <p:nvPr/>
        </p:nvGrpSpPr>
        <p:grpSpPr>
          <a:xfrm>
            <a:off x="76200" y="5751272"/>
            <a:ext cx="5029200" cy="776954"/>
            <a:chOff x="7006953" y="1183826"/>
            <a:chExt cx="5029200" cy="776954"/>
          </a:xfrm>
        </p:grpSpPr>
        <p:sp>
          <p:nvSpPr>
            <p:cNvPr id="28" name="Dikdörtgen 27"/>
            <p:cNvSpPr/>
            <p:nvPr/>
          </p:nvSpPr>
          <p:spPr>
            <a:xfrm>
              <a:off x="7006953" y="1320700"/>
              <a:ext cx="5029200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7006953" y="1183826"/>
              <a:ext cx="5029200" cy="1368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up 32"/>
          <p:cNvGrpSpPr/>
          <p:nvPr/>
        </p:nvGrpSpPr>
        <p:grpSpPr>
          <a:xfrm>
            <a:off x="6604156" y="5562600"/>
            <a:ext cx="1083393" cy="1061933"/>
            <a:chOff x="7006953" y="2687746"/>
            <a:chExt cx="5029200" cy="3840480"/>
          </a:xfrm>
        </p:grpSpPr>
        <p:sp>
          <p:nvSpPr>
            <p:cNvPr id="30" name="Dikdörtgen 29"/>
            <p:cNvSpPr/>
            <p:nvPr/>
          </p:nvSpPr>
          <p:spPr>
            <a:xfrm>
              <a:off x="7006953" y="2687746"/>
              <a:ext cx="5029200" cy="3840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kdörtgen 30"/>
            <p:cNvSpPr/>
            <p:nvPr/>
          </p:nvSpPr>
          <p:spPr>
            <a:xfrm>
              <a:off x="7006953" y="4425106"/>
              <a:ext cx="5029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ikdörtgen 31"/>
            <p:cNvSpPr/>
            <p:nvPr/>
          </p:nvSpPr>
          <p:spPr>
            <a:xfrm>
              <a:off x="9338672" y="2687746"/>
              <a:ext cx="365760" cy="3840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Metin kutusu 34"/>
          <p:cNvSpPr txBox="1"/>
          <p:nvPr/>
        </p:nvSpPr>
        <p:spPr>
          <a:xfrm>
            <a:off x="5522583" y="2096868"/>
            <a:ext cx="31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Wafer</a:t>
            </a:r>
            <a:endParaRPr lang="tr-T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SOI Si, N-</a:t>
            </a:r>
            <a:r>
              <a:rPr lang="tr-TR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tr-T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Düz Ok Bağlayıcısı 35"/>
          <p:cNvCxnSpPr/>
          <p:nvPr/>
        </p:nvCxnSpPr>
        <p:spPr>
          <a:xfrm>
            <a:off x="2590800" y="2701109"/>
            <a:ext cx="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etin kutusu 36"/>
          <p:cNvSpPr txBox="1"/>
          <p:nvPr/>
        </p:nvSpPr>
        <p:spPr>
          <a:xfrm>
            <a:off x="2819400" y="292608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RIE</a:t>
            </a:r>
            <a:endParaRPr lang="en-US" dirty="0"/>
          </a:p>
        </p:txBody>
      </p:sp>
      <p:cxnSp>
        <p:nvCxnSpPr>
          <p:cNvPr id="40" name="Düz Ok Bağlayıcısı 39"/>
          <p:cNvCxnSpPr/>
          <p:nvPr/>
        </p:nvCxnSpPr>
        <p:spPr>
          <a:xfrm>
            <a:off x="2590800" y="3962400"/>
            <a:ext cx="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/>
          <p:cNvSpPr txBox="1"/>
          <p:nvPr/>
        </p:nvSpPr>
        <p:spPr>
          <a:xfrm>
            <a:off x="2819400" y="418737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E-</a:t>
            </a:r>
            <a:r>
              <a:rPr lang="tr-TR" dirty="0" err="1" smtClean="0"/>
              <a:t>Beam</a:t>
            </a:r>
            <a:r>
              <a:rPr lang="tr-TR" dirty="0" smtClean="0"/>
              <a:t> </a:t>
            </a:r>
            <a:r>
              <a:rPr lang="tr-TR" dirty="0" err="1" smtClean="0"/>
              <a:t>Lithography</a:t>
            </a:r>
            <a:endParaRPr lang="en-US" dirty="0"/>
          </a:p>
        </p:txBody>
      </p:sp>
      <p:cxnSp>
        <p:nvCxnSpPr>
          <p:cNvPr id="42" name="Düz Ok Bağlayıcısı 41"/>
          <p:cNvCxnSpPr/>
          <p:nvPr/>
        </p:nvCxnSpPr>
        <p:spPr>
          <a:xfrm>
            <a:off x="2590800" y="5257800"/>
            <a:ext cx="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etin kutusu 42"/>
          <p:cNvSpPr txBox="1"/>
          <p:nvPr/>
        </p:nvSpPr>
        <p:spPr>
          <a:xfrm>
            <a:off x="2819400" y="54827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Fabrication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Steps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6604155" y="1572003"/>
            <a:ext cx="1264301" cy="1194798"/>
            <a:chOff x="609600" y="3642360"/>
            <a:chExt cx="5029202" cy="3849962"/>
          </a:xfrm>
        </p:grpSpPr>
        <p:sp>
          <p:nvSpPr>
            <p:cNvPr id="36" name="Dikdörtgen 35"/>
            <p:cNvSpPr/>
            <p:nvPr/>
          </p:nvSpPr>
          <p:spPr>
            <a:xfrm>
              <a:off x="609602" y="3651842"/>
              <a:ext cx="5029200" cy="3840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609602" y="5389202"/>
              <a:ext cx="5029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kdörtgen 37"/>
            <p:cNvSpPr/>
            <p:nvPr/>
          </p:nvSpPr>
          <p:spPr>
            <a:xfrm>
              <a:off x="2941321" y="3651842"/>
              <a:ext cx="365760" cy="3840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ikdörtgen 38"/>
            <p:cNvSpPr/>
            <p:nvPr/>
          </p:nvSpPr>
          <p:spPr>
            <a:xfrm>
              <a:off x="609600" y="3642360"/>
              <a:ext cx="1862728" cy="3840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ikdörtgen 39"/>
            <p:cNvSpPr/>
            <p:nvPr/>
          </p:nvSpPr>
          <p:spPr>
            <a:xfrm>
              <a:off x="3776073" y="3642360"/>
              <a:ext cx="1862728" cy="3840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2472328" y="3642360"/>
              <a:ext cx="1303747" cy="1188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ikdörtgen 41"/>
            <p:cNvSpPr/>
            <p:nvPr/>
          </p:nvSpPr>
          <p:spPr>
            <a:xfrm>
              <a:off x="2472327" y="6294120"/>
              <a:ext cx="1303747" cy="1188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609601" y="1787610"/>
            <a:ext cx="5029201" cy="914997"/>
            <a:chOff x="609601" y="2009879"/>
            <a:chExt cx="5029201" cy="914997"/>
          </a:xfrm>
        </p:grpSpPr>
        <p:sp>
          <p:nvSpPr>
            <p:cNvPr id="34" name="Dikdörtgen 33"/>
            <p:cNvSpPr/>
            <p:nvPr/>
          </p:nvSpPr>
          <p:spPr>
            <a:xfrm>
              <a:off x="609602" y="2284796"/>
              <a:ext cx="5029200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ikdörtgen 34"/>
            <p:cNvSpPr/>
            <p:nvPr/>
          </p:nvSpPr>
          <p:spPr>
            <a:xfrm>
              <a:off x="609602" y="2147922"/>
              <a:ext cx="5029200" cy="1368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ikdörtgen 42"/>
            <p:cNvSpPr/>
            <p:nvPr/>
          </p:nvSpPr>
          <p:spPr>
            <a:xfrm>
              <a:off x="609601" y="2009879"/>
              <a:ext cx="5029200" cy="1368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609600" y="3003925"/>
            <a:ext cx="5029201" cy="1120042"/>
            <a:chOff x="7006952" y="162822"/>
            <a:chExt cx="5029201" cy="1797958"/>
          </a:xfrm>
        </p:grpSpPr>
        <p:sp>
          <p:nvSpPr>
            <p:cNvPr id="44" name="Dikdörtgen 43"/>
            <p:cNvSpPr/>
            <p:nvPr/>
          </p:nvSpPr>
          <p:spPr>
            <a:xfrm>
              <a:off x="7006952" y="162822"/>
              <a:ext cx="1862726" cy="13745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ikdörtgen 44"/>
            <p:cNvSpPr/>
            <p:nvPr/>
          </p:nvSpPr>
          <p:spPr>
            <a:xfrm>
              <a:off x="7006953" y="1320700"/>
              <a:ext cx="5029200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kdörtgen 45"/>
            <p:cNvSpPr/>
            <p:nvPr/>
          </p:nvSpPr>
          <p:spPr>
            <a:xfrm>
              <a:off x="7006953" y="1183826"/>
              <a:ext cx="5029200" cy="1368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ikdörtgen 53"/>
            <p:cNvSpPr/>
            <p:nvPr/>
          </p:nvSpPr>
          <p:spPr>
            <a:xfrm>
              <a:off x="7006952" y="301451"/>
              <a:ext cx="5029200" cy="8812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ikdörtgen 55"/>
            <p:cNvSpPr/>
            <p:nvPr/>
          </p:nvSpPr>
          <p:spPr>
            <a:xfrm>
              <a:off x="8869678" y="1042112"/>
              <a:ext cx="1303746" cy="126850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ikdörtgen 56"/>
            <p:cNvSpPr/>
            <p:nvPr/>
          </p:nvSpPr>
          <p:spPr>
            <a:xfrm>
              <a:off x="10173424" y="177687"/>
              <a:ext cx="1862726" cy="13745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ikdörtgen 57"/>
            <p:cNvSpPr/>
            <p:nvPr/>
          </p:nvSpPr>
          <p:spPr>
            <a:xfrm>
              <a:off x="8865057" y="1182244"/>
              <a:ext cx="493711" cy="111324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ikdörtgen 58"/>
            <p:cNvSpPr/>
            <p:nvPr/>
          </p:nvSpPr>
          <p:spPr>
            <a:xfrm>
              <a:off x="9679713" y="1194512"/>
              <a:ext cx="493711" cy="111324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6620212" y="2834503"/>
            <a:ext cx="1140233" cy="1156636"/>
            <a:chOff x="7006949" y="2678264"/>
            <a:chExt cx="5029203" cy="3845221"/>
          </a:xfrm>
        </p:grpSpPr>
        <p:sp>
          <p:nvSpPr>
            <p:cNvPr id="50" name="Dikdörtgen 49"/>
            <p:cNvSpPr/>
            <p:nvPr/>
          </p:nvSpPr>
          <p:spPr>
            <a:xfrm>
              <a:off x="7006951" y="3808186"/>
              <a:ext cx="1862728" cy="152183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ikdörtgen 50"/>
            <p:cNvSpPr/>
            <p:nvPr/>
          </p:nvSpPr>
          <p:spPr>
            <a:xfrm>
              <a:off x="10173424" y="3808186"/>
              <a:ext cx="1862728" cy="151235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ikdörtgen 51"/>
            <p:cNvSpPr/>
            <p:nvPr/>
          </p:nvSpPr>
          <p:spPr>
            <a:xfrm>
              <a:off x="8869679" y="2678264"/>
              <a:ext cx="1303747" cy="118872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ikdörtgen 52"/>
            <p:cNvSpPr/>
            <p:nvPr/>
          </p:nvSpPr>
          <p:spPr>
            <a:xfrm>
              <a:off x="8869678" y="5330024"/>
              <a:ext cx="1303747" cy="118872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ikdörtgen 54"/>
            <p:cNvSpPr/>
            <p:nvPr/>
          </p:nvSpPr>
          <p:spPr>
            <a:xfrm>
              <a:off x="8869678" y="3866984"/>
              <a:ext cx="1303746" cy="1463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ikdörtgen 59"/>
            <p:cNvSpPr/>
            <p:nvPr/>
          </p:nvSpPr>
          <p:spPr>
            <a:xfrm>
              <a:off x="7006949" y="2687745"/>
              <a:ext cx="1862728" cy="1120441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7006949" y="5313274"/>
              <a:ext cx="1862728" cy="1210211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Dikdörtgen 61"/>
            <p:cNvSpPr/>
            <p:nvPr/>
          </p:nvSpPr>
          <p:spPr>
            <a:xfrm>
              <a:off x="10173422" y="2687745"/>
              <a:ext cx="1862728" cy="112044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ikdörtgen 62"/>
            <p:cNvSpPr/>
            <p:nvPr/>
          </p:nvSpPr>
          <p:spPr>
            <a:xfrm>
              <a:off x="10173422" y="5313274"/>
              <a:ext cx="1862728" cy="119598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609600" y="4386666"/>
            <a:ext cx="5029200" cy="899095"/>
            <a:chOff x="609600" y="4386666"/>
            <a:chExt cx="5029200" cy="899095"/>
          </a:xfrm>
        </p:grpSpPr>
        <p:sp>
          <p:nvSpPr>
            <p:cNvPr id="64" name="Dikdörtgen 63"/>
            <p:cNvSpPr/>
            <p:nvPr/>
          </p:nvSpPr>
          <p:spPr>
            <a:xfrm>
              <a:off x="609600" y="4645681"/>
              <a:ext cx="5029200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ikdörtgen 64"/>
            <p:cNvSpPr/>
            <p:nvPr/>
          </p:nvSpPr>
          <p:spPr>
            <a:xfrm>
              <a:off x="609600" y="4508807"/>
              <a:ext cx="5029200" cy="1368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ikdörtgen 65"/>
            <p:cNvSpPr/>
            <p:nvPr/>
          </p:nvSpPr>
          <p:spPr>
            <a:xfrm>
              <a:off x="2472325" y="4386666"/>
              <a:ext cx="1303746" cy="1268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ikdörtgen 66"/>
            <p:cNvSpPr/>
            <p:nvPr/>
          </p:nvSpPr>
          <p:spPr>
            <a:xfrm>
              <a:off x="2472325" y="4508807"/>
              <a:ext cx="489093" cy="13687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ikdörtgen 67"/>
            <p:cNvSpPr/>
            <p:nvPr/>
          </p:nvSpPr>
          <p:spPr>
            <a:xfrm>
              <a:off x="3282362" y="4514816"/>
              <a:ext cx="489093" cy="13687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6542334" y="4227029"/>
            <a:ext cx="1295991" cy="1120476"/>
            <a:chOff x="914991" y="3017520"/>
            <a:chExt cx="5029200" cy="3840480"/>
          </a:xfrm>
        </p:grpSpPr>
        <p:sp>
          <p:nvSpPr>
            <p:cNvPr id="69" name="Dikdörtgen 68"/>
            <p:cNvSpPr/>
            <p:nvPr/>
          </p:nvSpPr>
          <p:spPr>
            <a:xfrm>
              <a:off x="914991" y="3017520"/>
              <a:ext cx="5029200" cy="3840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ikdörtgen 69"/>
            <p:cNvSpPr/>
            <p:nvPr/>
          </p:nvSpPr>
          <p:spPr>
            <a:xfrm>
              <a:off x="914991" y="4754880"/>
              <a:ext cx="5029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ikdörtgen 70"/>
            <p:cNvSpPr/>
            <p:nvPr/>
          </p:nvSpPr>
          <p:spPr>
            <a:xfrm>
              <a:off x="3246710" y="3017520"/>
              <a:ext cx="365760" cy="3840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ikdörtgen 71"/>
            <p:cNvSpPr/>
            <p:nvPr/>
          </p:nvSpPr>
          <p:spPr>
            <a:xfrm>
              <a:off x="2777716" y="4196758"/>
              <a:ext cx="1303745" cy="1463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608547" y="5527387"/>
            <a:ext cx="5030251" cy="901549"/>
            <a:chOff x="594435" y="5652553"/>
            <a:chExt cx="5030251" cy="1554187"/>
          </a:xfrm>
        </p:grpSpPr>
        <p:sp>
          <p:nvSpPr>
            <p:cNvPr id="73" name="Dikdörtgen 72"/>
            <p:cNvSpPr/>
            <p:nvPr/>
          </p:nvSpPr>
          <p:spPr>
            <a:xfrm>
              <a:off x="594435" y="6566660"/>
              <a:ext cx="5029200" cy="64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ikdörtgen 73"/>
            <p:cNvSpPr/>
            <p:nvPr/>
          </p:nvSpPr>
          <p:spPr>
            <a:xfrm>
              <a:off x="594435" y="6429786"/>
              <a:ext cx="5029200" cy="1368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ikdörtgen 74"/>
            <p:cNvSpPr/>
            <p:nvPr/>
          </p:nvSpPr>
          <p:spPr>
            <a:xfrm>
              <a:off x="2457160" y="6320345"/>
              <a:ext cx="1303746" cy="1268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ikdörtgen 75"/>
            <p:cNvSpPr/>
            <p:nvPr/>
          </p:nvSpPr>
          <p:spPr>
            <a:xfrm>
              <a:off x="2457159" y="6435986"/>
              <a:ext cx="489093" cy="1538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ikdörtgen 76"/>
            <p:cNvSpPr/>
            <p:nvPr/>
          </p:nvSpPr>
          <p:spPr>
            <a:xfrm>
              <a:off x="3267196" y="6435986"/>
              <a:ext cx="489093" cy="1344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ikdörtgen 81"/>
            <p:cNvSpPr/>
            <p:nvPr/>
          </p:nvSpPr>
          <p:spPr>
            <a:xfrm>
              <a:off x="596528" y="5654623"/>
              <a:ext cx="936481" cy="7766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ikdörtgen 82"/>
            <p:cNvSpPr/>
            <p:nvPr/>
          </p:nvSpPr>
          <p:spPr>
            <a:xfrm>
              <a:off x="4688205" y="5654623"/>
              <a:ext cx="936481" cy="7756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ikdörtgen 83"/>
            <p:cNvSpPr/>
            <p:nvPr/>
          </p:nvSpPr>
          <p:spPr>
            <a:xfrm>
              <a:off x="2928247" y="5652553"/>
              <a:ext cx="365760" cy="667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6492845" y="5526141"/>
            <a:ext cx="1345481" cy="1132697"/>
            <a:chOff x="7009041" y="2676112"/>
            <a:chExt cx="5030022" cy="3850005"/>
          </a:xfrm>
        </p:grpSpPr>
        <p:sp>
          <p:nvSpPr>
            <p:cNvPr id="85" name="Dikdörtgen 84"/>
            <p:cNvSpPr/>
            <p:nvPr/>
          </p:nvSpPr>
          <p:spPr>
            <a:xfrm>
              <a:off x="7009044" y="2685637"/>
              <a:ext cx="5029200" cy="3840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Dikdörtgen 85"/>
            <p:cNvSpPr/>
            <p:nvPr/>
          </p:nvSpPr>
          <p:spPr>
            <a:xfrm>
              <a:off x="7009044" y="4422997"/>
              <a:ext cx="5029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Dikdörtgen 86"/>
            <p:cNvSpPr/>
            <p:nvPr/>
          </p:nvSpPr>
          <p:spPr>
            <a:xfrm>
              <a:off x="9340763" y="2685637"/>
              <a:ext cx="365760" cy="3840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Dikdörtgen 87"/>
            <p:cNvSpPr/>
            <p:nvPr/>
          </p:nvSpPr>
          <p:spPr>
            <a:xfrm>
              <a:off x="8871769" y="3864875"/>
              <a:ext cx="1303745" cy="1463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Dikdörtgen 88"/>
            <p:cNvSpPr/>
            <p:nvPr/>
          </p:nvSpPr>
          <p:spPr>
            <a:xfrm>
              <a:off x="7009041" y="4411981"/>
              <a:ext cx="1404756" cy="384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Dikdörtgen 89"/>
            <p:cNvSpPr/>
            <p:nvPr/>
          </p:nvSpPr>
          <p:spPr>
            <a:xfrm>
              <a:off x="10633486" y="4418613"/>
              <a:ext cx="1405577" cy="3855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Dikdörtgen 90"/>
            <p:cNvSpPr/>
            <p:nvPr/>
          </p:nvSpPr>
          <p:spPr>
            <a:xfrm>
              <a:off x="9329741" y="2676112"/>
              <a:ext cx="374691" cy="9218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Dikdörtgen 91"/>
            <p:cNvSpPr/>
            <p:nvPr/>
          </p:nvSpPr>
          <p:spPr>
            <a:xfrm>
              <a:off x="9336455" y="5600615"/>
              <a:ext cx="365883" cy="9255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Dikdörtgen 92"/>
            <p:cNvSpPr/>
            <p:nvPr/>
          </p:nvSpPr>
          <p:spPr>
            <a:xfrm>
              <a:off x="9331958" y="4418613"/>
              <a:ext cx="372473" cy="3855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4" name="Düz Ok Bağlayıcısı 93"/>
          <p:cNvCxnSpPr/>
          <p:nvPr/>
        </p:nvCxnSpPr>
        <p:spPr>
          <a:xfrm>
            <a:off x="2942359" y="1295400"/>
            <a:ext cx="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Metin kutusu 95"/>
          <p:cNvSpPr txBox="1"/>
          <p:nvPr/>
        </p:nvSpPr>
        <p:spPr>
          <a:xfrm>
            <a:off x="3124200" y="152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E-</a:t>
            </a:r>
            <a:r>
              <a:rPr lang="tr-TR" dirty="0" err="1" smtClean="0"/>
              <a:t>Beam</a:t>
            </a:r>
            <a:r>
              <a:rPr lang="tr-TR" dirty="0" smtClean="0"/>
              <a:t> </a:t>
            </a:r>
            <a:r>
              <a:rPr lang="tr-TR" dirty="0" err="1" smtClean="0"/>
              <a:t>Lithography</a:t>
            </a:r>
            <a:endParaRPr lang="en-US" dirty="0"/>
          </a:p>
        </p:txBody>
      </p:sp>
      <p:cxnSp>
        <p:nvCxnSpPr>
          <p:cNvPr id="97" name="Düz Ok Bağlayıcısı 96"/>
          <p:cNvCxnSpPr/>
          <p:nvPr/>
        </p:nvCxnSpPr>
        <p:spPr>
          <a:xfrm>
            <a:off x="2971800" y="2590800"/>
            <a:ext cx="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Metin kutusu 97"/>
          <p:cNvSpPr txBox="1"/>
          <p:nvPr/>
        </p:nvSpPr>
        <p:spPr>
          <a:xfrm>
            <a:off x="3169617" y="2688981"/>
            <a:ext cx="25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Atomic</a:t>
            </a:r>
            <a:r>
              <a:rPr lang="tr-TR" dirty="0" smtClean="0"/>
              <a:t> </a:t>
            </a:r>
            <a:r>
              <a:rPr lang="tr-TR" dirty="0" err="1" smtClean="0"/>
              <a:t>Layer</a:t>
            </a:r>
            <a:r>
              <a:rPr lang="tr-TR" dirty="0" smtClean="0"/>
              <a:t> </a:t>
            </a:r>
            <a:r>
              <a:rPr lang="tr-TR" dirty="0" err="1" smtClean="0"/>
              <a:t>Deposition</a:t>
            </a:r>
            <a:endParaRPr lang="en-US" dirty="0"/>
          </a:p>
        </p:txBody>
      </p:sp>
      <p:cxnSp>
        <p:nvCxnSpPr>
          <p:cNvPr id="100" name="Düz Ok Bağlayıcısı 99"/>
          <p:cNvCxnSpPr/>
          <p:nvPr/>
        </p:nvCxnSpPr>
        <p:spPr>
          <a:xfrm>
            <a:off x="3078108" y="3746586"/>
            <a:ext cx="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Metin kutusu 100"/>
          <p:cNvSpPr txBox="1"/>
          <p:nvPr/>
        </p:nvSpPr>
        <p:spPr>
          <a:xfrm>
            <a:off x="3306707" y="3971557"/>
            <a:ext cx="88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Lift-</a:t>
            </a:r>
            <a:r>
              <a:rPr lang="tr-TR" dirty="0" err="1" smtClean="0"/>
              <a:t>off</a:t>
            </a:r>
            <a:endParaRPr lang="en-US" dirty="0"/>
          </a:p>
        </p:txBody>
      </p:sp>
      <p:cxnSp>
        <p:nvCxnSpPr>
          <p:cNvPr id="103" name="Düz Ok Bağlayıcısı 102"/>
          <p:cNvCxnSpPr/>
          <p:nvPr/>
        </p:nvCxnSpPr>
        <p:spPr>
          <a:xfrm>
            <a:off x="3075332" y="4876800"/>
            <a:ext cx="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Metin kutusu 103"/>
          <p:cNvSpPr txBox="1"/>
          <p:nvPr/>
        </p:nvSpPr>
        <p:spPr>
          <a:xfrm>
            <a:off x="3352800" y="5269468"/>
            <a:ext cx="189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Metal </a:t>
            </a:r>
            <a:r>
              <a:rPr lang="tr-TR" dirty="0" err="1" smtClean="0"/>
              <a:t>deposition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23"/>
          <p:cNvPicPr>
            <a:picLocks noChangeAspect="1"/>
          </p:cNvPicPr>
          <p:nvPr/>
        </p:nvPicPr>
        <p:blipFill rotWithShape="1">
          <a:blip r:embed="rId3"/>
          <a:srcRect l="1" t="1206" r="488" b="2409"/>
          <a:stretch/>
        </p:blipFill>
        <p:spPr>
          <a:xfrm>
            <a:off x="493313" y="2169099"/>
            <a:ext cx="8300297" cy="1869501"/>
          </a:xfrm>
          <a:prstGeom prst="rect">
            <a:avLst/>
          </a:prstGeom>
        </p:spPr>
      </p:pic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939764" y="2737762"/>
            <a:ext cx="1139352" cy="87913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612648" y="4368228"/>
            <a:ext cx="762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switches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5105400"/>
            <a:ext cx="6477000" cy="125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realize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4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Fabrication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Steps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3400" y="1524000"/>
            <a:ext cx="5867400" cy="50292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600" dirty="0" err="1" smtClean="0">
                <a:latin typeface="Arial" charset="0"/>
              </a:rPr>
              <a:t>Fabrication</a:t>
            </a:r>
            <a:r>
              <a:rPr lang="tr-TR" sz="2600" dirty="0" smtClean="0">
                <a:latin typeface="Arial" charset="0"/>
              </a:rPr>
              <a:t> Plan 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000" dirty="0" err="1" smtClean="0">
                <a:latin typeface="Arial" charset="0"/>
              </a:rPr>
              <a:t>Square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shaped</a:t>
            </a:r>
            <a:r>
              <a:rPr lang="tr-TR" sz="2000" dirty="0" smtClean="0">
                <a:latin typeface="Arial" charset="0"/>
              </a:rPr>
              <a:t> N-</a:t>
            </a:r>
            <a:r>
              <a:rPr lang="tr-TR" sz="2000" dirty="0" err="1" smtClean="0">
                <a:latin typeface="Arial" charset="0"/>
              </a:rPr>
              <a:t>type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or</a:t>
            </a:r>
            <a:r>
              <a:rPr lang="tr-TR" sz="2000" dirty="0" smtClean="0">
                <a:latin typeface="Arial" charset="0"/>
              </a:rPr>
              <a:t> P-</a:t>
            </a:r>
            <a:r>
              <a:rPr lang="tr-TR" sz="2000" dirty="0" err="1" smtClean="0">
                <a:latin typeface="Arial" charset="0"/>
              </a:rPr>
              <a:t>type</a:t>
            </a:r>
            <a:r>
              <a:rPr lang="tr-TR" sz="2000" dirty="0" smtClean="0">
                <a:latin typeface="Arial" charset="0"/>
              </a:rPr>
              <a:t> MOSFET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000" dirty="0" err="1" smtClean="0">
                <a:latin typeface="Arial" charset="0"/>
              </a:rPr>
              <a:t>Pros</a:t>
            </a:r>
            <a:r>
              <a:rPr lang="tr-TR" sz="2000" dirty="0" smtClean="0">
                <a:latin typeface="Arial" charset="0"/>
              </a:rPr>
              <a:t>: </a:t>
            </a:r>
            <a:r>
              <a:rPr lang="tr-TR" sz="2000" dirty="0" err="1" smtClean="0">
                <a:latin typeface="Arial" charset="0"/>
              </a:rPr>
              <a:t>pn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junction</a:t>
            </a:r>
            <a:r>
              <a:rPr lang="tr-TR" sz="2000" dirty="0" smtClean="0">
                <a:latin typeface="Arial" charset="0"/>
              </a:rPr>
              <a:t>, </a:t>
            </a:r>
            <a:r>
              <a:rPr lang="tr-TR" sz="2000" dirty="0" err="1" smtClean="0">
                <a:latin typeface="Arial" charset="0"/>
              </a:rPr>
              <a:t>high</a:t>
            </a:r>
            <a:r>
              <a:rPr lang="tr-TR" sz="2000" dirty="0" smtClean="0">
                <a:latin typeface="Arial" charset="0"/>
              </a:rPr>
              <a:t> ON/OFF </a:t>
            </a:r>
            <a:r>
              <a:rPr lang="tr-TR" sz="2000" dirty="0" err="1" smtClean="0">
                <a:latin typeface="Arial" charset="0"/>
              </a:rPr>
              <a:t>ratio</a:t>
            </a:r>
            <a:r>
              <a:rPr lang="tr-TR" sz="2000" dirty="0" smtClean="0">
                <a:latin typeface="Arial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000" dirty="0" err="1" smtClean="0">
                <a:latin typeface="Arial" charset="0"/>
              </a:rPr>
              <a:t>Cons</a:t>
            </a:r>
            <a:r>
              <a:rPr lang="tr-TR" sz="2000" dirty="0" smtClean="0">
                <a:latin typeface="Arial" charset="0"/>
              </a:rPr>
              <a:t>: </a:t>
            </a:r>
            <a:r>
              <a:rPr lang="tr-TR" sz="2000" dirty="0" err="1" smtClean="0">
                <a:latin typeface="Arial" charset="0"/>
              </a:rPr>
              <a:t>scaling</a:t>
            </a:r>
            <a:r>
              <a:rPr lang="tr-TR" sz="2000" dirty="0" smtClean="0">
                <a:latin typeface="Arial" charset="0"/>
              </a:rPr>
              <a:t>-doping-</a:t>
            </a:r>
            <a:r>
              <a:rPr lang="tr-TR" sz="2000" dirty="0" err="1" smtClean="0">
                <a:latin typeface="Arial" charset="0"/>
              </a:rPr>
              <a:t>geometric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features</a:t>
            </a:r>
            <a:r>
              <a:rPr lang="tr-TR" sz="2000" dirty="0" smtClean="0">
                <a:latin typeface="Arial" charset="0"/>
              </a:rPr>
              <a:t>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000" dirty="0" smtClean="0">
                <a:latin typeface="Arial" charset="0"/>
              </a:rPr>
              <a:t>At </a:t>
            </a:r>
            <a:r>
              <a:rPr lang="tr-TR" sz="2000" dirty="0" err="1" smtClean="0">
                <a:latin typeface="Arial" charset="0"/>
              </a:rPr>
              <a:t>least</a:t>
            </a:r>
            <a:r>
              <a:rPr lang="tr-TR" sz="2000" dirty="0" smtClean="0">
                <a:latin typeface="Arial" charset="0"/>
              </a:rPr>
              <a:t> 20 </a:t>
            </a:r>
            <a:r>
              <a:rPr lang="tr-TR" sz="2000" dirty="0" err="1" smtClean="0">
                <a:latin typeface="Arial" charset="0"/>
              </a:rPr>
              <a:t>process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steps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including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lithography</a:t>
            </a:r>
            <a:r>
              <a:rPr lang="tr-TR" sz="2000" dirty="0" smtClean="0">
                <a:latin typeface="Arial" charset="0"/>
              </a:rPr>
              <a:t>, </a:t>
            </a:r>
            <a:r>
              <a:rPr lang="tr-TR" sz="2000" dirty="0" err="1" smtClean="0">
                <a:latin typeface="Arial" charset="0"/>
              </a:rPr>
              <a:t>deposition</a:t>
            </a:r>
            <a:r>
              <a:rPr lang="tr-TR" sz="2000" dirty="0" smtClean="0">
                <a:latin typeface="Arial" charset="0"/>
              </a:rPr>
              <a:t>, </a:t>
            </a:r>
            <a:r>
              <a:rPr lang="tr-TR" sz="2000" dirty="0" err="1" smtClean="0">
                <a:latin typeface="Arial" charset="0"/>
              </a:rPr>
              <a:t>etching</a:t>
            </a:r>
            <a:r>
              <a:rPr lang="tr-TR" sz="2000" dirty="0" smtClean="0">
                <a:latin typeface="Arial" charset="0"/>
              </a:rPr>
              <a:t>, </a:t>
            </a:r>
            <a:r>
              <a:rPr lang="tr-TR" sz="2000" dirty="0" err="1" smtClean="0">
                <a:latin typeface="Arial" charset="0"/>
              </a:rPr>
              <a:t>surface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cleaning</a:t>
            </a:r>
            <a:r>
              <a:rPr lang="tr-TR" sz="2000" smtClean="0">
                <a:latin typeface="Arial" charset="0"/>
              </a:rPr>
              <a:t>…</a:t>
            </a:r>
            <a:endParaRPr lang="tr-TR" sz="2000" dirty="0" smtClean="0">
              <a:latin typeface="Arial" charset="0"/>
            </a:endParaRPr>
          </a:p>
        </p:txBody>
      </p:sp>
      <p:grpSp>
        <p:nvGrpSpPr>
          <p:cNvPr id="21" name="Grup 20"/>
          <p:cNvGrpSpPr/>
          <p:nvPr/>
        </p:nvGrpSpPr>
        <p:grpSpPr>
          <a:xfrm>
            <a:off x="5948116" y="1554075"/>
            <a:ext cx="2914651" cy="1987792"/>
            <a:chOff x="-1104899" y="1409302"/>
            <a:chExt cx="5619750" cy="3806825"/>
          </a:xfrm>
        </p:grpSpPr>
        <p:pic>
          <p:nvPicPr>
            <p:cNvPr id="22" name="Resim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0" t="18940" r="12992" b="14439"/>
            <a:stretch/>
          </p:blipFill>
          <p:spPr>
            <a:xfrm>
              <a:off x="-1104899" y="1409302"/>
              <a:ext cx="5619750" cy="3806825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Metin kutusu 22"/>
            <p:cNvSpPr txBox="1"/>
            <p:nvPr/>
          </p:nvSpPr>
          <p:spPr>
            <a:xfrm>
              <a:off x="-316950" y="3566240"/>
              <a:ext cx="1057276" cy="88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T1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2955131" y="1546345"/>
              <a:ext cx="1057276" cy="88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T2</a:t>
              </a:r>
              <a:endPara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Metin kutusu 24"/>
            <p:cNvSpPr txBox="1"/>
            <p:nvPr/>
          </p:nvSpPr>
          <p:spPr>
            <a:xfrm>
              <a:off x="2955131" y="3576934"/>
              <a:ext cx="1057276" cy="88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T3</a:t>
              </a:r>
              <a:endPara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Metin kutusu 25"/>
            <p:cNvSpPr txBox="1"/>
            <p:nvPr/>
          </p:nvSpPr>
          <p:spPr>
            <a:xfrm>
              <a:off x="-288133" y="1540075"/>
              <a:ext cx="1057276" cy="88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T4</a:t>
              </a:r>
              <a:endPara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3" descr="Plot ı &#10;_._terl TotalCurrent &#10;_._ter2 TotalCurrent &#10;_._ter3 TotalCurrent &#10;ter4 TotalCurrent &#10;le-06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8840" r="990" b="7622"/>
          <a:stretch/>
        </p:blipFill>
        <p:spPr bwMode="auto">
          <a:xfrm>
            <a:off x="433632" y="4248149"/>
            <a:ext cx="4267201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L289 , 一 4 L329 , 08 一 &#10;eCurrentDensity (A•cmA-2) &#10;-359 , 02 1. 09 04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12307"/>
            <a:ext cx="4043852" cy="27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Fabrication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Steps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3401" y="1524000"/>
            <a:ext cx="5334000" cy="5029200"/>
          </a:xfrm>
          <a:prstGeom prst="rect">
            <a:avLst/>
          </a:prstGeom>
          <a:noFill/>
        </p:spPr>
        <p:txBody>
          <a:bodyPr vert="horz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600" dirty="0" err="1" smtClean="0">
                <a:latin typeface="Arial" charset="0"/>
              </a:rPr>
              <a:t>Future</a:t>
            </a:r>
            <a:endParaRPr lang="tr-TR" sz="2600" dirty="0" smtClean="0">
              <a:latin typeface="Arial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err="1" smtClean="0">
                <a:latin typeface="Arial" charset="0"/>
              </a:rPr>
              <a:t>novel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materials</a:t>
            </a:r>
            <a:endParaRPr lang="tr-TR" sz="2600" dirty="0" smtClean="0">
              <a:latin typeface="Arial" charset="0"/>
            </a:endParaRPr>
          </a:p>
          <a:p>
            <a:pPr marL="12344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err="1" smtClean="0">
                <a:latin typeface="Arial" charset="0"/>
              </a:rPr>
              <a:t>SiGe</a:t>
            </a:r>
            <a:r>
              <a:rPr lang="tr-TR" sz="2600" dirty="0" smtClean="0">
                <a:latin typeface="Arial" charset="0"/>
              </a:rPr>
              <a:t>, </a:t>
            </a:r>
            <a:r>
              <a:rPr lang="tr-TR" sz="2600" dirty="0" err="1" smtClean="0">
                <a:latin typeface="Arial" charset="0"/>
              </a:rPr>
              <a:t>high</a:t>
            </a:r>
            <a:r>
              <a:rPr lang="tr-TR" sz="2600" dirty="0" smtClean="0">
                <a:latin typeface="Arial" charset="0"/>
              </a:rPr>
              <a:t>-k </a:t>
            </a:r>
            <a:r>
              <a:rPr lang="tr-TR" sz="2600" dirty="0" err="1" smtClean="0">
                <a:latin typeface="Arial" charset="0"/>
              </a:rPr>
              <a:t>gate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oxides</a:t>
            </a:r>
            <a:r>
              <a:rPr lang="tr-TR" sz="2600" dirty="0" smtClean="0">
                <a:latin typeface="Arial" charset="0"/>
              </a:rPr>
              <a:t>…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smtClean="0">
                <a:latin typeface="Arial" charset="0"/>
              </a:rPr>
              <a:t>2D </a:t>
            </a:r>
            <a:r>
              <a:rPr lang="tr-TR" sz="2600" dirty="0" err="1" smtClean="0">
                <a:latin typeface="Arial" charset="0"/>
              </a:rPr>
              <a:t>materials</a:t>
            </a:r>
            <a:endParaRPr lang="tr-TR" sz="2600" dirty="0" smtClean="0">
              <a:latin typeface="Arial" charset="0"/>
            </a:endParaRPr>
          </a:p>
          <a:p>
            <a:pPr marL="12344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err="1" smtClean="0">
                <a:latin typeface="Arial" charset="0"/>
              </a:rPr>
              <a:t>graphene</a:t>
            </a:r>
            <a:r>
              <a:rPr lang="tr-TR" sz="2600" dirty="0" smtClean="0">
                <a:latin typeface="Arial" charset="0"/>
              </a:rPr>
              <a:t>, MoS</a:t>
            </a:r>
            <a:r>
              <a:rPr lang="tr-TR" sz="2600" baseline="-25000" dirty="0" smtClean="0">
                <a:latin typeface="Arial" charset="0"/>
              </a:rPr>
              <a:t>2</a:t>
            </a:r>
            <a:r>
              <a:rPr lang="tr-TR" sz="2600" dirty="0" smtClean="0">
                <a:latin typeface="Arial" charset="0"/>
              </a:rPr>
              <a:t>…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err="1" smtClean="0">
                <a:latin typeface="Arial" charset="0"/>
              </a:rPr>
              <a:t>Flexible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Circuits</a:t>
            </a:r>
            <a:endParaRPr lang="tr-TR" sz="2600" dirty="0" smtClean="0">
              <a:latin typeface="Arial" charset="0"/>
            </a:endParaRPr>
          </a:p>
          <a:p>
            <a:pPr marL="12344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smtClean="0">
                <a:latin typeface="Arial" charset="0"/>
              </a:rPr>
              <a:t>metal-</a:t>
            </a:r>
            <a:r>
              <a:rPr lang="tr-TR" sz="2600" dirty="0" err="1" smtClean="0">
                <a:latin typeface="Arial" charset="0"/>
              </a:rPr>
              <a:t>organic</a:t>
            </a:r>
            <a:r>
              <a:rPr lang="tr-TR" sz="2600" dirty="0" smtClean="0">
                <a:latin typeface="Arial" charset="0"/>
              </a:rPr>
              <a:t> network, </a:t>
            </a:r>
            <a:r>
              <a:rPr lang="tr-TR" sz="2600" dirty="0" err="1" smtClean="0">
                <a:latin typeface="Arial" charset="0"/>
              </a:rPr>
              <a:t>conductive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polymers</a:t>
            </a:r>
            <a:endParaRPr lang="tr-TR" sz="2600" dirty="0" smtClean="0">
              <a:latin typeface="Arial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err="1" smtClean="0">
                <a:latin typeface="Arial" charset="0"/>
              </a:rPr>
              <a:t>Novel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Fabrication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Methods</a:t>
            </a:r>
            <a:endParaRPr lang="tr-TR" sz="2600" dirty="0" smtClean="0">
              <a:latin typeface="Arial" charset="0"/>
            </a:endParaRPr>
          </a:p>
          <a:p>
            <a:pPr marL="12344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tr-TR" sz="2600" dirty="0" err="1" smtClean="0">
                <a:latin typeface="Arial" charset="0"/>
              </a:rPr>
              <a:t>nano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inkjet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printing</a:t>
            </a:r>
            <a:r>
              <a:rPr lang="tr-TR" sz="2600" dirty="0" smtClean="0">
                <a:latin typeface="Arial" charset="0"/>
              </a:rPr>
              <a:t>, </a:t>
            </a:r>
            <a:r>
              <a:rPr lang="tr-TR" sz="2600" dirty="0" err="1" smtClean="0">
                <a:latin typeface="Arial" charset="0"/>
              </a:rPr>
              <a:t>nano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imprint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lithography</a:t>
            </a:r>
            <a:r>
              <a:rPr lang="tr-TR" sz="2600" dirty="0" smtClean="0">
                <a:latin typeface="Arial" charset="0"/>
              </a:rPr>
              <a:t>, </a:t>
            </a:r>
            <a:r>
              <a:rPr lang="tr-TR" sz="2600" dirty="0" err="1" smtClean="0">
                <a:latin typeface="Arial" charset="0"/>
              </a:rPr>
              <a:t>selective</a:t>
            </a:r>
            <a:r>
              <a:rPr lang="tr-TR" sz="2600" dirty="0" smtClean="0">
                <a:latin typeface="Arial" charset="0"/>
              </a:rPr>
              <a:t> EPI </a:t>
            </a:r>
            <a:r>
              <a:rPr lang="tr-TR" sz="2600" dirty="0" err="1" smtClean="0">
                <a:latin typeface="Arial" charset="0"/>
              </a:rPr>
              <a:t>growth</a:t>
            </a:r>
            <a:r>
              <a:rPr lang="tr-TR" sz="2600" dirty="0" smtClean="0">
                <a:latin typeface="Arial" charset="0"/>
              </a:rPr>
              <a:t>…</a:t>
            </a:r>
          </a:p>
        </p:txBody>
      </p:sp>
      <p:pic>
        <p:nvPicPr>
          <p:cNvPr id="4" name="Picture 4" descr="IEEE International Roadmap for Devices and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676400"/>
            <a:ext cx="25431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172200" y="3048000"/>
            <a:ext cx="2667000" cy="21336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400" dirty="0" err="1" smtClean="0">
                <a:solidFill>
                  <a:srgbClr val="FF0000"/>
                </a:solidFill>
                <a:latin typeface="Arial" charset="0"/>
              </a:rPr>
              <a:t>Advancement</a:t>
            </a:r>
            <a:r>
              <a:rPr lang="tr-TR" sz="2400" dirty="0" smtClean="0">
                <a:solidFill>
                  <a:srgbClr val="FF0000"/>
                </a:solidFill>
                <a:latin typeface="Arial" charset="0"/>
              </a:rPr>
              <a:t> of 2-terminal </a:t>
            </a:r>
            <a:r>
              <a:rPr lang="tr-TR" sz="2400" dirty="0" err="1" smtClean="0">
                <a:solidFill>
                  <a:srgbClr val="FF0000"/>
                </a:solidFill>
                <a:latin typeface="Arial" charset="0"/>
              </a:rPr>
              <a:t>devices</a:t>
            </a:r>
            <a:r>
              <a:rPr lang="tr-TR" sz="2400" dirty="0" smtClean="0">
                <a:solidFill>
                  <a:srgbClr val="FF0000"/>
                </a:solidFill>
                <a:latin typeface="Arial" charset="0"/>
              </a:rPr>
              <a:t> and </a:t>
            </a:r>
            <a:r>
              <a:rPr lang="tr-TR" sz="2400" dirty="0" err="1" smtClean="0">
                <a:solidFill>
                  <a:srgbClr val="FF0000"/>
                </a:solidFill>
                <a:latin typeface="Arial" charset="0"/>
              </a:rPr>
              <a:t>systems</a:t>
            </a:r>
            <a:r>
              <a:rPr lang="tr-TR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charset="0"/>
              </a:rPr>
              <a:t>have</a:t>
            </a:r>
            <a:r>
              <a:rPr lang="tr-TR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charset="0"/>
              </a:rPr>
              <a:t>same</a:t>
            </a:r>
            <a:r>
              <a:rPr lang="tr-TR" sz="2400" dirty="0" smtClean="0">
                <a:solidFill>
                  <a:srgbClr val="FF0000"/>
                </a:solidFill>
                <a:latin typeface="Arial" charset="0"/>
              </a:rPr>
              <a:t> trend </a:t>
            </a:r>
            <a:r>
              <a:rPr lang="tr-TR" sz="2400" dirty="0" err="1" smtClean="0">
                <a:solidFill>
                  <a:srgbClr val="FF0000"/>
                </a:solidFill>
                <a:latin typeface="Arial" charset="0"/>
              </a:rPr>
              <a:t>with</a:t>
            </a:r>
            <a:r>
              <a:rPr lang="tr-TR" sz="2400" dirty="0" smtClean="0">
                <a:solidFill>
                  <a:srgbClr val="FF0000"/>
                </a:solidFill>
                <a:latin typeface="Arial" charset="0"/>
              </a:rPr>
              <a:t> 4-terminal </a:t>
            </a:r>
            <a:r>
              <a:rPr lang="tr-TR" sz="2400" dirty="0" err="1" smtClean="0">
                <a:solidFill>
                  <a:srgbClr val="FF0000"/>
                </a:solidFill>
                <a:latin typeface="Arial" charset="0"/>
              </a:rPr>
              <a:t>devices</a:t>
            </a:r>
            <a:endParaRPr lang="tr-TR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33400" y="5638800"/>
            <a:ext cx="7696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5500" dirty="0" smtClean="0">
                <a:solidFill>
                  <a:schemeClr val="tx1"/>
                </a:solidFill>
                <a:latin typeface="Arial" charset="0"/>
              </a:rPr>
              <a:t>THANK YOU!</a:t>
            </a:r>
            <a:endParaRPr lang="en-US" sz="55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96130" y="4724400"/>
            <a:ext cx="6324599" cy="7730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  <a:hlinkClick r:id="rId2"/>
              </a:rPr>
              <a:t>E</a:t>
            </a:r>
            <a:r>
              <a:rPr lang="tr-TR" sz="2400" dirty="0" err="1" smtClean="0">
                <a:latin typeface="Arial" pitchFamily="34" charset="0"/>
                <a:cs typeface="Arial" pitchFamily="34" charset="0"/>
                <a:hlinkClick r:id="rId2"/>
              </a:rPr>
              <a:t>merging</a:t>
            </a:r>
            <a:r>
              <a:rPr lang="tr-TR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  <a:hlinkClick r:id="rId2"/>
              </a:rPr>
              <a:t>C</a:t>
            </a:r>
            <a:r>
              <a:rPr lang="tr-TR" sz="2400" dirty="0" err="1" smtClean="0">
                <a:latin typeface="Arial" pitchFamily="34" charset="0"/>
                <a:cs typeface="Arial" pitchFamily="34" charset="0"/>
                <a:hlinkClick r:id="rId2"/>
              </a:rPr>
              <a:t>ircuits</a:t>
            </a:r>
            <a:r>
              <a:rPr lang="tr-TR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  <a:hlinkClick r:id="rId2"/>
              </a:rPr>
              <a:t>and</a:t>
            </a:r>
            <a:r>
              <a:rPr lang="tr-TR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  <a:hlinkClick r:id="rId2"/>
              </a:rPr>
              <a:t>C</a:t>
            </a:r>
            <a:r>
              <a:rPr lang="tr-TR" sz="2400" dirty="0" err="1" smtClean="0">
                <a:latin typeface="Arial" pitchFamily="34" charset="0"/>
                <a:cs typeface="Arial" pitchFamily="34" charset="0"/>
                <a:hlinkClick r:id="rId2"/>
              </a:rPr>
              <a:t>omputation</a:t>
            </a:r>
            <a:r>
              <a:rPr lang="tr-TR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  <a:hlinkClick r:id="rId2"/>
              </a:rPr>
              <a:t>Group</a:t>
            </a:r>
            <a:r>
              <a:rPr lang="tr-TR" sz="2400" dirty="0" smtClean="0">
                <a:latin typeface="Arial" pitchFamily="34" charset="0"/>
                <a:cs typeface="Arial" pitchFamily="34" charset="0"/>
                <a:hlinkClick r:id=""/>
              </a:rPr>
              <a:t> </a:t>
            </a: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2400" dirty="0" smtClean="0">
                <a:latin typeface="Arial" pitchFamily="34" charset="0"/>
                <a:cs typeface="Arial" pitchFamily="34" charset="0"/>
                <a:hlinkClick r:id=""/>
              </a:rPr>
              <a:t>Web</a:t>
            </a:r>
            <a:r>
              <a:rPr lang="tr-TR" sz="2400" dirty="0">
                <a:latin typeface="Arial" pitchFamily="34" charset="0"/>
                <a:cs typeface="Arial" pitchFamily="34" charset="0"/>
                <a:hlinkClick r:id="rId2"/>
              </a:rPr>
              <a:t>: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1778" name="Picture 2" descr="http://www.ecc.itu.edu.tr/images/thumb/d/d6/ECC_kuzu-2018.jpg/600px-ECC_kuzu-2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170"/>
            <a:ext cx="8507260" cy="42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0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81637" y="1413488"/>
          <a:ext cx="6096000" cy="254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Visio" r:id="rId3" imgW="3257376" imgH="1360195" progId="Visio.Drawing.11">
                  <p:embed/>
                </p:oleObj>
              </mc:Choice>
              <mc:Fallback>
                <p:oleObj name="Visio" r:id="rId3" imgW="3257376" imgH="13601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637" y="1413488"/>
                        <a:ext cx="6096000" cy="254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447800" y="3581400"/>
          <a:ext cx="5867400" cy="335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Visio" r:id="rId5" imgW="3119437" imgH="1783721" progId="Visio.Drawing.11">
                  <p:embed/>
                </p:oleObj>
              </mc:Choice>
              <mc:Fallback>
                <p:oleObj name="Visio" r:id="rId5" imgW="3119437" imgH="17837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5867400" cy="3355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709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606194" y="1752600"/>
          <a:ext cx="792820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Visio" r:id="rId3" imgW="3692251" imgH="1698152" progId="Visio.Drawing.11">
                  <p:embed/>
                </p:oleObj>
              </mc:Choice>
              <mc:Fallback>
                <p:oleObj name="Visio" r:id="rId3" imgW="3692251" imgH="16981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94" y="1752600"/>
                        <a:ext cx="7928206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53340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Boolean functions implemented in (a) ad (b)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52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Logic Synthesis Problem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600200"/>
            <a:ext cx="8382000" cy="91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CC0000"/>
                </a:solidFill>
                <a:latin typeface="Arial" charset="0"/>
              </a:rPr>
              <a:t>How can we implement a given target Boolean function </a:t>
            </a:r>
            <a:r>
              <a:rPr lang="en-US" sz="28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i="1" baseline="-250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CC0000"/>
                </a:solidFill>
              </a:rPr>
              <a:t> </a:t>
            </a:r>
            <a:r>
              <a:rPr lang="en-US" sz="2600" dirty="0" smtClean="0">
                <a:solidFill>
                  <a:srgbClr val="CC0000"/>
                </a:solidFill>
                <a:latin typeface="Arial" charset="0"/>
              </a:rPr>
              <a:t>with a lattice of four-terminal switches?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152400" y="2438400"/>
            <a:ext cx="8839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65100" y="24685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200" b="1">
                <a:latin typeface="Times New Roman" charset="0"/>
              </a:rPr>
              <a:t>  </a:t>
            </a:r>
            <a:r>
              <a:rPr lang="en-US" sz="2200" b="1" i="1">
                <a:latin typeface="Times New Roman" charset="0"/>
              </a:rPr>
              <a:t>f</a:t>
            </a:r>
            <a:r>
              <a:rPr lang="en-US" sz="2200" b="1" i="1" baseline="-25000">
                <a:latin typeface="Times New Roman" charset="0"/>
              </a:rPr>
              <a:t>T</a:t>
            </a:r>
            <a:r>
              <a:rPr lang="en-US" sz="2200" b="1" i="1">
                <a:latin typeface="Times New Roman" charset="0"/>
              </a:rPr>
              <a:t> </a:t>
            </a:r>
            <a:r>
              <a:rPr lang="en-US" sz="2200" b="1">
                <a:latin typeface="Times New Roman" charset="0"/>
              </a:rPr>
              <a:t>= 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1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2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3</a:t>
            </a:r>
            <a:r>
              <a:rPr lang="en-US" sz="2200" b="1">
                <a:latin typeface="Times New Roman" charset="0"/>
              </a:rPr>
              <a:t>+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1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4</a:t>
            </a:r>
          </a:p>
        </p:txBody>
      </p:sp>
      <p:graphicFrame>
        <p:nvGraphicFramePr>
          <p:cNvPr id="88104" name="Object 40"/>
          <p:cNvGraphicFramePr>
            <a:graphicFrameLocks noChangeAspect="1"/>
          </p:cNvGraphicFramePr>
          <p:nvPr/>
        </p:nvGraphicFramePr>
        <p:xfrm>
          <a:off x="850900" y="5557838"/>
          <a:ext cx="7159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5" name="Visio" r:id="rId3" imgW="350901" imgH="222504" progId="Visio.Drawing.11">
                  <p:embed/>
                </p:oleObj>
              </mc:Choice>
              <mc:Fallback>
                <p:oleObj name="Visio" r:id="rId3" imgW="350901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557838"/>
                        <a:ext cx="7159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7" name="Object 43"/>
          <p:cNvGraphicFramePr>
            <a:graphicFrameLocks noChangeAspect="1"/>
          </p:cNvGraphicFramePr>
          <p:nvPr/>
        </p:nvGraphicFramePr>
        <p:xfrm>
          <a:off x="1554163" y="5559425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6" name="Visio" r:id="rId5" imgW="372618" imgH="222504" progId="Visio.Drawing.11">
                  <p:embed/>
                </p:oleObj>
              </mc:Choice>
              <mc:Fallback>
                <p:oleObj name="Visio" r:id="rId5" imgW="372618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5559425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8" name="Object 44"/>
          <p:cNvGraphicFramePr>
            <a:graphicFrameLocks noChangeAspect="1"/>
          </p:cNvGraphicFramePr>
          <p:nvPr/>
        </p:nvGraphicFramePr>
        <p:xfrm>
          <a:off x="2328863" y="5557838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" name="Visio" r:id="rId7" imgW="372618" imgH="222504" progId="Visio.Drawing.11">
                  <p:embed/>
                </p:oleObj>
              </mc:Choice>
              <mc:Fallback>
                <p:oleObj name="Visio" r:id="rId7" imgW="372618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5557838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9" name="Object 45"/>
          <p:cNvGraphicFramePr>
            <a:graphicFrameLocks noChangeAspect="1"/>
          </p:cNvGraphicFramePr>
          <p:nvPr/>
        </p:nvGraphicFramePr>
        <p:xfrm>
          <a:off x="3090863" y="5557838"/>
          <a:ext cx="1196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8" name="Visio" r:id="rId9" imgW="587502" imgH="222504" progId="Visio.Drawing.11">
                  <p:embed/>
                </p:oleObj>
              </mc:Choice>
              <mc:Fallback>
                <p:oleObj name="Visio" r:id="rId9" imgW="587502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5557838"/>
                        <a:ext cx="1196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0" name="Object 46"/>
          <p:cNvGraphicFramePr>
            <a:graphicFrameLocks noChangeAspect="1"/>
          </p:cNvGraphicFramePr>
          <p:nvPr/>
        </p:nvGraphicFramePr>
        <p:xfrm>
          <a:off x="5218113" y="5588000"/>
          <a:ext cx="7159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9" name="Visio" r:id="rId11" imgW="350901" imgH="222504" progId="Visio.Drawing.11">
                  <p:embed/>
                </p:oleObj>
              </mc:Choice>
              <mc:Fallback>
                <p:oleObj name="Visio" r:id="rId11" imgW="350901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5588000"/>
                        <a:ext cx="7159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1" name="Object 47"/>
          <p:cNvGraphicFramePr>
            <a:graphicFrameLocks noChangeAspect="1"/>
          </p:cNvGraphicFramePr>
          <p:nvPr/>
        </p:nvGraphicFramePr>
        <p:xfrm>
          <a:off x="5922963" y="5588000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0" name="Visio" r:id="rId12" imgW="372618" imgH="222504" progId="Visio.Drawing.11">
                  <p:embed/>
                </p:oleObj>
              </mc:Choice>
              <mc:Fallback>
                <p:oleObj name="Visio" r:id="rId12" imgW="372618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5588000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2" name="Object 48"/>
          <p:cNvGraphicFramePr>
            <a:graphicFrameLocks noChangeAspect="1"/>
          </p:cNvGraphicFramePr>
          <p:nvPr/>
        </p:nvGraphicFramePr>
        <p:xfrm>
          <a:off x="6718300" y="5588000"/>
          <a:ext cx="982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1" name="Visio" r:id="rId13" imgW="480060" imgH="222504" progId="Visio.Drawing.11">
                  <p:embed/>
                </p:oleObj>
              </mc:Choice>
              <mc:Fallback>
                <p:oleObj name="Visio" r:id="rId13" imgW="480060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588000"/>
                        <a:ext cx="9826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3" name="Object 49"/>
          <p:cNvGraphicFramePr>
            <a:graphicFrameLocks noChangeAspect="1"/>
          </p:cNvGraphicFramePr>
          <p:nvPr/>
        </p:nvGraphicFramePr>
        <p:xfrm>
          <a:off x="7696200" y="5588000"/>
          <a:ext cx="11985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2" name="Visio" r:id="rId15" imgW="587502" imgH="222504" progId="Visio.Drawing.11">
                  <p:embed/>
                </p:oleObj>
              </mc:Choice>
              <mc:Fallback>
                <p:oleObj name="Visio" r:id="rId15" imgW="587502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588000"/>
                        <a:ext cx="11985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6" name="Object 5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300" y="5546725"/>
          <a:ext cx="60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3" name="Visio" r:id="rId16" imgW="303276" imgH="240030" progId="Visio.Drawing.11">
                  <p:embed/>
                </p:oleObj>
              </mc:Choice>
              <mc:Fallback>
                <p:oleObj name="Visio" r:id="rId16" imgW="303276" imgH="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546725"/>
                        <a:ext cx="609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7" name="Object 53"/>
          <p:cNvGraphicFramePr>
            <a:graphicFrameLocks noChangeAspect="1"/>
          </p:cNvGraphicFramePr>
          <p:nvPr/>
        </p:nvGraphicFramePr>
        <p:xfrm>
          <a:off x="4586288" y="5562600"/>
          <a:ext cx="60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" name="Visio" r:id="rId18" imgW="303276" imgH="240030" progId="Visio.Drawing.11">
                  <p:embed/>
                </p:oleObj>
              </mc:Choice>
              <mc:Fallback>
                <p:oleObj name="Visio" r:id="rId18" imgW="303276" imgH="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562600"/>
                        <a:ext cx="6080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8" name="Object 54"/>
          <p:cNvGraphicFramePr>
            <a:graphicFrameLocks noChangeAspect="1"/>
          </p:cNvGraphicFramePr>
          <p:nvPr/>
        </p:nvGraphicFramePr>
        <p:xfrm>
          <a:off x="4584700" y="5943600"/>
          <a:ext cx="20986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" name="Visio" r:id="rId20" imgW="1000887" imgH="222504" progId="Visio.Drawing.11">
                  <p:embed/>
                </p:oleObj>
              </mc:Choice>
              <mc:Fallback>
                <p:oleObj name="Visio" r:id="rId20" imgW="1000887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5943600"/>
                        <a:ext cx="20986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9" name="Object 55"/>
          <p:cNvGraphicFramePr>
            <a:graphicFrameLocks noChangeAspect="1"/>
          </p:cNvGraphicFramePr>
          <p:nvPr/>
        </p:nvGraphicFramePr>
        <p:xfrm>
          <a:off x="241300" y="5943600"/>
          <a:ext cx="18605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" name="Visio" r:id="rId22" imgW="893445" imgH="222504" progId="Visio.Drawing.11">
                  <p:embed/>
                </p:oleObj>
              </mc:Choice>
              <mc:Fallback>
                <p:oleObj name="Visio" r:id="rId22" imgW="893445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943600"/>
                        <a:ext cx="18605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22" name="Object 5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3700" y="3019425"/>
          <a:ext cx="61722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" name="Visio" r:id="rId24" imgW="3688461" imgH="1498092" progId="Visio.Drawing.11">
                  <p:embed/>
                </p:oleObj>
              </mc:Choice>
              <mc:Fallback>
                <p:oleObj name="Visio" r:id="rId24" imgW="3688461" imgH="149809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019425"/>
                        <a:ext cx="6172200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3" name="Line 59"/>
          <p:cNvSpPr>
            <a:spLocks noChangeShapeType="1"/>
          </p:cNvSpPr>
          <p:nvPr/>
        </p:nvSpPr>
        <p:spPr bwMode="auto">
          <a:xfrm>
            <a:off x="119380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4" name="Line 60"/>
          <p:cNvSpPr>
            <a:spLocks noChangeShapeType="1"/>
          </p:cNvSpPr>
          <p:nvPr/>
        </p:nvSpPr>
        <p:spPr bwMode="auto">
          <a:xfrm>
            <a:off x="180340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5" name="Freeform 61"/>
          <p:cNvSpPr>
            <a:spLocks/>
          </p:cNvSpPr>
          <p:nvPr/>
        </p:nvSpPr>
        <p:spPr bwMode="auto">
          <a:xfrm rot="5400000" flipH="1">
            <a:off x="111125" y="3940175"/>
            <a:ext cx="2667000" cy="7302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6" name="Freeform 62"/>
          <p:cNvSpPr>
            <a:spLocks/>
          </p:cNvSpPr>
          <p:nvPr/>
        </p:nvSpPr>
        <p:spPr bwMode="auto">
          <a:xfrm rot="-5400000">
            <a:off x="174625" y="3883025"/>
            <a:ext cx="2667000" cy="7937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7" name="Line 63"/>
          <p:cNvSpPr>
            <a:spLocks noChangeShapeType="1"/>
          </p:cNvSpPr>
          <p:nvPr/>
        </p:nvSpPr>
        <p:spPr bwMode="auto">
          <a:xfrm>
            <a:off x="550545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8" name="Line 64"/>
          <p:cNvSpPr>
            <a:spLocks noChangeShapeType="1"/>
          </p:cNvSpPr>
          <p:nvPr/>
        </p:nvSpPr>
        <p:spPr bwMode="auto">
          <a:xfrm>
            <a:off x="611505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9" name="Freeform 65"/>
          <p:cNvSpPr>
            <a:spLocks/>
          </p:cNvSpPr>
          <p:nvPr/>
        </p:nvSpPr>
        <p:spPr bwMode="auto">
          <a:xfrm rot="5400000" flipH="1">
            <a:off x="4454525" y="3940175"/>
            <a:ext cx="2667000" cy="7302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0" name="Freeform 66"/>
          <p:cNvSpPr>
            <a:spLocks/>
          </p:cNvSpPr>
          <p:nvPr/>
        </p:nvSpPr>
        <p:spPr bwMode="auto">
          <a:xfrm rot="-5400000">
            <a:off x="4467225" y="3870325"/>
            <a:ext cx="2667000" cy="7937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8135" name="Object 71"/>
          <p:cNvGraphicFramePr>
            <a:graphicFrameLocks noChangeAspect="1"/>
          </p:cNvGraphicFramePr>
          <p:nvPr/>
        </p:nvGraphicFramePr>
        <p:xfrm>
          <a:off x="901700" y="38227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" name="Visio" r:id="rId26" imgW="1099185" imgH="1099185" progId="Visio.Drawing.11">
                  <p:embed/>
                </p:oleObj>
              </mc:Choice>
              <mc:Fallback>
                <p:oleObj name="Visio" r:id="rId26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8227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36" name="Object 72"/>
          <p:cNvGraphicFramePr>
            <a:graphicFrameLocks noChangeAspect="1"/>
          </p:cNvGraphicFramePr>
          <p:nvPr/>
        </p:nvGraphicFramePr>
        <p:xfrm>
          <a:off x="5162550" y="370205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" name="Visio" r:id="rId28" imgW="1099185" imgH="1099185" progId="Visio.Drawing.11">
                  <p:embed/>
                </p:oleObj>
              </mc:Choice>
              <mc:Fallback>
                <p:oleObj name="Visio" r:id="rId28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370205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40" name="Line 76"/>
          <p:cNvSpPr>
            <a:spLocks noChangeShapeType="1"/>
          </p:cNvSpPr>
          <p:nvPr/>
        </p:nvSpPr>
        <p:spPr bwMode="auto">
          <a:xfrm>
            <a:off x="1828800" y="2971800"/>
            <a:ext cx="0" cy="2590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44" name="Freeform 80"/>
          <p:cNvSpPr>
            <a:spLocks/>
          </p:cNvSpPr>
          <p:nvPr/>
        </p:nvSpPr>
        <p:spPr bwMode="auto">
          <a:xfrm>
            <a:off x="863600" y="2870200"/>
            <a:ext cx="1016000" cy="2667000"/>
          </a:xfrm>
          <a:custGeom>
            <a:avLst/>
            <a:gdLst>
              <a:gd name="T0" fmla="*/ 2147483647 w 400"/>
              <a:gd name="T1" fmla="*/ 0 h 1872"/>
              <a:gd name="T2" fmla="*/ 2147483647 w 400"/>
              <a:gd name="T3" fmla="*/ 2147483647 h 1872"/>
              <a:gd name="T4" fmla="*/ 2147483647 w 400"/>
              <a:gd name="T5" fmla="*/ 2147483647 h 1872"/>
              <a:gd name="T6" fmla="*/ 2147483647 w 400"/>
              <a:gd name="T7" fmla="*/ 2147483647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1872"/>
              <a:gd name="T14" fmla="*/ 400 w 400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1872">
                <a:moveTo>
                  <a:pt x="8" y="0"/>
                </a:moveTo>
                <a:cubicBezTo>
                  <a:pt x="4" y="168"/>
                  <a:pt x="0" y="336"/>
                  <a:pt x="56" y="432"/>
                </a:cubicBezTo>
                <a:cubicBezTo>
                  <a:pt x="112" y="528"/>
                  <a:pt x="288" y="336"/>
                  <a:pt x="344" y="576"/>
                </a:cubicBezTo>
                <a:cubicBezTo>
                  <a:pt x="400" y="816"/>
                  <a:pt x="384" y="1656"/>
                  <a:pt x="392" y="187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9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77" grpId="0" animBg="1"/>
      <p:bldP spid="88078" grpId="0"/>
      <p:bldP spid="88123" grpId="0" animBg="1"/>
      <p:bldP spid="88123" grpId="1" animBg="1"/>
      <p:bldP spid="88124" grpId="0" animBg="1"/>
      <p:bldP spid="88124" grpId="1" animBg="1"/>
      <p:bldP spid="88125" grpId="0" animBg="1"/>
      <p:bldP spid="88125" grpId="1" animBg="1"/>
      <p:bldP spid="88126" grpId="0" animBg="1"/>
      <p:bldP spid="88126" grpId="1" animBg="1"/>
      <p:bldP spid="88127" grpId="0" animBg="1"/>
      <p:bldP spid="88127" grpId="1" animBg="1"/>
      <p:bldP spid="88128" grpId="0" animBg="1"/>
      <p:bldP spid="88128" grpId="1" animBg="1"/>
      <p:bldP spid="88129" grpId="0" animBg="1"/>
      <p:bldP spid="88129" grpId="1" animBg="1"/>
      <p:bldP spid="88130" grpId="0" animBg="1"/>
      <p:bldP spid="88130" grpId="1" animBg="1"/>
      <p:bldP spid="88140" grpId="0" animBg="1"/>
      <p:bldP spid="88140" grpId="1" animBg="1"/>
      <p:bldP spid="88144" grpId="0" animBg="1"/>
      <p:bldP spid="881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Logic Synthesis Problem</a:t>
            </a:r>
          </a:p>
        </p:txBody>
      </p:sp>
      <p:graphicFrame>
        <p:nvGraphicFramePr>
          <p:cNvPr id="174091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4588" y="2438400"/>
          <a:ext cx="3605212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Visio" r:id="rId3" imgW="1495425" imgH="1492758" progId="Visio.Drawing.11">
                  <p:embed/>
                </p:oleObj>
              </mc:Choice>
              <mc:Fallback>
                <p:oleObj name="Visio" r:id="rId3" imgW="1495425" imgH="149275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2438400"/>
                        <a:ext cx="3605212" cy="359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98500" y="16764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400" b="1">
                <a:latin typeface="Times New Roman" charset="0"/>
              </a:rPr>
              <a:t>  </a:t>
            </a: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+x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35052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44196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53340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5" name="Freeform 15"/>
          <p:cNvSpPr>
            <a:spLocks/>
          </p:cNvSpPr>
          <p:nvPr/>
        </p:nvSpPr>
        <p:spPr bwMode="auto">
          <a:xfrm rot="-5400000">
            <a:off x="2574925" y="3743325"/>
            <a:ext cx="3733800" cy="10223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2438400" y="6176963"/>
            <a:ext cx="3962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9 TOP-TO-BOTTOM PATHS!</a:t>
            </a:r>
            <a:endParaRPr lang="en-US" sz="2200" b="1" baseline="-25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1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1400" y="3375025"/>
          <a:ext cx="150177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Visio" r:id="rId5" imgW="1099185" imgH="1099185" progId="Visio.Drawing.11">
                  <p:embed/>
                </p:oleObj>
              </mc:Choice>
              <mc:Fallback>
                <p:oleObj name="Visio" r:id="rId5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75025"/>
                        <a:ext cx="1501775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9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/>
      <p:bldP spid="174092" grpId="0" animBg="1"/>
      <p:bldP spid="174092" grpId="1" animBg="1"/>
      <p:bldP spid="174093" grpId="0" animBg="1"/>
      <p:bldP spid="174093" grpId="1" animBg="1"/>
      <p:bldP spid="174094" grpId="0" animBg="1"/>
      <p:bldP spid="174094" grpId="1" animBg="1"/>
      <p:bldP spid="174095" grpId="0" animBg="1"/>
      <p:bldP spid="174095" grpId="1" animBg="1"/>
      <p:bldP spid="1740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First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Method’s Performance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4419600" y="2030943"/>
            <a:ext cx="4572000" cy="132343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latin typeface="Arial" pitchFamily="34" charset="0"/>
                <a:cs typeface="Arial" pitchFamily="34" charset="0"/>
              </a:rPr>
              <a:t>Size of the lattice: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</a:rPr>
              <a:t>m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  <a:cs typeface="Times New Roman" charset="0"/>
              </a:rPr>
              <a:t>×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</a:rPr>
              <a:t>n</a:t>
            </a:r>
            <a:r>
              <a:rPr lang="en-US" sz="4000" b="1" dirty="0">
                <a:latin typeface="Times New Roman" charset="0"/>
              </a:rPr>
              <a:t> 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4391891" y="3810000"/>
            <a:ext cx="419100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3000" b="1" i="1" dirty="0">
                <a:solidFill>
                  <a:srgbClr val="000099"/>
                </a:solidFill>
                <a:latin typeface="Times New Roman" charset="0"/>
              </a:rPr>
              <a:t>n</a:t>
            </a:r>
            <a:r>
              <a:rPr lang="en-US" sz="3000" dirty="0"/>
              <a:t>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3000" dirty="0"/>
              <a:t> </a:t>
            </a:r>
            <a:r>
              <a:rPr lang="en-US" sz="3000" b="1" i="1" dirty="0">
                <a:solidFill>
                  <a:srgbClr val="000099"/>
                </a:solidFill>
                <a:latin typeface="Times New Roman" charset="0"/>
              </a:rPr>
              <a:t>m</a:t>
            </a:r>
            <a:r>
              <a:rPr lang="en-US" sz="3000" dirty="0"/>
              <a:t>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are the number of products of the target function</a:t>
            </a:r>
            <a:r>
              <a:rPr lang="en-US" sz="3000" dirty="0"/>
              <a:t> </a:t>
            </a:r>
            <a:r>
              <a:rPr lang="en-US" sz="3000" b="1" i="1" dirty="0" err="1">
                <a:latin typeface="Times New Roman" charset="0"/>
              </a:rPr>
              <a:t>f</a:t>
            </a:r>
            <a:r>
              <a:rPr lang="en-US" sz="3000" b="1" i="1" baseline="-25000" dirty="0" err="1">
                <a:latin typeface="Times New Roman" charset="0"/>
              </a:rPr>
              <a:t>T</a:t>
            </a:r>
            <a:r>
              <a:rPr lang="en-US" sz="3000" dirty="0"/>
              <a:t>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and its dual  </a:t>
            </a:r>
            <a:r>
              <a:rPr lang="en-US" sz="3000" b="1" i="1" dirty="0" err="1">
                <a:latin typeface="Times New Roman" charset="0"/>
              </a:rPr>
              <a:t>f</a:t>
            </a:r>
            <a:r>
              <a:rPr lang="en-US" sz="3000" b="1" i="1" baseline="-25000" dirty="0" err="1">
                <a:latin typeface="Times New Roman" charset="0"/>
              </a:rPr>
              <a:t>T</a:t>
            </a:r>
            <a:r>
              <a:rPr lang="en-US" sz="3000" b="1" i="1" baseline="30000" dirty="0" err="1">
                <a:latin typeface="Times New Roman" charset="0"/>
              </a:rPr>
              <a:t>D</a:t>
            </a:r>
            <a:r>
              <a:rPr lang="en-US" sz="3000" dirty="0"/>
              <a:t>,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respectively.</a:t>
            </a:r>
            <a:endParaRPr lang="en-US" sz="3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50960829"/>
              </p:ext>
            </p:extLst>
          </p:nvPr>
        </p:nvGraphicFramePr>
        <p:xfrm>
          <a:off x="152400" y="2602489"/>
          <a:ext cx="3624263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Visio" r:id="rId4" imgW="1556004" imgH="1603629" progId="Visio.Drawing.11">
                  <p:embed/>
                </p:oleObj>
              </mc:Choice>
              <mc:Fallback>
                <p:oleObj name="Visio" r:id="rId4" imgW="1556004" imgH="1603629" progId="Visio.Drawing.11">
                  <p:embed/>
                  <p:pic>
                    <p:nvPicPr>
                      <p:cNvPr id="195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02489"/>
                        <a:ext cx="3624263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350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latin typeface="Times New Roman" charset="0"/>
              </a:rPr>
              <a:t>f</a:t>
            </a:r>
            <a:r>
              <a:rPr lang="en-US" sz="2400" b="1" i="1" baseline="-25000" dirty="0" err="1" smtClean="0">
                <a:latin typeface="Times New Roman" charset="0"/>
              </a:rPr>
              <a:t>T</a:t>
            </a:r>
            <a:r>
              <a:rPr lang="en-US" sz="2400" b="1" i="1" dirty="0" smtClean="0">
                <a:latin typeface="Times New Roman" charset="0"/>
              </a:rPr>
              <a:t> </a:t>
            </a:r>
            <a:r>
              <a:rPr lang="en-US" sz="2400" b="1" dirty="0">
                <a:latin typeface="Times New Roman" charset="0"/>
              </a:rPr>
              <a:t>= </a:t>
            </a:r>
            <a:r>
              <a:rPr lang="en-US" sz="2400" b="1" i="1" dirty="0" smtClean="0">
                <a:latin typeface="Times New Roman" charset="0"/>
              </a:rPr>
              <a:t>x</a:t>
            </a:r>
            <a:r>
              <a:rPr lang="en-US" sz="2400" b="1" baseline="-25000" dirty="0" smtClean="0">
                <a:latin typeface="Times New Roman" charset="0"/>
              </a:rPr>
              <a:t>1</a:t>
            </a:r>
            <a:r>
              <a:rPr lang="en-US" sz="2400" b="1" i="1" dirty="0" smtClean="0">
                <a:latin typeface="Times New Roman" charset="0"/>
              </a:rPr>
              <a:t>x</a:t>
            </a:r>
            <a:r>
              <a:rPr lang="en-US" sz="2400" b="1" baseline="-25000" dirty="0" smtClean="0">
                <a:latin typeface="Times New Roman" charset="0"/>
              </a:rPr>
              <a:t>2</a:t>
            </a:r>
            <a:r>
              <a:rPr lang="en-US" sz="2400" b="1" i="1" dirty="0" smtClean="0">
                <a:latin typeface="Times New Roman" charset="0"/>
              </a:rPr>
              <a:t>x</a:t>
            </a:r>
            <a:r>
              <a:rPr lang="en-US" sz="2400" b="1" baseline="-25000" dirty="0" smtClean="0">
                <a:latin typeface="Times New Roman" charset="0"/>
              </a:rPr>
              <a:t>3</a:t>
            </a:r>
            <a:r>
              <a:rPr lang="en-US" sz="2400" b="1" dirty="0" smtClean="0">
                <a:latin typeface="Times New Roman" charset="0"/>
              </a:rPr>
              <a:t>+</a:t>
            </a:r>
            <a:r>
              <a:rPr lang="en-US" sz="2400" b="1" i="1" dirty="0" smtClean="0">
                <a:latin typeface="Times New Roman" charset="0"/>
              </a:rPr>
              <a:t>x</a:t>
            </a:r>
            <a:r>
              <a:rPr lang="en-US" sz="2400" b="1" baseline="-25000" dirty="0" smtClean="0">
                <a:latin typeface="Times New Roman" charset="0"/>
              </a:rPr>
              <a:t>1</a:t>
            </a:r>
            <a:r>
              <a:rPr lang="en-US" sz="2400" b="1" i="1" dirty="0" smtClean="0">
                <a:latin typeface="Times New Roman" charset="0"/>
              </a:rPr>
              <a:t>x</a:t>
            </a:r>
            <a:r>
              <a:rPr lang="en-US" sz="2400" b="1" baseline="-25000" dirty="0" smtClean="0">
                <a:latin typeface="Times New Roman" charset="0"/>
              </a:rPr>
              <a:t>4</a:t>
            </a:r>
            <a:r>
              <a:rPr lang="en-US" sz="2400" b="1" i="1" dirty="0" smtClean="0">
                <a:latin typeface="Times New Roman" charset="0"/>
              </a:rPr>
              <a:t>+x</a:t>
            </a:r>
            <a:r>
              <a:rPr lang="en-US" sz="2400" b="1" baseline="-25000" dirty="0" smtClean="0">
                <a:latin typeface="Times New Roman" charset="0"/>
              </a:rPr>
              <a:t>1</a:t>
            </a:r>
            <a:r>
              <a:rPr lang="en-US" sz="2400" b="1" i="1" dirty="0" smtClean="0">
                <a:latin typeface="Times New Roman" charset="0"/>
              </a:rPr>
              <a:t>x</a:t>
            </a:r>
            <a:r>
              <a:rPr lang="en-US" sz="2400" b="1" baseline="-25000" dirty="0" smtClean="0">
                <a:latin typeface="Times New Roman" charset="0"/>
              </a:rPr>
              <a:t>5</a:t>
            </a:r>
            <a:endParaRPr lang="tr-TR" sz="2400" b="1" baseline="-25000" dirty="0" smtClean="0">
              <a:latin typeface="Times New Roman" charset="0"/>
            </a:endParaRPr>
          </a:p>
          <a:p>
            <a:endParaRPr lang="tr-TR" sz="2400" b="1" baseline="-25000" dirty="0">
              <a:latin typeface="Times New Roman" charset="0"/>
            </a:endParaRPr>
          </a:p>
          <a:p>
            <a:r>
              <a:rPr lang="en-US" sz="2400" b="1" i="1" dirty="0" err="1">
                <a:latin typeface="Times New Roman" charset="0"/>
              </a:rPr>
              <a:t>f</a:t>
            </a:r>
            <a:r>
              <a:rPr lang="en-US" sz="2400" b="1" i="1" baseline="-25000" dirty="0" err="1">
                <a:latin typeface="Times New Roman" charset="0"/>
              </a:rPr>
              <a:t>T</a:t>
            </a:r>
            <a:r>
              <a:rPr lang="en-US" sz="2400" b="1" i="1" baseline="30000" dirty="0" err="1">
                <a:latin typeface="Times New Roman" charset="0"/>
              </a:rPr>
              <a:t>D</a:t>
            </a:r>
            <a:r>
              <a:rPr lang="en-US" sz="2400" b="1" i="1" dirty="0">
                <a:latin typeface="Times New Roman" charset="0"/>
              </a:rPr>
              <a:t> </a:t>
            </a:r>
            <a:r>
              <a:rPr lang="en-US" sz="2400" b="1" dirty="0">
                <a:latin typeface="Times New Roman" charset="0"/>
              </a:rPr>
              <a:t>= </a:t>
            </a:r>
            <a:r>
              <a:rPr lang="en-US" sz="2400" b="1" i="1" dirty="0">
                <a:latin typeface="Times New Roman" charset="0"/>
              </a:rPr>
              <a:t>x</a:t>
            </a:r>
            <a:r>
              <a:rPr lang="en-US" sz="2400" b="1" baseline="-25000" dirty="0">
                <a:latin typeface="Times New Roman" charset="0"/>
              </a:rPr>
              <a:t>1 </a:t>
            </a:r>
            <a:r>
              <a:rPr lang="en-US" sz="2400" b="1" dirty="0">
                <a:latin typeface="Times New Roman" charset="0"/>
              </a:rPr>
              <a:t>+ </a:t>
            </a:r>
            <a:r>
              <a:rPr lang="en-US" sz="2400" b="1" i="1" dirty="0">
                <a:latin typeface="Times New Roman" charset="0"/>
              </a:rPr>
              <a:t>x</a:t>
            </a:r>
            <a:r>
              <a:rPr lang="en-US" sz="2400" b="1" baseline="-25000" dirty="0">
                <a:latin typeface="Times New Roman" charset="0"/>
              </a:rPr>
              <a:t>2</a:t>
            </a:r>
            <a:r>
              <a:rPr lang="en-US" sz="2400" b="1" i="1" dirty="0">
                <a:latin typeface="Times New Roman" charset="0"/>
              </a:rPr>
              <a:t>x</a:t>
            </a:r>
            <a:r>
              <a:rPr lang="en-US" sz="2400" b="1" baseline="-25000" dirty="0">
                <a:latin typeface="Times New Roman" charset="0"/>
              </a:rPr>
              <a:t>4</a:t>
            </a:r>
            <a:r>
              <a:rPr lang="en-US" sz="2400" b="1" i="1" dirty="0">
                <a:latin typeface="Times New Roman" charset="0"/>
              </a:rPr>
              <a:t>x</a:t>
            </a:r>
            <a:r>
              <a:rPr lang="en-US" sz="2400" b="1" baseline="-25000" dirty="0">
                <a:latin typeface="Times New Roman" charset="0"/>
              </a:rPr>
              <a:t>5 </a:t>
            </a:r>
            <a:r>
              <a:rPr lang="en-US" sz="2400" b="1" dirty="0">
                <a:latin typeface="Times New Roman" charset="0"/>
              </a:rPr>
              <a:t>+ x</a:t>
            </a:r>
            <a:r>
              <a:rPr lang="en-US" sz="2400" b="1" baseline="-25000" dirty="0">
                <a:latin typeface="Times New Roman" charset="0"/>
              </a:rPr>
              <a:t>3</a:t>
            </a:r>
            <a:r>
              <a:rPr lang="en-US" sz="2400" b="1" i="1" dirty="0">
                <a:latin typeface="Times New Roman" charset="0"/>
              </a:rPr>
              <a:t>x</a:t>
            </a:r>
            <a:r>
              <a:rPr lang="en-US" sz="2400" b="1" baseline="-25000" dirty="0">
                <a:latin typeface="Times New Roman" charset="0"/>
              </a:rPr>
              <a:t>4</a:t>
            </a:r>
            <a:r>
              <a:rPr lang="en-US" sz="2400" b="1" i="1" dirty="0">
                <a:latin typeface="Times New Roman" charset="0"/>
              </a:rPr>
              <a:t>x</a:t>
            </a:r>
            <a:r>
              <a:rPr lang="en-US" sz="2400" b="1" baseline="-25000" dirty="0">
                <a:latin typeface="Times New Roman" charset="0"/>
              </a:rPr>
              <a:t>5</a:t>
            </a:r>
            <a:endParaRPr lang="en-US" sz="2400" baseline="-25000" dirty="0">
              <a:latin typeface="Times New Roman" charset="0"/>
            </a:endParaRPr>
          </a:p>
          <a:p>
            <a:endParaRPr lang="en-US" sz="2400" b="1" baseline="-25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 animBg="1"/>
      <p:bldP spid="11265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Other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Synthesis Method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533400" y="1524000"/>
            <a:ext cx="8382000" cy="3657600"/>
          </a:xfrm>
          <a:prstGeom prst="rect">
            <a:avLst/>
          </a:prstGeom>
          <a:noFill/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Optimal </a:t>
            </a:r>
            <a:r>
              <a:rPr kumimoji="0" 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</a:t>
            </a: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heuristics</a:t>
            </a: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</a:t>
            </a: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</a:t>
            </a: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decrease</a:t>
            </a: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lattice</a:t>
            </a: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size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600" dirty="0" err="1" smtClean="0">
                <a:latin typeface="Arial" charset="0"/>
              </a:rPr>
              <a:t>Methods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based</a:t>
            </a:r>
            <a:r>
              <a:rPr lang="tr-TR" sz="2600" dirty="0" smtClean="0">
                <a:latin typeface="Arial" charset="0"/>
              </a:rPr>
              <a:t> on SAT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based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decompositions</a:t>
            </a:r>
            <a:endParaRPr kumimoji="0" lang="tr-TR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600" baseline="0" dirty="0" err="1" smtClean="0">
                <a:latin typeface="Arial" charset="0"/>
              </a:rPr>
              <a:t>Methods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for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spesific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type</a:t>
            </a:r>
            <a:r>
              <a:rPr lang="tr-TR" sz="2600" dirty="0" smtClean="0">
                <a:latin typeface="Arial" charset="0"/>
              </a:rPr>
              <a:t> of </a:t>
            </a:r>
            <a:r>
              <a:rPr lang="tr-TR" sz="2600" dirty="0" err="1" smtClean="0">
                <a:latin typeface="Arial" charset="0"/>
              </a:rPr>
              <a:t>funtions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such</a:t>
            </a:r>
            <a:r>
              <a:rPr lang="tr-TR" sz="2600" dirty="0" smtClean="0">
                <a:latin typeface="Arial" charset="0"/>
              </a:rPr>
              <a:t> as </a:t>
            </a:r>
            <a:r>
              <a:rPr lang="tr-TR" sz="2600" dirty="0" err="1" smtClean="0">
                <a:latin typeface="Arial" charset="0"/>
              </a:rPr>
              <a:t>parity</a:t>
            </a:r>
            <a:r>
              <a:rPr lang="tr-TR" sz="2600" dirty="0" smtClean="0">
                <a:latin typeface="Arial" charset="0"/>
              </a:rPr>
              <a:t> </a:t>
            </a:r>
            <a:r>
              <a:rPr lang="tr-TR" sz="2600" dirty="0" err="1" smtClean="0">
                <a:latin typeface="Arial" charset="0"/>
              </a:rPr>
              <a:t>functions</a:t>
            </a:r>
            <a:endParaRPr lang="tr-TR" sz="2600" dirty="0">
              <a:latin typeface="Arial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using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</a:t>
            </a:r>
            <a:r>
              <a:rPr lang="tr-TR" sz="2600" dirty="0" smtClean="0">
                <a:latin typeface="Arial" charset="0"/>
              </a:rPr>
              <a:t>-</a:t>
            </a:r>
            <a:r>
              <a:rPr lang="tr-TR" sz="2600" dirty="0" err="1" smtClean="0">
                <a:latin typeface="Arial" charset="0"/>
              </a:rPr>
              <a:t>lattices</a:t>
            </a:r>
            <a:r>
              <a:rPr lang="tr-TR" sz="2600" dirty="0" smtClean="0">
                <a:latin typeface="Arial" charset="0"/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multi-output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functions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1066800" y="5105400"/>
            <a:ext cx="6477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Switching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lattices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has a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potential</a:t>
            </a:r>
            <a:endParaRPr lang="en-US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Computing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Potential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1219200" y="5105400"/>
            <a:ext cx="6477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Switching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lattices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has a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potential</a:t>
            </a:r>
            <a:endParaRPr lang="en-US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8719097" cy="29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5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5352</TotalTime>
  <Words>915</Words>
  <Application>Microsoft Office PowerPoint</Application>
  <PresentationFormat>Ekran Gösterisi (4:3)</PresentationFormat>
  <Paragraphs>155</Paragraphs>
  <Slides>22</Slides>
  <Notes>17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1" baseType="lpstr">
      <vt:lpstr>SimSun</vt:lpstr>
      <vt:lpstr>Arial</vt:lpstr>
      <vt:lpstr>Calibri</vt:lpstr>
      <vt:lpstr>Times New Roman</vt:lpstr>
      <vt:lpstr>Tw Cen MT</vt:lpstr>
      <vt:lpstr>Wingdings</vt:lpstr>
      <vt:lpstr>Wingdings 2</vt:lpstr>
      <vt:lpstr>Median</vt:lpstr>
      <vt:lpstr>Visio</vt:lpstr>
      <vt:lpstr>Realization of Four-Terminal Switching Lattices: Technology Development and Circuit Modeling</vt:lpstr>
      <vt:lpstr>Project Flow</vt:lpstr>
      <vt:lpstr>Two-terminal vs. Four-terminal </vt:lpstr>
      <vt:lpstr>Two-terminal vs. Four-terminal </vt:lpstr>
      <vt:lpstr>Logic Synthesis Problem</vt:lpstr>
      <vt:lpstr>Logic Synthesis Problem</vt:lpstr>
      <vt:lpstr>First Method’s Performance</vt:lpstr>
      <vt:lpstr>Other Synthesis Methods</vt:lpstr>
      <vt:lpstr>Computing Potential</vt:lpstr>
      <vt:lpstr>Technology for Switching Lattices</vt:lpstr>
      <vt:lpstr>Device Structures</vt:lpstr>
      <vt:lpstr>Device Structures</vt:lpstr>
      <vt:lpstr>Device Structures</vt:lpstr>
      <vt:lpstr>Spice Model</vt:lpstr>
      <vt:lpstr>Fabrication Steps</vt:lpstr>
      <vt:lpstr>Fabrication Steps</vt:lpstr>
      <vt:lpstr>Fabrication Steps</vt:lpstr>
      <vt:lpstr>Fabrication Steps</vt:lpstr>
      <vt:lpstr>Fabrication Steps</vt:lpstr>
      <vt:lpstr>Fabrication Steps</vt:lpstr>
      <vt:lpstr>Fabrication Steps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Mustafa Altun</cp:lastModifiedBy>
  <cp:revision>792</cp:revision>
  <dcterms:created xsi:type="dcterms:W3CDTF">2012-09-30T18:40:50Z</dcterms:created>
  <dcterms:modified xsi:type="dcterms:W3CDTF">2019-03-27T06:24:06Z</dcterms:modified>
</cp:coreProperties>
</file>