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8" r:id="rId1"/>
  </p:sldMasterIdLst>
  <p:notesMasterIdLst>
    <p:notesMasterId r:id="rId24"/>
  </p:notesMasterIdLst>
  <p:handoutMasterIdLst>
    <p:handoutMasterId r:id="rId25"/>
  </p:handoutMasterIdLst>
  <p:sldIdLst>
    <p:sldId id="256" r:id="rId2"/>
    <p:sldId id="257" r:id="rId3"/>
    <p:sldId id="260" r:id="rId4"/>
    <p:sldId id="258" r:id="rId5"/>
    <p:sldId id="272" r:id="rId6"/>
    <p:sldId id="273" r:id="rId7"/>
    <p:sldId id="274" r:id="rId8"/>
    <p:sldId id="259" r:id="rId9"/>
    <p:sldId id="282" r:id="rId10"/>
    <p:sldId id="283" r:id="rId11"/>
    <p:sldId id="285" r:id="rId12"/>
    <p:sldId id="286" r:id="rId13"/>
    <p:sldId id="276" r:id="rId14"/>
    <p:sldId id="266" r:id="rId15"/>
    <p:sldId id="265" r:id="rId16"/>
    <p:sldId id="261" r:id="rId17"/>
    <p:sldId id="275" r:id="rId18"/>
    <p:sldId id="263" r:id="rId19"/>
    <p:sldId id="267" r:id="rId20"/>
    <p:sldId id="288" r:id="rId21"/>
    <p:sldId id="264" r:id="rId22"/>
    <p:sldId id="289" r:id="rId23"/>
  </p:sldIdLst>
  <p:sldSz cx="6858000" cy="5143500"/>
  <p:notesSz cx="6858000" cy="9144000"/>
  <p:embeddedFontLst>
    <p:embeddedFont>
      <p:font typeface="Tw Cen MT Condensed" panose="020B0606020104020203" pitchFamily="34" charset="0"/>
      <p:regular r:id="rId26"/>
      <p:bold r:id="rId27"/>
    </p:embeddedFont>
    <p:embeddedFont>
      <p:font typeface="Cambria Math" panose="02040503050406030204" pitchFamily="18" charset="0"/>
      <p:regular r:id="rId28"/>
    </p:embeddedFont>
    <p:embeddedFont>
      <p:font typeface="Calibri Light" panose="020F0302020204030204" pitchFamily="34" charset="0"/>
      <p:regular r:id="rId29"/>
      <p:italic r:id="rId30"/>
    </p:embeddedFont>
    <p:embeddedFont>
      <p:font typeface="Bell MT" panose="02020503060305020303" pitchFamily="18" charset="0"/>
      <p:regular r:id="rId31"/>
      <p:bold r:id="rId32"/>
      <p:italic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154" d="100"/>
          <a:sy n="154" d="100"/>
        </p:scale>
        <p:origin x="486" y="90"/>
      </p:cViewPr>
      <p:guideLst/>
    </p:cSldViewPr>
  </p:slid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6720207383906"/>
          <c:y val="0.10897982056047827"/>
          <c:w val="0.844232018225893"/>
          <c:h val="0.69140497151968094"/>
        </c:manualLayout>
      </c:layout>
      <c:lineChart>
        <c:grouping val="standard"/>
        <c:varyColors val="0"/>
        <c:ser>
          <c:idx val="1"/>
          <c:order val="0"/>
          <c:tx>
            <c:strRef>
              <c:f>Sheet1!$C$1</c:f>
              <c:strCache>
                <c:ptCount val="1"/>
                <c:pt idx="0">
                  <c:v>Uni. Dist. (Pd=20%)</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prstDash val="sysDot"/>
              </a:ln>
              <a:effectLst/>
            </c:spPr>
          </c:marker>
          <c:cat>
            <c:numRef>
              <c:f>Sheet1!$A$2:$A$8</c:f>
              <c:numCache>
                <c:formatCode>General</c:formatCode>
                <c:ptCount val="7"/>
                <c:pt idx="0">
                  <c:v>0</c:v>
                </c:pt>
                <c:pt idx="1">
                  <c:v>3</c:v>
                </c:pt>
                <c:pt idx="2">
                  <c:v>5</c:v>
                </c:pt>
                <c:pt idx="3">
                  <c:v>7</c:v>
                </c:pt>
                <c:pt idx="4">
                  <c:v>10</c:v>
                </c:pt>
                <c:pt idx="5">
                  <c:v>13</c:v>
                </c:pt>
                <c:pt idx="6">
                  <c:v>15</c:v>
                </c:pt>
              </c:numCache>
            </c:numRef>
          </c:cat>
          <c:val>
            <c:numRef>
              <c:f>Sheet1!$C$2:$C$8</c:f>
              <c:numCache>
                <c:formatCode>General</c:formatCode>
                <c:ptCount val="7"/>
                <c:pt idx="0">
                  <c:v>0.35</c:v>
                </c:pt>
                <c:pt idx="1">
                  <c:v>0.32</c:v>
                </c:pt>
                <c:pt idx="2">
                  <c:v>0.27</c:v>
                </c:pt>
                <c:pt idx="3">
                  <c:v>0.24</c:v>
                </c:pt>
                <c:pt idx="4">
                  <c:v>0.1</c:v>
                </c:pt>
                <c:pt idx="5">
                  <c:v>0.1</c:v>
                </c:pt>
                <c:pt idx="6">
                  <c:v>0.08</c:v>
                </c:pt>
              </c:numCache>
            </c:numRef>
          </c:val>
          <c:smooth val="0"/>
          <c:extLst xmlns:c16r2="http://schemas.microsoft.com/office/drawing/2015/06/chart">
            <c:ext xmlns:c16="http://schemas.microsoft.com/office/drawing/2014/chart" uri="{C3380CC4-5D6E-409C-BE32-E72D297353CC}">
              <c16:uniqueId val="{00000001-B907-4575-B2AA-9FC286831DE7}"/>
            </c:ext>
          </c:extLst>
        </c:ser>
        <c:ser>
          <c:idx val="2"/>
          <c:order val="1"/>
          <c:tx>
            <c:strRef>
              <c:f>Sheet1!$D$1</c:f>
              <c:strCache>
                <c:ptCount val="1"/>
                <c:pt idx="0">
                  <c:v>Uni. Dist. (Pd=25%)</c:v>
                </c:pt>
              </c:strCache>
            </c:strRef>
          </c:tx>
          <c:spPr>
            <a:ln w="28575" cap="rnd">
              <a:solidFill>
                <a:schemeClr val="accent3"/>
              </a:solidFill>
              <a:prstDash val="sysDot"/>
              <a:round/>
            </a:ln>
            <a:effectLst/>
          </c:spPr>
          <c:marker>
            <c:symbol val="circle"/>
            <c:size val="5"/>
            <c:spPr>
              <a:solidFill>
                <a:schemeClr val="accent3"/>
              </a:solidFill>
              <a:ln w="9525">
                <a:solidFill>
                  <a:schemeClr val="accent3"/>
                </a:solidFill>
                <a:prstDash val="sysDot"/>
              </a:ln>
              <a:effectLst/>
            </c:spPr>
          </c:marker>
          <c:cat>
            <c:numRef>
              <c:f>Sheet1!$A$2:$A$8</c:f>
              <c:numCache>
                <c:formatCode>General</c:formatCode>
                <c:ptCount val="7"/>
                <c:pt idx="0">
                  <c:v>0</c:v>
                </c:pt>
                <c:pt idx="1">
                  <c:v>3</c:v>
                </c:pt>
                <c:pt idx="2">
                  <c:v>5</c:v>
                </c:pt>
                <c:pt idx="3">
                  <c:v>7</c:v>
                </c:pt>
                <c:pt idx="4">
                  <c:v>10</c:v>
                </c:pt>
                <c:pt idx="5">
                  <c:v>13</c:v>
                </c:pt>
                <c:pt idx="6">
                  <c:v>15</c:v>
                </c:pt>
              </c:numCache>
            </c:numRef>
          </c:cat>
          <c:val>
            <c:numRef>
              <c:f>Sheet1!$D$2:$D$8</c:f>
              <c:numCache>
                <c:formatCode>General</c:formatCode>
                <c:ptCount val="7"/>
                <c:pt idx="0">
                  <c:v>0.4</c:v>
                </c:pt>
                <c:pt idx="1">
                  <c:v>0.35</c:v>
                </c:pt>
                <c:pt idx="2">
                  <c:v>0.28000000000000003</c:v>
                </c:pt>
                <c:pt idx="3">
                  <c:v>0.26</c:v>
                </c:pt>
                <c:pt idx="4">
                  <c:v>0.15</c:v>
                </c:pt>
                <c:pt idx="5">
                  <c:v>0.12</c:v>
                </c:pt>
                <c:pt idx="6">
                  <c:v>0.09</c:v>
                </c:pt>
              </c:numCache>
            </c:numRef>
          </c:val>
          <c:smooth val="1"/>
          <c:extLst xmlns:c16r2="http://schemas.microsoft.com/office/drawing/2015/06/chart">
            <c:ext xmlns:c16="http://schemas.microsoft.com/office/drawing/2014/chart" uri="{C3380CC4-5D6E-409C-BE32-E72D297353CC}">
              <c16:uniqueId val="{00000002-B907-4575-B2AA-9FC286831DE7}"/>
            </c:ext>
          </c:extLst>
        </c:ser>
        <c:ser>
          <c:idx val="3"/>
          <c:order val="2"/>
          <c:tx>
            <c:strRef>
              <c:f>Sheet1!$E$1</c:f>
              <c:strCache>
                <c:ptCount val="1"/>
                <c:pt idx="0">
                  <c:v>Uni. Dist. (Pd=30%)</c:v>
                </c:pt>
              </c:strCache>
            </c:strRef>
          </c:tx>
          <c:spPr>
            <a:ln w="28575" cap="rnd">
              <a:solidFill>
                <a:srgbClr val="C00000"/>
              </a:solidFill>
              <a:prstDash val="solid"/>
              <a:round/>
            </a:ln>
            <a:effectLst/>
          </c:spPr>
          <c:marker>
            <c:symbol val="circle"/>
            <c:size val="5"/>
            <c:spPr>
              <a:solidFill>
                <a:srgbClr val="C00000"/>
              </a:solidFill>
              <a:ln w="9525">
                <a:solidFill>
                  <a:srgbClr val="C00000"/>
                </a:solidFill>
                <a:prstDash val="solid"/>
              </a:ln>
              <a:effectLst/>
            </c:spPr>
          </c:marker>
          <c:cat>
            <c:numRef>
              <c:f>Sheet1!$A$2:$A$8</c:f>
              <c:numCache>
                <c:formatCode>General</c:formatCode>
                <c:ptCount val="7"/>
                <c:pt idx="0">
                  <c:v>0</c:v>
                </c:pt>
                <c:pt idx="1">
                  <c:v>3</c:v>
                </c:pt>
                <c:pt idx="2">
                  <c:v>5</c:v>
                </c:pt>
                <c:pt idx="3">
                  <c:v>7</c:v>
                </c:pt>
                <c:pt idx="4">
                  <c:v>10</c:v>
                </c:pt>
                <c:pt idx="5">
                  <c:v>13</c:v>
                </c:pt>
                <c:pt idx="6">
                  <c:v>15</c:v>
                </c:pt>
              </c:numCache>
            </c:numRef>
          </c:cat>
          <c:val>
            <c:numRef>
              <c:f>Sheet1!$E$2:$E$8</c:f>
              <c:numCache>
                <c:formatCode>General</c:formatCode>
                <c:ptCount val="7"/>
                <c:pt idx="0">
                  <c:v>0.5</c:v>
                </c:pt>
                <c:pt idx="1">
                  <c:v>0.37</c:v>
                </c:pt>
                <c:pt idx="2">
                  <c:v>0.35</c:v>
                </c:pt>
                <c:pt idx="3">
                  <c:v>0.28999999999999998</c:v>
                </c:pt>
                <c:pt idx="4">
                  <c:v>0.17</c:v>
                </c:pt>
                <c:pt idx="5">
                  <c:v>0.13</c:v>
                </c:pt>
                <c:pt idx="6">
                  <c:v>0.1</c:v>
                </c:pt>
              </c:numCache>
            </c:numRef>
          </c:val>
          <c:smooth val="0"/>
          <c:extLst xmlns:c16r2="http://schemas.microsoft.com/office/drawing/2015/06/chart">
            <c:ext xmlns:c16="http://schemas.microsoft.com/office/drawing/2014/chart" uri="{C3380CC4-5D6E-409C-BE32-E72D297353CC}">
              <c16:uniqueId val="{00000003-B907-4575-B2AA-9FC286831DE7}"/>
            </c:ext>
          </c:extLst>
        </c:ser>
        <c:ser>
          <c:idx val="4"/>
          <c:order val="3"/>
          <c:tx>
            <c:strRef>
              <c:f>Sheet1!$F$1</c:f>
              <c:strCache>
                <c:ptCount val="1"/>
                <c:pt idx="0">
                  <c:v>Clus. Dist. (Pd=20%)</c:v>
                </c:pt>
              </c:strCache>
            </c:strRef>
          </c:tx>
          <c:spPr>
            <a:ln w="28575" cap="flat">
              <a:solidFill>
                <a:schemeClr val="tx1"/>
              </a:solidFill>
              <a:prstDash val="solid"/>
              <a:bevel/>
            </a:ln>
            <a:effectLst/>
          </c:spPr>
          <c:marker>
            <c:symbol val="circle"/>
            <c:size val="5"/>
            <c:spPr>
              <a:solidFill>
                <a:schemeClr val="tx1"/>
              </a:solidFill>
              <a:ln w="22225" cap="flat">
                <a:solidFill>
                  <a:schemeClr val="tx1"/>
                </a:solidFill>
                <a:prstDash val="solid"/>
                <a:bevel/>
              </a:ln>
              <a:effectLst/>
            </c:spPr>
          </c:marker>
          <c:cat>
            <c:numRef>
              <c:f>Sheet1!$A$2:$A$8</c:f>
              <c:numCache>
                <c:formatCode>General</c:formatCode>
                <c:ptCount val="7"/>
                <c:pt idx="0">
                  <c:v>0</c:v>
                </c:pt>
                <c:pt idx="1">
                  <c:v>3</c:v>
                </c:pt>
                <c:pt idx="2">
                  <c:v>5</c:v>
                </c:pt>
                <c:pt idx="3">
                  <c:v>7</c:v>
                </c:pt>
                <c:pt idx="4">
                  <c:v>10</c:v>
                </c:pt>
                <c:pt idx="5">
                  <c:v>13</c:v>
                </c:pt>
                <c:pt idx="6">
                  <c:v>15</c:v>
                </c:pt>
              </c:numCache>
            </c:numRef>
          </c:cat>
          <c:val>
            <c:numRef>
              <c:f>Sheet1!$F$2:$F$8</c:f>
              <c:numCache>
                <c:formatCode>General</c:formatCode>
                <c:ptCount val="7"/>
                <c:pt idx="0">
                  <c:v>0.47</c:v>
                </c:pt>
                <c:pt idx="1">
                  <c:v>0.27</c:v>
                </c:pt>
                <c:pt idx="2">
                  <c:v>0.24</c:v>
                </c:pt>
                <c:pt idx="3">
                  <c:v>0.15</c:v>
                </c:pt>
                <c:pt idx="4">
                  <c:v>0.05</c:v>
                </c:pt>
                <c:pt idx="5">
                  <c:v>0.02</c:v>
                </c:pt>
                <c:pt idx="6">
                  <c:v>0.01</c:v>
                </c:pt>
              </c:numCache>
            </c:numRef>
          </c:val>
          <c:smooth val="0"/>
          <c:extLst xmlns:c16r2="http://schemas.microsoft.com/office/drawing/2015/06/chart">
            <c:ext xmlns:c16="http://schemas.microsoft.com/office/drawing/2014/chart" uri="{C3380CC4-5D6E-409C-BE32-E72D297353CC}">
              <c16:uniqueId val="{00000004-B907-4575-B2AA-9FC286831DE7}"/>
            </c:ext>
          </c:extLst>
        </c:ser>
        <c:dLbls>
          <c:showLegendKey val="0"/>
          <c:showVal val="0"/>
          <c:showCatName val="0"/>
          <c:showSerName val="0"/>
          <c:showPercent val="0"/>
          <c:showBubbleSize val="0"/>
        </c:dLbls>
        <c:marker val="1"/>
        <c:smooth val="0"/>
        <c:axId val="2045685056"/>
        <c:axId val="2045687776"/>
      </c:lineChart>
      <c:catAx>
        <c:axId val="204568505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tr-TR" sz="1800" b="1" smtClean="0">
                    <a:solidFill>
                      <a:schemeClr val="tx1"/>
                    </a:solidFill>
                  </a:rPr>
                  <a:t>Sub Regions</a:t>
                </a:r>
                <a:endParaRPr lang="en-US" sz="1800" b="1">
                  <a:solidFill>
                    <a:schemeClr val="tx1"/>
                  </a:solidFill>
                </a:endParaRPr>
              </a:p>
            </c:rich>
          </c:tx>
          <c:layout>
            <c:manualLayout>
              <c:xMode val="edge"/>
              <c:yMode val="edge"/>
              <c:x val="0.40042192274490845"/>
              <c:y val="0.8963583729603323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45687776"/>
        <c:crosses val="autoZero"/>
        <c:auto val="1"/>
        <c:lblAlgn val="ctr"/>
        <c:lblOffset val="100"/>
        <c:noMultiLvlLbl val="0"/>
      </c:catAx>
      <c:valAx>
        <c:axId val="2045687776"/>
        <c:scaling>
          <c:orientation val="minMax"/>
          <c:max val="0.550000000000000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tr-TR" sz="1800" b="1" dirty="0" smtClean="0">
                    <a:solidFill>
                      <a:schemeClr val="tx1"/>
                    </a:solidFill>
                    <a:latin typeface="+mn-lt"/>
                  </a:rPr>
                  <a:t>Density</a:t>
                </a:r>
                <a:endParaRPr lang="en-US" sz="1800" b="1" dirty="0">
                  <a:solidFill>
                    <a:schemeClr val="tx1"/>
                  </a:solidFill>
                  <a:latin typeface="+mn-lt"/>
                </a:endParaRPr>
              </a:p>
            </c:rich>
          </c:tx>
          <c:layout>
            <c:manualLayout>
              <c:xMode val="edge"/>
              <c:yMode val="edge"/>
              <c:x val="7.319605325447392E-3"/>
              <c:y val="0.2932797783357474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45685056"/>
        <c:crossesAt val="1"/>
        <c:crossBetween val="between"/>
        <c:majorUnit val="0.1"/>
        <c:minorUnit val="0.1"/>
      </c:valAx>
      <c:spPr>
        <a:noFill/>
        <a:ln>
          <a:noFill/>
        </a:ln>
        <a:effectLst/>
      </c:spPr>
    </c:plotArea>
    <c:legend>
      <c:legendPos val="b"/>
      <c:layout>
        <c:manualLayout>
          <c:xMode val="edge"/>
          <c:yMode val="edge"/>
          <c:x val="0.67278143229489884"/>
          <c:y val="0.12324925608866281"/>
          <c:w val="0.30382244456962099"/>
          <c:h val="0.37731411975245993"/>
        </c:manualLayout>
      </c:layout>
      <c:overlay val="0"/>
      <c:spPr>
        <a:solidFill>
          <a:schemeClr val="accent1">
            <a:lumMod val="40000"/>
            <a:lumOff val="60000"/>
          </a:schemeClr>
        </a:solid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51CD1E-9300-41DC-A37A-4937316C0E1B}" type="datetimeFigureOut">
              <a:rPr lang="en-US" smtClean="0"/>
              <a:t>12/20/2017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F08C0-1787-46AE-829B-5F4B6EB439E8}" type="datetimeFigureOut">
              <a:rPr lang="en-US" smtClean="0"/>
              <a:t>12/20/2017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6858000" cy="430502"/>
          </a:xfrm>
          <a:prstGeom prst="rect">
            <a:avLst/>
          </a:prstGeom>
        </p:spPr>
        <p:txBody>
          <a:bodyPr>
            <a:normAutofit/>
          </a:bodyPr>
          <a:lstStyle>
            <a:lvl1pPr marL="0" indent="0" algn="ctr">
              <a:buNone/>
              <a:defRPr sz="15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7"/>
            <a:ext cx="6858000" cy="1192627"/>
          </a:xfrm>
          <a:prstGeom prst="rect">
            <a:avLst/>
          </a:prstGeom>
        </p:spPr>
        <p:txBody>
          <a:bodyPr>
            <a:normAutofit/>
          </a:bodyPr>
          <a:lstStyle>
            <a:lvl1pPr marL="0" indent="0" algn="ctr">
              <a:buNone/>
              <a:defRPr sz="15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3" y="1784488"/>
            <a:ext cx="6857999" cy="1344031"/>
          </a:xfrm>
          <a:prstGeom prst="rect">
            <a:avLst/>
          </a:prstGeom>
        </p:spPr>
        <p:txBody>
          <a:bodyPr>
            <a:normAutofit/>
          </a:bodyPr>
          <a:lstStyle>
            <a:lvl1pPr algn="ctr">
              <a:defRPr sz="3000" b="1" baseline="0">
                <a:solidFill>
                  <a:schemeClr val="tx1"/>
                </a:solidFill>
                <a:latin typeface="+mn-lt"/>
              </a:defRPr>
            </a:lvl1pPr>
          </a:lstStyle>
          <a:p>
            <a:pPr lvl="0"/>
            <a:r>
              <a:rPr lang="en-US" noProof="0" dirty="0"/>
              <a:t>Presentation Title</a:t>
            </a:r>
          </a:p>
        </p:txBody>
      </p:sp>
    </p:spTree>
    <p:extLst>
      <p:ext uri="{BB962C8B-B14F-4D97-AF65-F5344CB8AC3E}">
        <p14:creationId xmlns:p14="http://schemas.microsoft.com/office/powerpoint/2010/main" val="104006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2376" y="1016813"/>
            <a:ext cx="6353252" cy="3615910"/>
          </a:xfrm>
          <a:prstGeom prst="rect">
            <a:avLst/>
          </a:prstGeom>
        </p:spPr>
        <p:txBody>
          <a:bodyPr wrap="square">
            <a:normAutofit/>
          </a:bodyPr>
          <a:lstStyle>
            <a:lvl1pPr>
              <a:defRPr sz="1800" b="1"/>
            </a:lvl1pPr>
            <a:lvl2pPr>
              <a:defRPr sz="1500" b="1"/>
            </a:lvl2pPr>
            <a:lvl3pPr>
              <a:defRPr sz="1500" b="1"/>
            </a:lvl3pPr>
            <a:lvl4pPr>
              <a:defRPr sz="1500" b="1"/>
            </a:lvl4pPr>
            <a:lvl5pPr>
              <a:defRPr sz="1500" b="1"/>
            </a:lvl5pPr>
            <a:lvl6pPr marL="1414428" marR="0" indent="-128585" algn="l" defTabSz="514337" rtl="0" eaLnBrk="1" fontAlgn="auto" latinLnBrk="0" hangingPunct="1">
              <a:lnSpc>
                <a:spcPct val="90000"/>
              </a:lnSpc>
              <a:spcBef>
                <a:spcPts val="281"/>
              </a:spcBef>
              <a:spcAft>
                <a:spcPts val="0"/>
              </a:spcAft>
              <a:buClrTx/>
              <a:buSzTx/>
              <a:buFont typeface="Arial" panose="020B0604020202020204" pitchFamily="34" charset="0"/>
              <a:buChar char="•"/>
              <a:tabLst/>
              <a:defRPr sz="1500" b="1"/>
            </a:lvl6pPr>
            <a:lvl7pPr>
              <a:defRPr sz="1500" b="1"/>
            </a:lvl7pPr>
            <a:lvl8pPr>
              <a:defRPr sz="1500" b="1"/>
            </a:lvl8pPr>
            <a:lvl9pPr>
              <a:defRPr sz="15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414428" marR="0" lvl="5" indent="-128585" algn="l" defTabSz="514337" rtl="0" eaLnBrk="1" fontAlgn="auto" latinLnBrk="0" hangingPunct="1">
              <a:lnSpc>
                <a:spcPct val="90000"/>
              </a:lnSpc>
              <a:spcBef>
                <a:spcPts val="281"/>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02142" y="95094"/>
            <a:ext cx="6653720" cy="577902"/>
          </a:xfrm>
          <a:prstGeom prst="rect">
            <a:avLst/>
          </a:prstGeom>
        </p:spPr>
        <p:txBody>
          <a:bodyPr wrap="none" anchor="ctr" anchorCtr="0">
            <a:noAutofit/>
          </a:bodyPr>
          <a:lstStyle>
            <a:lvl1pPr>
              <a:defRPr b="1">
                <a:solidFill>
                  <a:schemeClr val="bg1"/>
                </a:solidFill>
              </a:defRPr>
            </a:lvl1pPr>
          </a:lstStyle>
          <a:p>
            <a:r>
              <a:rPr lang="en-US" noProof="0" dirty="0"/>
              <a:t>Slide Title</a:t>
            </a:r>
          </a:p>
        </p:txBody>
      </p:sp>
      <p:sp>
        <p:nvSpPr>
          <p:cNvPr id="7" name="Date Placeholder 14"/>
          <p:cNvSpPr>
            <a:spLocks noGrp="1"/>
          </p:cNvSpPr>
          <p:nvPr>
            <p:ph type="dt" sz="half" idx="10"/>
          </p:nvPr>
        </p:nvSpPr>
        <p:spPr>
          <a:xfrm>
            <a:off x="2057400" y="4960620"/>
            <a:ext cx="2743200" cy="182880"/>
          </a:xfrm>
          <a:prstGeom prst="rect">
            <a:avLst/>
          </a:prstGeom>
          <a:solidFill>
            <a:schemeClr val="bg1">
              <a:lumMod val="75000"/>
            </a:schemeClr>
          </a:solidFill>
        </p:spPr>
        <p:txBody>
          <a:bodyPr anchor="ctr"/>
          <a:lstStyle>
            <a:lvl1pPr algn="ctr">
              <a:defRPr sz="1100" b="1">
                <a:solidFill>
                  <a:schemeClr val="tx1"/>
                </a:solidFill>
              </a:defRPr>
            </a:lvl1pPr>
          </a:lstStyle>
          <a:p>
            <a:r>
              <a:rPr lang="en-US" noProof="1" smtClean="0"/>
              <a:t>Yield Analysis of Nano-crossbars</a:t>
            </a:r>
            <a:endParaRPr lang="en-US" noProof="1"/>
          </a:p>
        </p:txBody>
      </p:sp>
      <p:sp>
        <p:nvSpPr>
          <p:cNvPr id="8" name="Footer Placeholder 15"/>
          <p:cNvSpPr>
            <a:spLocks noGrp="1"/>
          </p:cNvSpPr>
          <p:nvPr>
            <p:ph type="ftr" sz="quarter" idx="11"/>
          </p:nvPr>
        </p:nvSpPr>
        <p:spPr>
          <a:xfrm>
            <a:off x="0" y="4960620"/>
            <a:ext cx="2057400" cy="182880"/>
          </a:xfrm>
          <a:prstGeom prst="rect">
            <a:avLst/>
          </a:prstGeom>
          <a:solidFill>
            <a:schemeClr val="bg1">
              <a:lumMod val="65000"/>
            </a:schemeClr>
          </a:solidFill>
        </p:spPr>
        <p:txBody>
          <a:bodyPr anchor="ctr"/>
          <a:lstStyle>
            <a:lvl1pPr algn="l">
              <a:defRPr sz="1100" b="1">
                <a:solidFill>
                  <a:schemeClr val="tx1"/>
                </a:solidFill>
              </a:defRPr>
            </a:lvl1pPr>
          </a:lstStyle>
          <a:p>
            <a:r>
              <a:rPr lang="en-US" noProof="1" smtClean="0"/>
              <a:t>Onur Tunali (ITU)</a:t>
            </a:r>
            <a:endParaRPr lang="en-US" noProof="1"/>
          </a:p>
        </p:txBody>
      </p:sp>
      <p:sp>
        <p:nvSpPr>
          <p:cNvPr id="9" name="Slide Number Placeholder 16"/>
          <p:cNvSpPr>
            <a:spLocks noGrp="1"/>
          </p:cNvSpPr>
          <p:nvPr>
            <p:ph type="sldNum" sz="quarter" idx="12"/>
          </p:nvPr>
        </p:nvSpPr>
        <p:spPr>
          <a:xfrm>
            <a:off x="4800600" y="4960620"/>
            <a:ext cx="2057400" cy="182880"/>
          </a:xfrm>
          <a:prstGeom prst="rect">
            <a:avLst/>
          </a:prstGeom>
          <a:solidFill>
            <a:schemeClr val="bg1">
              <a:lumMod val="85000"/>
            </a:schemeClr>
          </a:solidFill>
        </p:spPr>
        <p:txBody>
          <a:bodyPr anchor="ctr"/>
          <a:lstStyle>
            <a:lvl1pPr algn="r">
              <a:defRPr sz="1100" b="1">
                <a:solidFill>
                  <a:schemeClr val="tx1"/>
                </a:solidFill>
              </a:defRPr>
            </a:lvl1pPr>
          </a:lstStyle>
          <a:p>
            <a:fld id="{22DECF6A-13F7-418C-BBFC-95033FFCD5F1}" type="slidenum">
              <a:rPr lang="en-US" noProof="1" smtClean="0"/>
              <a:pPr/>
              <a:t>‹#›</a:t>
            </a:fld>
            <a:r>
              <a:rPr lang="en-US" noProof="1" smtClean="0"/>
              <a:t> / 25</a:t>
            </a:r>
            <a:endParaRPr lang="en-US" noProof="1"/>
          </a:p>
        </p:txBody>
      </p:sp>
    </p:spTree>
    <p:extLst>
      <p:ext uri="{BB962C8B-B14F-4D97-AF65-F5344CB8AC3E}">
        <p14:creationId xmlns:p14="http://schemas.microsoft.com/office/powerpoint/2010/main" val="4286279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142" y="95094"/>
            <a:ext cx="6653720" cy="577902"/>
          </a:xfrm>
          <a:prstGeom prst="rect">
            <a:avLst/>
          </a:prstGeom>
        </p:spPr>
        <p:txBody>
          <a:bodyPr wrap="none">
            <a:noAutofit/>
          </a:bodyPr>
          <a:lstStyle>
            <a:lvl1pPr>
              <a:defRPr b="1">
                <a:solidFill>
                  <a:schemeClr val="bg1"/>
                </a:solidFill>
              </a:defRPr>
            </a:lvl1pPr>
          </a:lstStyle>
          <a:p>
            <a:r>
              <a:rPr lang="en-US" dirty="0"/>
              <a:t>Slide Title</a:t>
            </a:r>
          </a:p>
        </p:txBody>
      </p:sp>
      <p:sp>
        <p:nvSpPr>
          <p:cNvPr id="12" name="Date Placeholder 14"/>
          <p:cNvSpPr>
            <a:spLocks noGrp="1"/>
          </p:cNvSpPr>
          <p:nvPr>
            <p:ph type="dt" sz="half" idx="10"/>
          </p:nvPr>
        </p:nvSpPr>
        <p:spPr>
          <a:xfrm>
            <a:off x="2057400" y="4960620"/>
            <a:ext cx="2743200" cy="182880"/>
          </a:xfrm>
          <a:prstGeom prst="rect">
            <a:avLst/>
          </a:prstGeom>
          <a:solidFill>
            <a:schemeClr val="bg1">
              <a:lumMod val="75000"/>
            </a:schemeClr>
          </a:solidFill>
        </p:spPr>
        <p:txBody>
          <a:bodyPr anchor="ctr"/>
          <a:lstStyle>
            <a:lvl1pPr algn="ctr">
              <a:defRPr sz="1100" b="1">
                <a:solidFill>
                  <a:schemeClr val="tx1"/>
                </a:solidFill>
              </a:defRPr>
            </a:lvl1pPr>
          </a:lstStyle>
          <a:p>
            <a:r>
              <a:rPr lang="en-US" noProof="1" smtClean="0"/>
              <a:t>Yield Analysis of Nano-crossbars</a:t>
            </a:r>
            <a:endParaRPr lang="en-US" noProof="1"/>
          </a:p>
        </p:txBody>
      </p:sp>
      <p:sp>
        <p:nvSpPr>
          <p:cNvPr id="13" name="Footer Placeholder 15"/>
          <p:cNvSpPr>
            <a:spLocks noGrp="1"/>
          </p:cNvSpPr>
          <p:nvPr>
            <p:ph type="ftr" sz="quarter" idx="11"/>
          </p:nvPr>
        </p:nvSpPr>
        <p:spPr>
          <a:xfrm>
            <a:off x="0" y="4960620"/>
            <a:ext cx="2057400" cy="182880"/>
          </a:xfrm>
          <a:prstGeom prst="rect">
            <a:avLst/>
          </a:prstGeom>
          <a:solidFill>
            <a:schemeClr val="bg1">
              <a:lumMod val="65000"/>
            </a:schemeClr>
          </a:solidFill>
        </p:spPr>
        <p:txBody>
          <a:bodyPr anchor="ctr"/>
          <a:lstStyle>
            <a:lvl1pPr algn="l">
              <a:defRPr sz="1100" b="1">
                <a:solidFill>
                  <a:schemeClr val="tx1"/>
                </a:solidFill>
              </a:defRPr>
            </a:lvl1pPr>
          </a:lstStyle>
          <a:p>
            <a:r>
              <a:rPr lang="en-US" noProof="1" smtClean="0"/>
              <a:t>Onur Tunali (ITU)</a:t>
            </a:r>
            <a:endParaRPr lang="en-US" noProof="1"/>
          </a:p>
        </p:txBody>
      </p:sp>
      <p:sp>
        <p:nvSpPr>
          <p:cNvPr id="14" name="Slide Number Placeholder 16"/>
          <p:cNvSpPr>
            <a:spLocks noGrp="1"/>
          </p:cNvSpPr>
          <p:nvPr>
            <p:ph type="sldNum" sz="quarter" idx="12"/>
          </p:nvPr>
        </p:nvSpPr>
        <p:spPr>
          <a:xfrm>
            <a:off x="4800600" y="4960620"/>
            <a:ext cx="2057400" cy="182880"/>
          </a:xfrm>
          <a:prstGeom prst="rect">
            <a:avLst/>
          </a:prstGeom>
          <a:solidFill>
            <a:schemeClr val="bg1">
              <a:lumMod val="85000"/>
            </a:schemeClr>
          </a:solidFill>
        </p:spPr>
        <p:txBody>
          <a:bodyPr anchor="ctr"/>
          <a:lstStyle>
            <a:lvl1pPr algn="r">
              <a:defRPr sz="1100" b="1">
                <a:solidFill>
                  <a:schemeClr val="tx1"/>
                </a:solidFill>
              </a:defRPr>
            </a:lvl1pPr>
          </a:lstStyle>
          <a:p>
            <a:fld id="{22DECF6A-13F7-418C-BBFC-95033FFCD5F1}" type="slidenum">
              <a:rPr lang="en-US" noProof="1" smtClean="0"/>
              <a:pPr/>
              <a:t>‹#›</a:t>
            </a:fld>
            <a:r>
              <a:rPr lang="en-US" noProof="1" smtClean="0"/>
              <a:t> / 25</a:t>
            </a:r>
            <a:endParaRPr lang="en-US" noProof="1"/>
          </a:p>
        </p:txBody>
      </p:sp>
    </p:spTree>
    <p:extLst>
      <p:ext uri="{BB962C8B-B14F-4D97-AF65-F5344CB8AC3E}">
        <p14:creationId xmlns:p14="http://schemas.microsoft.com/office/powerpoint/2010/main" val="3131526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12/20/2017</a:t>
            </a:fld>
            <a:endParaRPr lang="en-US" dirty="0"/>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userDrawn="1"/>
        </p:nvSpPr>
        <p:spPr>
          <a:xfrm>
            <a:off x="0" y="0"/>
            <a:ext cx="6858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350" noProof="0" dirty="0"/>
          </a:p>
        </p:txBody>
      </p:sp>
    </p:spTree>
    <p:extLst>
      <p:ext uri="{BB962C8B-B14F-4D97-AF65-F5344CB8AC3E}">
        <p14:creationId xmlns:p14="http://schemas.microsoft.com/office/powerpoint/2010/main" val="31377049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67"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onur.tunali@itu.edu.tr"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3919" y="4571588"/>
            <a:ext cx="2277704" cy="571912"/>
          </a:xfrm>
        </p:spPr>
        <p:txBody>
          <a:bodyPr>
            <a:noAutofit/>
          </a:bodyPr>
          <a:lstStyle/>
          <a:p>
            <a:pPr>
              <a:spcBef>
                <a:spcPts val="0"/>
              </a:spcBef>
            </a:pPr>
            <a:r>
              <a:rPr lang="en-US" sz="1200" dirty="0" smtClean="0">
                <a:solidFill>
                  <a:srgbClr val="C00000"/>
                </a:solidFill>
              </a:rPr>
              <a:t>Emerging Circuits and Computation Group (ECC)</a:t>
            </a:r>
          </a:p>
          <a:p>
            <a:pPr>
              <a:spcBef>
                <a:spcPts val="0"/>
              </a:spcBef>
            </a:pPr>
            <a:r>
              <a:rPr lang="en-US" sz="1200" dirty="0" smtClean="0">
                <a:solidFill>
                  <a:schemeClr val="accent1">
                    <a:lumMod val="75000"/>
                  </a:schemeClr>
                </a:solidFill>
              </a:rPr>
              <a:t>www.ecc.itu.edu.tr</a:t>
            </a:r>
            <a:endParaRPr lang="en-US" sz="1200" dirty="0">
              <a:solidFill>
                <a:schemeClr val="accent1">
                  <a:lumMod val="75000"/>
                </a:schemeClr>
              </a:solidFill>
            </a:endParaRPr>
          </a:p>
        </p:txBody>
      </p:sp>
      <p:sp>
        <p:nvSpPr>
          <p:cNvPr id="3" name="Text Placeholder 2"/>
          <p:cNvSpPr>
            <a:spLocks noGrp="1"/>
          </p:cNvSpPr>
          <p:nvPr>
            <p:ph type="body" sz="quarter" idx="12"/>
          </p:nvPr>
        </p:nvSpPr>
        <p:spPr>
          <a:xfrm>
            <a:off x="3" y="2557051"/>
            <a:ext cx="6858000" cy="1236799"/>
          </a:xfrm>
        </p:spPr>
        <p:txBody>
          <a:bodyPr>
            <a:noAutofit/>
          </a:bodyPr>
          <a:lstStyle/>
          <a:p>
            <a:r>
              <a:rPr lang="en-US" sz="1600" i="1" dirty="0" smtClean="0"/>
              <a:t>Onur Tunali </a:t>
            </a:r>
            <a:r>
              <a:rPr lang="en-US" sz="1600" i="1" baseline="30000" dirty="0" smtClean="0"/>
              <a:t>1</a:t>
            </a:r>
            <a:r>
              <a:rPr lang="en-US" sz="1600" i="1" dirty="0" smtClean="0"/>
              <a:t> and Mustafa </a:t>
            </a:r>
            <a:r>
              <a:rPr lang="en-US" sz="1600" i="1" dirty="0" err="1" smtClean="0"/>
              <a:t>Altun</a:t>
            </a:r>
            <a:r>
              <a:rPr lang="en-US" sz="1600" i="1" dirty="0" smtClean="0"/>
              <a:t> </a:t>
            </a:r>
            <a:r>
              <a:rPr lang="en-US" sz="1600" i="1" baseline="30000" dirty="0" smtClean="0"/>
              <a:t>2</a:t>
            </a:r>
          </a:p>
          <a:p>
            <a:r>
              <a:rPr lang="en-US" sz="1400" i="1" dirty="0">
                <a:hlinkClick r:id="rId2"/>
              </a:rPr>
              <a:t>onur.tunali@itu.edu.tr</a:t>
            </a:r>
            <a:r>
              <a:rPr lang="en-US" sz="1400" i="1" dirty="0"/>
              <a:t> and </a:t>
            </a:r>
            <a:r>
              <a:rPr lang="en-US" sz="1400" i="1" u="sng" dirty="0" smtClean="0">
                <a:solidFill>
                  <a:schemeClr val="accent1">
                    <a:lumMod val="75000"/>
                  </a:schemeClr>
                </a:solidFill>
              </a:rPr>
              <a:t>altunmus@itu.edu.tr</a:t>
            </a:r>
            <a:endParaRPr lang="en-US" sz="1400" i="1" u="sng" dirty="0">
              <a:solidFill>
                <a:schemeClr val="accent1">
                  <a:lumMod val="75000"/>
                </a:schemeClr>
              </a:solidFill>
            </a:endParaRPr>
          </a:p>
          <a:p>
            <a:r>
              <a:rPr lang="en-US" sz="1200" i="1" dirty="0" smtClean="0"/>
              <a:t>Nanoscience and </a:t>
            </a:r>
            <a:r>
              <a:rPr lang="en-US" sz="1200" i="1" dirty="0" err="1" smtClean="0"/>
              <a:t>Nanoengineering</a:t>
            </a:r>
            <a:r>
              <a:rPr lang="en-US" sz="1200" i="1" dirty="0" smtClean="0"/>
              <a:t> Department </a:t>
            </a:r>
            <a:r>
              <a:rPr lang="en-US" sz="1200" i="1" baseline="30000" dirty="0" smtClean="0"/>
              <a:t>(1)</a:t>
            </a:r>
            <a:r>
              <a:rPr lang="en-US" sz="1200" i="1" dirty="0" smtClean="0"/>
              <a:t> and Electronics and Communications Department </a:t>
            </a:r>
            <a:r>
              <a:rPr lang="en-US" sz="1200" i="1" baseline="30000" dirty="0" smtClean="0"/>
              <a:t>(2)</a:t>
            </a:r>
            <a:endParaRPr lang="en-US" sz="1800" i="1" baseline="30000" dirty="0"/>
          </a:p>
          <a:p>
            <a:r>
              <a:rPr lang="en-US" sz="1200" i="1" dirty="0" smtClean="0"/>
              <a:t>Istanbul Technical University</a:t>
            </a:r>
            <a:endParaRPr lang="en-US" sz="1200" i="1" dirty="0"/>
          </a:p>
        </p:txBody>
      </p:sp>
      <p:sp>
        <p:nvSpPr>
          <p:cNvPr id="4" name="Title 3"/>
          <p:cNvSpPr>
            <a:spLocks noGrp="1"/>
          </p:cNvSpPr>
          <p:nvPr>
            <p:ph type="title"/>
          </p:nvPr>
        </p:nvSpPr>
        <p:spPr>
          <a:xfrm>
            <a:off x="0" y="1254237"/>
            <a:ext cx="6857999" cy="1008023"/>
          </a:xfrm>
        </p:spPr>
        <p:txBody>
          <a:bodyPr>
            <a:noAutofit/>
          </a:bodyPr>
          <a:lstStyle/>
          <a:p>
            <a:r>
              <a:rPr lang="en-US" sz="2800" dirty="0"/>
              <a:t>Yield Analysis of Nano-Crossbar Arrays For</a:t>
            </a:r>
            <a:br>
              <a:rPr lang="en-US" sz="2800" dirty="0"/>
            </a:br>
            <a:r>
              <a:rPr lang="en-US" sz="2800" dirty="0"/>
              <a:t>Uniform and Clustered </a:t>
            </a:r>
            <a:r>
              <a:rPr lang="en-US" sz="2800" dirty="0" smtClean="0"/>
              <a:t/>
            </a:r>
            <a:br>
              <a:rPr lang="en-US" sz="2800" dirty="0" smtClean="0"/>
            </a:br>
            <a:r>
              <a:rPr lang="en-US" sz="2800" dirty="0" smtClean="0"/>
              <a:t>Defect </a:t>
            </a:r>
            <a:r>
              <a:rPr lang="en-US" sz="2800" dirty="0"/>
              <a:t>Distributions</a:t>
            </a:r>
          </a:p>
        </p:txBody>
      </p:sp>
      <p:sp>
        <p:nvSpPr>
          <p:cNvPr id="5" name="TextBox 4"/>
          <p:cNvSpPr txBox="1"/>
          <p:nvPr/>
        </p:nvSpPr>
        <p:spPr>
          <a:xfrm>
            <a:off x="154090" y="243016"/>
            <a:ext cx="6549818" cy="615553"/>
          </a:xfrm>
          <a:prstGeom prst="rect">
            <a:avLst/>
          </a:prstGeom>
          <a:solidFill>
            <a:schemeClr val="accent1">
              <a:lumMod val="50000"/>
            </a:schemeClr>
          </a:solidFill>
        </p:spPr>
        <p:txBody>
          <a:bodyPr wrap="square" rtlCol="0">
            <a:spAutoFit/>
          </a:bodyPr>
          <a:lstStyle/>
          <a:p>
            <a:r>
              <a:rPr lang="en-US" b="1" dirty="0" smtClean="0">
                <a:solidFill>
                  <a:schemeClr val="bg1"/>
                </a:solidFill>
              </a:rPr>
              <a:t>ICECS</a:t>
            </a:r>
            <a:r>
              <a:rPr lang="en-US" sz="1600" b="1" dirty="0" smtClean="0">
                <a:solidFill>
                  <a:schemeClr val="bg1"/>
                </a:solidFill>
              </a:rPr>
              <a:t> </a:t>
            </a:r>
            <a:r>
              <a:rPr lang="en-US" b="1" baseline="30000" dirty="0" smtClean="0">
                <a:solidFill>
                  <a:srgbClr val="C00000"/>
                </a:solidFill>
              </a:rPr>
              <a:t>17</a:t>
            </a:r>
            <a:r>
              <a:rPr lang="en-US" sz="1600" b="1" dirty="0" smtClean="0">
                <a:solidFill>
                  <a:schemeClr val="bg1"/>
                </a:solidFill>
              </a:rPr>
              <a:t> IEEE </a:t>
            </a:r>
            <a:r>
              <a:rPr lang="en-US" sz="1600" b="1" dirty="0">
                <a:solidFill>
                  <a:schemeClr val="bg1"/>
                </a:solidFill>
              </a:rPr>
              <a:t>International Conference on Electronics, Circuits and Systems</a:t>
            </a:r>
          </a:p>
          <a:p>
            <a:pPr algn="ctr"/>
            <a:r>
              <a:rPr lang="en-US" sz="1600" b="1" dirty="0">
                <a:solidFill>
                  <a:schemeClr val="bg1"/>
                </a:solidFill>
              </a:rPr>
              <a:t>5-8 December,  </a:t>
            </a:r>
            <a:r>
              <a:rPr lang="en-US" sz="1600" b="1" dirty="0" smtClean="0">
                <a:solidFill>
                  <a:schemeClr val="bg1"/>
                </a:solidFill>
              </a:rPr>
              <a:t>Batumi - Georgia </a:t>
            </a:r>
            <a:endParaRPr lang="en-US" sz="1600" b="1"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77" y="3566229"/>
            <a:ext cx="947313" cy="9669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875" y="3816959"/>
            <a:ext cx="522695" cy="731520"/>
          </a:xfrm>
          <a:prstGeom prst="rect">
            <a:avLst/>
          </a:prstGeom>
        </p:spPr>
      </p:pic>
      <p:sp>
        <p:nvSpPr>
          <p:cNvPr id="8" name="Rectangle 7"/>
          <p:cNvSpPr/>
          <p:nvPr/>
        </p:nvSpPr>
        <p:spPr>
          <a:xfrm>
            <a:off x="1841538" y="3687344"/>
            <a:ext cx="4005646" cy="553998"/>
          </a:xfrm>
          <a:prstGeom prst="rect">
            <a:avLst/>
          </a:prstGeom>
        </p:spPr>
        <p:style>
          <a:lnRef idx="2">
            <a:schemeClr val="dk1"/>
          </a:lnRef>
          <a:fillRef idx="1">
            <a:schemeClr val="lt1"/>
          </a:fillRef>
          <a:effectRef idx="0">
            <a:schemeClr val="dk1"/>
          </a:effectRef>
          <a:fontRef idx="minor">
            <a:schemeClr val="dk1"/>
          </a:fontRef>
        </p:style>
        <p:txBody>
          <a:bodyPr wrap="square" lIns="756000">
            <a:spAutoFit/>
          </a:bodyPr>
          <a:lstStyle/>
          <a:p>
            <a:pPr algn="ctr"/>
            <a:r>
              <a:rPr lang="en-US" sz="900" dirty="0" smtClean="0"/>
              <a:t>This </a:t>
            </a:r>
            <a:r>
              <a:rPr lang="en-US" sz="900" dirty="0"/>
              <a:t>work is part of a project that has received funding from the European Union's H2020 research and innovation </a:t>
            </a:r>
            <a:r>
              <a:rPr lang="en-US" sz="900" dirty="0" err="1" smtClean="0"/>
              <a:t>programme</a:t>
            </a:r>
            <a:r>
              <a:rPr lang="tr-TR" sz="900" dirty="0" smtClean="0"/>
              <a:t> </a:t>
            </a:r>
            <a:r>
              <a:rPr lang="en-US" sz="900" dirty="0" smtClean="0"/>
              <a:t>under </a:t>
            </a:r>
            <a:r>
              <a:rPr lang="en-US" sz="900" dirty="0"/>
              <a:t>the Marie </a:t>
            </a:r>
            <a:r>
              <a:rPr lang="en-US" sz="900" dirty="0" err="1"/>
              <a:t>Skłodowska</a:t>
            </a:r>
            <a:r>
              <a:rPr lang="en-US" sz="900" dirty="0"/>
              <a:t>-Curie grant agreement No 691178</a:t>
            </a:r>
            <a:r>
              <a:rPr lang="en-US" sz="1200" dirty="0" smtClean="0"/>
              <a:t>.</a:t>
            </a:r>
            <a:endParaRPr lang="tr-TR" sz="1200" dirty="0" smtClean="0"/>
          </a:p>
        </p:txBody>
      </p:sp>
      <p:sp>
        <p:nvSpPr>
          <p:cNvPr id="10" name="Rectangle 7"/>
          <p:cNvSpPr/>
          <p:nvPr/>
        </p:nvSpPr>
        <p:spPr>
          <a:xfrm>
            <a:off x="1841538" y="4277812"/>
            <a:ext cx="4005646" cy="2308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900" dirty="0" smtClean="0"/>
              <a:t>This </a:t>
            </a:r>
            <a:r>
              <a:rPr lang="en-US" sz="900" dirty="0"/>
              <a:t>work is supported by </a:t>
            </a:r>
            <a:r>
              <a:rPr lang="en-US" sz="900" dirty="0" smtClean="0"/>
              <a:t>the </a:t>
            </a:r>
            <a:r>
              <a:rPr lang="en-US" sz="900" dirty="0"/>
              <a:t>TUBITAK-Career project #113E760</a:t>
            </a:r>
          </a:p>
        </p:txBody>
      </p:sp>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538" y="3687344"/>
            <a:ext cx="820591" cy="548428"/>
          </a:xfrm>
          <a:prstGeom prst="rect">
            <a:avLst/>
          </a:prstGeom>
        </p:spPr>
      </p:pic>
    </p:spTree>
    <p:extLst>
      <p:ext uri="{BB962C8B-B14F-4D97-AF65-F5344CB8AC3E}">
        <p14:creationId xmlns:p14="http://schemas.microsoft.com/office/powerpoint/2010/main" val="133644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 in the context of crossbars</a:t>
            </a:r>
          </a:p>
        </p:txBody>
      </p:sp>
      <p:sp>
        <p:nvSpPr>
          <p:cNvPr id="3" name="Date Placeholder 2"/>
          <p:cNvSpPr>
            <a:spLocks noGrp="1"/>
          </p:cNvSpPr>
          <p:nvPr>
            <p:ph type="dt" sz="half" idx="10"/>
          </p:nvPr>
        </p:nvSpPr>
        <p:spPr/>
        <p:txBody>
          <a:bodyPr/>
          <a:lstStyle/>
          <a:p>
            <a:r>
              <a:rPr lang="en-US" noProof="1" smtClean="0"/>
              <a:t>Yield Analysis of Nano-crossbars</a:t>
            </a:r>
            <a:endParaRPr lang="en-US" noProof="1"/>
          </a:p>
        </p:txBody>
      </p:sp>
      <p:sp>
        <p:nvSpPr>
          <p:cNvPr id="4" name="Footer Placeholder 3"/>
          <p:cNvSpPr>
            <a:spLocks noGrp="1"/>
          </p:cNvSpPr>
          <p:nvPr>
            <p:ph type="ftr" sz="quarter" idx="11"/>
          </p:nvPr>
        </p:nvSpPr>
        <p:spPr/>
        <p:txBody>
          <a:bodyPr/>
          <a:lstStyle/>
          <a:p>
            <a:r>
              <a:rPr lang="en-US" noProof="1" smtClean="0"/>
              <a:t>Onur Tunali (ITU)</a:t>
            </a:r>
            <a:endParaRPr lang="en-US" noProof="1"/>
          </a:p>
        </p:txBody>
      </p:sp>
      <p:sp>
        <p:nvSpPr>
          <p:cNvPr id="5" name="Slide Number Placeholder 4"/>
          <p:cNvSpPr>
            <a:spLocks noGrp="1"/>
          </p:cNvSpPr>
          <p:nvPr>
            <p:ph type="sldNum" sz="quarter" idx="12"/>
          </p:nvPr>
        </p:nvSpPr>
        <p:spPr/>
        <p:txBody>
          <a:bodyPr/>
          <a:lstStyle/>
          <a:p>
            <a:fld id="{22DECF6A-13F7-418C-BBFC-95033FFCD5F1}" type="slidenum">
              <a:rPr lang="en-US" noProof="1" smtClean="0"/>
              <a:pPr/>
              <a:t>10</a:t>
            </a:fld>
            <a:r>
              <a:rPr lang="en-US" noProof="1" smtClean="0"/>
              <a:t> / 20</a:t>
            </a:r>
            <a:endParaRPr lang="en-US" noProof="1"/>
          </a:p>
        </p:txBody>
      </p:sp>
      <p:sp>
        <p:nvSpPr>
          <p:cNvPr id="60" name="TextBox 59"/>
          <p:cNvSpPr txBox="1"/>
          <p:nvPr/>
        </p:nvSpPr>
        <p:spPr>
          <a:xfrm>
            <a:off x="294087" y="1051859"/>
            <a:ext cx="5322066" cy="369332"/>
          </a:xfrm>
          <a:prstGeom prst="rect">
            <a:avLst/>
          </a:prstGeom>
          <a:noFill/>
        </p:spPr>
        <p:txBody>
          <a:bodyPr wrap="square" rtlCol="0">
            <a:spAutoFit/>
          </a:bodyPr>
          <a:lstStyle/>
          <a:p>
            <a:r>
              <a:rPr lang="en-US" b="1" dirty="0" smtClean="0"/>
              <a:t>3. </a:t>
            </a:r>
            <a:r>
              <a:rPr lang="en-US" b="1" dirty="0"/>
              <a:t>Step : Formulation of </a:t>
            </a:r>
            <a:r>
              <a:rPr lang="en-US" b="1" dirty="0" smtClean="0"/>
              <a:t>yield</a:t>
            </a:r>
            <a:endParaRPr lang="en-US" b="1" dirty="0"/>
          </a:p>
        </p:txBody>
      </p:sp>
      <mc:AlternateContent xmlns:mc="http://schemas.openxmlformats.org/markup-compatibility/2006" xmlns:a14="http://schemas.microsoft.com/office/drawing/2010/main">
        <mc:Choice Requires="a14">
          <p:sp>
            <p:nvSpPr>
              <p:cNvPr id="54" name="TextBox 53"/>
              <p:cNvSpPr txBox="1"/>
              <p:nvPr/>
            </p:nvSpPr>
            <p:spPr>
              <a:xfrm>
                <a:off x="466453" y="1800054"/>
                <a:ext cx="6252538" cy="579582"/>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US" b="1" dirty="0" smtClean="0">
                    <a:solidFill>
                      <a:srgbClr val="C00000"/>
                    </a:solidFill>
                  </a:rPr>
                  <a:t>Yield = </a:t>
                </a:r>
                <a14:m>
                  <m:oMath xmlns:m="http://schemas.openxmlformats.org/officeDocument/2006/math">
                    <m:f>
                      <m:fPr>
                        <m:ctrlPr>
                          <a:rPr lang="en-US" sz="2000" b="1" i="1" smtClean="0">
                            <a:solidFill>
                              <a:srgbClr val="C00000"/>
                            </a:solidFill>
                            <a:latin typeface="Cambria Math" panose="02040503050406030204" pitchFamily="18" charset="0"/>
                          </a:rPr>
                        </m:ctrlPr>
                      </m:fPr>
                      <m:num>
                        <m:r>
                          <a:rPr lang="en-US" sz="2000" b="1" i="1" smtClean="0">
                            <a:solidFill>
                              <a:srgbClr val="C00000"/>
                            </a:solidFill>
                            <a:latin typeface="Cambria Math" panose="02040503050406030204" pitchFamily="18" charset="0"/>
                          </a:rPr>
                          <m:t>𝒐𝒑𝒕𝒊𝒎𝒂𝒍</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𝒂𝒓𝒆𝒂</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𝒔𝒊𝒛𝒆</m:t>
                        </m:r>
                      </m:num>
                      <m:den>
                        <m:r>
                          <a:rPr lang="en-US" sz="2000" b="1" i="1" smtClean="0">
                            <a:solidFill>
                              <a:srgbClr val="C00000"/>
                            </a:solidFill>
                            <a:latin typeface="Cambria Math" panose="02040503050406030204" pitchFamily="18" charset="0"/>
                          </a:rPr>
                          <m:t>𝒂𝒓𝒆𝒂</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𝒔𝒊𝒛𝒆</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𝒘𝒊𝒕𝒉</m:t>
                        </m:r>
                        <m:r>
                          <a:rPr lang="en-US" sz="2000" b="1" i="1" smtClean="0">
                            <a:solidFill>
                              <a:srgbClr val="C00000"/>
                            </a:solidFill>
                            <a:latin typeface="Cambria Math" panose="02040503050406030204" pitchFamily="18" charset="0"/>
                          </a:rPr>
                          <m:t> </m:t>
                        </m:r>
                        <m:r>
                          <a:rPr lang="en-US" sz="2000" b="1" i="1" smtClean="0">
                            <a:solidFill>
                              <a:srgbClr val="C00000"/>
                            </a:solidFill>
                            <a:latin typeface="Cambria Math" panose="02040503050406030204" pitchFamily="18" charset="0"/>
                          </a:rPr>
                          <m:t>𝒐𝒗𝒆𝒓𝒉𝒆𝒂𝒅𝒔</m:t>
                        </m:r>
                      </m:den>
                    </m:f>
                    <m:r>
                      <a:rPr lang="en-US" sz="2000" b="1" i="1" smtClean="0">
                        <a:solidFill>
                          <a:srgbClr val="C00000"/>
                        </a:solidFill>
                        <a:latin typeface="Cambria Math" panose="02040503050406030204" pitchFamily="18" charset="0"/>
                        <a:ea typeface="Cambria Math" panose="02040503050406030204" pitchFamily="18" charset="0"/>
                      </a:rPr>
                      <m:t>=</m:t>
                    </m:r>
                    <m:f>
                      <m:fPr>
                        <m:ctrlPr>
                          <a:rPr lang="en-US" sz="2000" b="1" i="1" smtClean="0">
                            <a:solidFill>
                              <a:srgbClr val="C00000"/>
                            </a:solidFill>
                            <a:latin typeface="Cambria Math" panose="02040503050406030204" pitchFamily="18" charset="0"/>
                            <a:ea typeface="Cambria Math" panose="02040503050406030204" pitchFamily="18" charset="0"/>
                          </a:rPr>
                        </m:ctrlPr>
                      </m:fPr>
                      <m:num>
                        <m:r>
                          <a:rPr lang="en-US" sz="2000" b="1" i="0" smtClean="0">
                            <a:solidFill>
                              <a:srgbClr val="C00000"/>
                            </a:solidFill>
                            <a:latin typeface="Cambria Math" panose="02040503050406030204" pitchFamily="18" charset="0"/>
                            <a:ea typeface="Cambria Math" panose="02040503050406030204" pitchFamily="18" charset="0"/>
                          </a:rPr>
                          <m:t>𝐌</m:t>
                        </m:r>
                        <m:r>
                          <a:rPr lang="en-US" sz="2000" b="1" i="1" smtClean="0">
                            <a:solidFill>
                              <a:srgbClr val="C00000"/>
                            </a:solidFill>
                            <a:latin typeface="Cambria Math" panose="02040503050406030204" pitchFamily="18" charset="0"/>
                            <a:ea typeface="Cambria Math" panose="02040503050406030204" pitchFamily="18" charset="0"/>
                          </a:rPr>
                          <m:t> × </m:t>
                        </m:r>
                        <m:r>
                          <a:rPr lang="en-US" sz="2000" b="1" i="0" smtClean="0">
                            <a:solidFill>
                              <a:srgbClr val="C00000"/>
                            </a:solidFill>
                            <a:latin typeface="Cambria Math" panose="02040503050406030204" pitchFamily="18" charset="0"/>
                            <a:ea typeface="Cambria Math" panose="02040503050406030204" pitchFamily="18" charset="0"/>
                          </a:rPr>
                          <m:t>𝐍</m:t>
                        </m:r>
                      </m:num>
                      <m:den>
                        <m:r>
                          <a:rPr lang="en-US" sz="2000" b="1" i="1" smtClean="0">
                            <a:solidFill>
                              <a:srgbClr val="C00000"/>
                            </a:solidFill>
                            <a:latin typeface="Cambria Math" panose="02040503050406030204" pitchFamily="18" charset="0"/>
                            <a:ea typeface="Cambria Math" panose="02040503050406030204" pitchFamily="18" charset="0"/>
                          </a:rPr>
                          <m:t>𝑴</m:t>
                        </m:r>
                        <m:r>
                          <a:rPr lang="en-US" sz="2000" b="1" i="1" smtClean="0">
                            <a:solidFill>
                              <a:srgbClr val="C00000"/>
                            </a:solidFill>
                            <a:latin typeface="Cambria Math" panose="02040503050406030204" pitchFamily="18" charset="0"/>
                            <a:ea typeface="Cambria Math" panose="02040503050406030204" pitchFamily="18" charset="0"/>
                          </a:rPr>
                          <m:t>.</m:t>
                        </m:r>
                        <m:sSub>
                          <m:sSubPr>
                            <m:ctrlPr>
                              <a:rPr lang="en-US" sz="2000" b="1" i="1" smtClean="0">
                                <a:solidFill>
                                  <a:srgbClr val="C00000"/>
                                </a:solidFill>
                                <a:latin typeface="Cambria Math" panose="02040503050406030204" pitchFamily="18" charset="0"/>
                                <a:ea typeface="Cambria Math" panose="02040503050406030204" pitchFamily="18" charset="0"/>
                              </a:rPr>
                            </m:ctrlPr>
                          </m:sSubPr>
                          <m:e>
                            <m:r>
                              <a:rPr lang="en-US" sz="2000" b="1" i="1" smtClean="0">
                                <a:solidFill>
                                  <a:srgbClr val="C00000"/>
                                </a:solidFill>
                                <a:latin typeface="Cambria Math" panose="02040503050406030204" pitchFamily="18" charset="0"/>
                                <a:ea typeface="Cambria Math" panose="02040503050406030204" pitchFamily="18" charset="0"/>
                              </a:rPr>
                              <m:t>𝒌</m:t>
                            </m:r>
                          </m:e>
                          <m:sub>
                            <m:r>
                              <a:rPr lang="en-US" sz="2000" b="1" i="1" smtClean="0">
                                <a:solidFill>
                                  <a:srgbClr val="C00000"/>
                                </a:solidFill>
                                <a:latin typeface="Cambria Math" panose="02040503050406030204" pitchFamily="18" charset="0"/>
                                <a:ea typeface="Cambria Math" panose="02040503050406030204" pitchFamily="18" charset="0"/>
                              </a:rPr>
                              <m:t>𝒐</m:t>
                            </m:r>
                          </m:sub>
                        </m:sSub>
                        <m:r>
                          <a:rPr lang="en-US" sz="2000" b="1" i="1" smtClean="0">
                            <a:solidFill>
                              <a:srgbClr val="C00000"/>
                            </a:solidFill>
                            <a:latin typeface="Cambria Math" panose="02040503050406030204" pitchFamily="18" charset="0"/>
                            <a:ea typeface="Cambria Math" panose="02040503050406030204" pitchFamily="18" charset="0"/>
                          </a:rPr>
                          <m:t>× </m:t>
                        </m:r>
                        <m:r>
                          <a:rPr lang="en-US" sz="2000" b="1" i="1" smtClean="0">
                            <a:solidFill>
                              <a:srgbClr val="C00000"/>
                            </a:solidFill>
                            <a:latin typeface="Cambria Math" panose="02040503050406030204" pitchFamily="18" charset="0"/>
                            <a:ea typeface="Cambria Math" panose="02040503050406030204" pitchFamily="18" charset="0"/>
                          </a:rPr>
                          <m:t>𝑵</m:t>
                        </m:r>
                        <m:sSub>
                          <m:sSubPr>
                            <m:ctrlPr>
                              <a:rPr lang="en-US" sz="2000" b="1" i="1" smtClean="0">
                                <a:solidFill>
                                  <a:srgbClr val="C00000"/>
                                </a:solidFill>
                                <a:latin typeface="Cambria Math" panose="02040503050406030204" pitchFamily="18" charset="0"/>
                                <a:ea typeface="Cambria Math" panose="02040503050406030204" pitchFamily="18" charset="0"/>
                              </a:rPr>
                            </m:ctrlPr>
                          </m:sSubPr>
                          <m:e>
                            <m:r>
                              <a:rPr lang="en-US" sz="2000" b="1" i="1" smtClean="0">
                                <a:solidFill>
                                  <a:srgbClr val="C00000"/>
                                </a:solidFill>
                                <a:latin typeface="Cambria Math" panose="02040503050406030204" pitchFamily="18" charset="0"/>
                                <a:ea typeface="Cambria Math" panose="02040503050406030204" pitchFamily="18" charset="0"/>
                              </a:rPr>
                              <m:t>.</m:t>
                            </m:r>
                            <m:r>
                              <a:rPr lang="en-US" sz="2000" b="1" i="1" smtClean="0">
                                <a:solidFill>
                                  <a:srgbClr val="C00000"/>
                                </a:solidFill>
                                <a:latin typeface="Cambria Math" panose="02040503050406030204" pitchFamily="18" charset="0"/>
                                <a:ea typeface="Cambria Math" panose="02040503050406030204" pitchFamily="18" charset="0"/>
                              </a:rPr>
                              <m:t>𝒌</m:t>
                            </m:r>
                          </m:e>
                          <m:sub>
                            <m:r>
                              <a:rPr lang="en-US" sz="2000" b="1" i="1" smtClean="0">
                                <a:solidFill>
                                  <a:srgbClr val="C00000"/>
                                </a:solidFill>
                                <a:latin typeface="Cambria Math" panose="02040503050406030204" pitchFamily="18" charset="0"/>
                                <a:ea typeface="Cambria Math" panose="02040503050406030204" pitchFamily="18" charset="0"/>
                              </a:rPr>
                              <m:t>𝒊</m:t>
                            </m:r>
                          </m:sub>
                        </m:sSub>
                      </m:den>
                    </m:f>
                    <m:r>
                      <a:rPr lang="en-US" sz="2000" b="1" i="1" smtClean="0">
                        <a:solidFill>
                          <a:srgbClr val="C00000"/>
                        </a:solidFill>
                        <a:latin typeface="Cambria Math" panose="02040503050406030204" pitchFamily="18" charset="0"/>
                        <a:ea typeface="Cambria Math" panose="02040503050406030204" pitchFamily="18" charset="0"/>
                      </a:rPr>
                      <m:t>=</m:t>
                    </m:r>
                    <m:f>
                      <m:fPr>
                        <m:type m:val="skw"/>
                        <m:ctrlPr>
                          <a:rPr lang="en-US" sz="2000" b="1" i="1" smtClean="0">
                            <a:solidFill>
                              <a:srgbClr val="C00000"/>
                            </a:solidFill>
                            <a:latin typeface="Cambria Math" panose="02040503050406030204" pitchFamily="18" charset="0"/>
                            <a:ea typeface="Cambria Math" panose="02040503050406030204" pitchFamily="18" charset="0"/>
                          </a:rPr>
                        </m:ctrlPr>
                      </m:fPr>
                      <m:num>
                        <m:r>
                          <a:rPr lang="en-US" sz="2000" b="1" i="1" smtClean="0">
                            <a:solidFill>
                              <a:srgbClr val="C00000"/>
                            </a:solidFill>
                            <a:latin typeface="Cambria Math" panose="02040503050406030204" pitchFamily="18" charset="0"/>
                            <a:ea typeface="Cambria Math" panose="02040503050406030204" pitchFamily="18" charset="0"/>
                          </a:rPr>
                          <m:t>𝟏</m:t>
                        </m:r>
                      </m:num>
                      <m:den>
                        <m:sSub>
                          <m:sSubPr>
                            <m:ctrlPr>
                              <a:rPr lang="en-US" sz="2000" b="1" i="1">
                                <a:solidFill>
                                  <a:srgbClr val="C00000"/>
                                </a:solidFill>
                                <a:latin typeface="Cambria Math" panose="02040503050406030204" pitchFamily="18" charset="0"/>
                                <a:ea typeface="Cambria Math" panose="02040503050406030204" pitchFamily="18" charset="0"/>
                              </a:rPr>
                            </m:ctrlPr>
                          </m:sSubPr>
                          <m:e>
                            <m:r>
                              <a:rPr lang="en-US" sz="2000" b="1" i="1" smtClean="0">
                                <a:solidFill>
                                  <a:srgbClr val="C00000"/>
                                </a:solidFill>
                                <a:latin typeface="Cambria Math" panose="02040503050406030204" pitchFamily="18" charset="0"/>
                                <a:ea typeface="Cambria Math" panose="02040503050406030204" pitchFamily="18" charset="0"/>
                              </a:rPr>
                              <m:t>(</m:t>
                            </m:r>
                            <m:r>
                              <a:rPr lang="en-US" sz="2000" b="1" i="1">
                                <a:solidFill>
                                  <a:srgbClr val="C00000"/>
                                </a:solidFill>
                                <a:latin typeface="Cambria Math" panose="02040503050406030204" pitchFamily="18" charset="0"/>
                                <a:ea typeface="Cambria Math" panose="02040503050406030204" pitchFamily="18" charset="0"/>
                              </a:rPr>
                              <m:t>𝒌</m:t>
                            </m:r>
                          </m:e>
                          <m:sub>
                            <m:r>
                              <a:rPr lang="en-US" sz="2000" b="1" i="1" smtClean="0">
                                <a:solidFill>
                                  <a:srgbClr val="C00000"/>
                                </a:solidFill>
                                <a:latin typeface="Cambria Math" panose="02040503050406030204" pitchFamily="18" charset="0"/>
                                <a:ea typeface="Cambria Math" panose="02040503050406030204" pitchFamily="18" charset="0"/>
                              </a:rPr>
                              <m:t>𝒐</m:t>
                            </m:r>
                          </m:sub>
                        </m:sSub>
                        <m:r>
                          <a:rPr lang="en-US" sz="2000" b="1" i="1" smtClean="0">
                            <a:solidFill>
                              <a:srgbClr val="C00000"/>
                            </a:solidFill>
                            <a:latin typeface="Cambria Math" panose="02040503050406030204" pitchFamily="18" charset="0"/>
                            <a:ea typeface="Cambria Math" panose="02040503050406030204" pitchFamily="18" charset="0"/>
                          </a:rPr>
                          <m:t>×</m:t>
                        </m:r>
                        <m:sSub>
                          <m:sSubPr>
                            <m:ctrlPr>
                              <a:rPr lang="en-US" sz="2000" b="1" i="1">
                                <a:solidFill>
                                  <a:srgbClr val="C00000"/>
                                </a:solidFill>
                                <a:latin typeface="Cambria Math" panose="02040503050406030204" pitchFamily="18" charset="0"/>
                                <a:ea typeface="Cambria Math" panose="02040503050406030204" pitchFamily="18" charset="0"/>
                              </a:rPr>
                            </m:ctrlPr>
                          </m:sSubPr>
                          <m:e>
                            <m:r>
                              <a:rPr lang="en-US" sz="2000" b="1" i="1">
                                <a:solidFill>
                                  <a:srgbClr val="C00000"/>
                                </a:solidFill>
                                <a:latin typeface="Cambria Math" panose="02040503050406030204" pitchFamily="18" charset="0"/>
                                <a:ea typeface="Cambria Math" panose="02040503050406030204" pitchFamily="18" charset="0"/>
                              </a:rPr>
                              <m:t>.</m:t>
                            </m:r>
                            <m:r>
                              <a:rPr lang="en-US" sz="2000" b="1" i="1">
                                <a:solidFill>
                                  <a:srgbClr val="C00000"/>
                                </a:solidFill>
                                <a:latin typeface="Cambria Math" panose="02040503050406030204" pitchFamily="18" charset="0"/>
                                <a:ea typeface="Cambria Math" panose="02040503050406030204" pitchFamily="18" charset="0"/>
                              </a:rPr>
                              <m:t>𝒌</m:t>
                            </m:r>
                          </m:e>
                          <m:sub>
                            <m:r>
                              <a:rPr lang="en-US" sz="2000" b="1" i="1">
                                <a:solidFill>
                                  <a:srgbClr val="C00000"/>
                                </a:solidFill>
                                <a:latin typeface="Cambria Math" panose="02040503050406030204" pitchFamily="18" charset="0"/>
                                <a:ea typeface="Cambria Math" panose="02040503050406030204" pitchFamily="18" charset="0"/>
                              </a:rPr>
                              <m:t>𝒊</m:t>
                            </m:r>
                          </m:sub>
                        </m:sSub>
                        <m:r>
                          <a:rPr lang="en-US" sz="2000" b="1" i="1" smtClean="0">
                            <a:solidFill>
                              <a:srgbClr val="C00000"/>
                            </a:solidFill>
                            <a:latin typeface="Cambria Math" panose="02040503050406030204" pitchFamily="18" charset="0"/>
                            <a:ea typeface="Cambria Math" panose="02040503050406030204" pitchFamily="18" charset="0"/>
                          </a:rPr>
                          <m:t>)</m:t>
                        </m:r>
                      </m:den>
                    </m:f>
                  </m:oMath>
                </a14:m>
                <a:endParaRPr lang="en-US" b="1" dirty="0">
                  <a:solidFill>
                    <a:srgbClr val="C0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66453" y="1800054"/>
                <a:ext cx="6252538" cy="579582"/>
              </a:xfrm>
              <a:prstGeom prst="rect">
                <a:avLst/>
              </a:prstGeom>
              <a:blipFill>
                <a:blip r:embed="rId2"/>
                <a:stretch>
                  <a:fillRect/>
                </a:stretch>
              </a:blipFill>
              <a:effectLst>
                <a:outerShdw blurRad="50800" dist="38100" dir="10800000" algn="r" rotWithShape="0">
                  <a:prstClr val="black">
                    <a:alpha val="40000"/>
                  </a:prstClr>
                </a:outerShdw>
              </a:effectLst>
            </p:spPr>
            <p:txBody>
              <a:bodyPr/>
              <a:lstStyle/>
              <a:p>
                <a:r>
                  <a:rPr lang="en-US">
                    <a:noFill/>
                  </a:rPr>
                  <a:t> </a:t>
                </a:r>
              </a:p>
            </p:txBody>
          </p:sp>
        </mc:Fallback>
      </mc:AlternateContent>
      <p:grpSp>
        <p:nvGrpSpPr>
          <p:cNvPr id="6" name="Group 5"/>
          <p:cNvGrpSpPr/>
          <p:nvPr/>
        </p:nvGrpSpPr>
        <p:grpSpPr>
          <a:xfrm>
            <a:off x="961808" y="2758499"/>
            <a:ext cx="4730293" cy="1601088"/>
            <a:chOff x="885860" y="2807704"/>
            <a:chExt cx="4730293" cy="1601088"/>
          </a:xfrm>
        </p:grpSpPr>
        <mc:AlternateContent xmlns:mc="http://schemas.openxmlformats.org/markup-compatibility/2006" xmlns:a14="http://schemas.microsoft.com/office/drawing/2010/main">
          <mc:Choice Requires="a14">
            <p:sp>
              <p:nvSpPr>
                <p:cNvPr id="61" name="TextBox 60"/>
                <p:cNvSpPr txBox="1"/>
                <p:nvPr/>
              </p:nvSpPr>
              <p:spPr>
                <a:xfrm>
                  <a:off x="2154506" y="2807704"/>
                  <a:ext cx="2279841" cy="517065"/>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US" sz="2000" b="1" dirty="0" smtClean="0">
                      <a:solidFill>
                        <a:srgbClr val="C00000"/>
                      </a:solidFill>
                    </a:rPr>
                    <a:t>Yield </a:t>
                  </a:r>
                  <a14:m>
                    <m:oMath xmlns:m="http://schemas.openxmlformats.org/officeDocument/2006/math">
                      <m:r>
                        <a:rPr lang="en-US" sz="2400" b="1" i="1" smtClean="0">
                          <a:solidFill>
                            <a:srgbClr val="C00000"/>
                          </a:solidFill>
                          <a:latin typeface="Cambria Math" panose="02040503050406030204" pitchFamily="18" charset="0"/>
                          <a:ea typeface="Cambria Math" panose="02040503050406030204" pitchFamily="18" charset="0"/>
                        </a:rPr>
                        <m:t>=</m:t>
                      </m:r>
                      <m:f>
                        <m:fPr>
                          <m:type m:val="skw"/>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smtClean="0">
                              <a:solidFill>
                                <a:srgbClr val="C00000"/>
                              </a:solidFill>
                              <a:latin typeface="Cambria Math" panose="02040503050406030204" pitchFamily="18" charset="0"/>
                              <a:ea typeface="Cambria Math" panose="02040503050406030204" pitchFamily="18" charset="0"/>
                            </a:rPr>
                            <m:t>𝟏</m:t>
                          </m:r>
                        </m:num>
                        <m:den>
                          <m:sSub>
                            <m:sSubPr>
                              <m:ctrlPr>
                                <a:rPr lang="en-US" sz="2400" b="1" i="1">
                                  <a:solidFill>
                                    <a:srgbClr val="C00000"/>
                                  </a:solidFill>
                                  <a:latin typeface="Cambria Math" panose="02040503050406030204" pitchFamily="18" charset="0"/>
                                  <a:ea typeface="Cambria Math" panose="02040503050406030204" pitchFamily="18" charset="0"/>
                                </a:rPr>
                              </m:ctrlPr>
                            </m:sSubPr>
                            <m:e>
                              <m:r>
                                <a:rPr lang="en-US" sz="2400" b="1" i="1" smtClean="0">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𝒌</m:t>
                              </m:r>
                            </m:e>
                            <m:sub>
                              <m:r>
                                <a:rPr lang="en-US" sz="2400" b="1" i="1" smtClean="0">
                                  <a:solidFill>
                                    <a:srgbClr val="C00000"/>
                                  </a:solidFill>
                                  <a:latin typeface="Cambria Math" panose="02040503050406030204" pitchFamily="18" charset="0"/>
                                  <a:ea typeface="Cambria Math" panose="02040503050406030204" pitchFamily="18" charset="0"/>
                                </a:rPr>
                                <m:t>𝒐</m:t>
                              </m:r>
                            </m:sub>
                          </m:sSub>
                          <m:r>
                            <a:rPr lang="en-US" sz="2400" b="1" i="1" smtClean="0">
                              <a:solidFill>
                                <a:srgbClr val="C00000"/>
                              </a:solidFill>
                              <a:latin typeface="Cambria Math" panose="02040503050406030204" pitchFamily="18" charset="0"/>
                              <a:ea typeface="Cambria Math" panose="02040503050406030204" pitchFamily="18" charset="0"/>
                            </a:rPr>
                            <m:t>×</m:t>
                          </m:r>
                          <m:sSub>
                            <m:sSubPr>
                              <m:ctrlPr>
                                <a:rPr lang="en-US" sz="2400" b="1" i="1">
                                  <a:solidFill>
                                    <a:srgbClr val="C00000"/>
                                  </a:solidFill>
                                  <a:latin typeface="Cambria Math" panose="02040503050406030204" pitchFamily="18" charset="0"/>
                                  <a:ea typeface="Cambria Math" panose="02040503050406030204" pitchFamily="18" charset="0"/>
                                </a:rPr>
                              </m:ctrlPr>
                            </m:sSubPr>
                            <m:e>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𝒌</m:t>
                              </m:r>
                            </m:e>
                            <m:sub>
                              <m:r>
                                <a:rPr lang="en-US" sz="2400" b="1" i="1">
                                  <a:solidFill>
                                    <a:srgbClr val="C00000"/>
                                  </a:solidFill>
                                  <a:latin typeface="Cambria Math" panose="02040503050406030204" pitchFamily="18" charset="0"/>
                                  <a:ea typeface="Cambria Math" panose="02040503050406030204" pitchFamily="18" charset="0"/>
                                </a:rPr>
                                <m:t>𝒊</m:t>
                              </m:r>
                            </m:sub>
                          </m:sSub>
                          <m:r>
                            <a:rPr lang="en-US" sz="2400" b="1" i="1" smtClean="0">
                              <a:solidFill>
                                <a:srgbClr val="C00000"/>
                              </a:solidFill>
                              <a:latin typeface="Cambria Math" panose="02040503050406030204" pitchFamily="18" charset="0"/>
                              <a:ea typeface="Cambria Math" panose="02040503050406030204" pitchFamily="18" charset="0"/>
                            </a:rPr>
                            <m:t>)</m:t>
                          </m:r>
                        </m:den>
                      </m:f>
                    </m:oMath>
                  </a14:m>
                  <a:endParaRPr lang="en-US" sz="2000" b="1" dirty="0">
                    <a:solidFill>
                      <a:srgbClr val="C0000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154506" y="2807704"/>
                  <a:ext cx="2279841" cy="517065"/>
                </a:xfrm>
                <a:prstGeom prst="rect">
                  <a:avLst/>
                </a:prstGeom>
                <a:blipFill>
                  <a:blip r:embed="rId3"/>
                  <a:stretch>
                    <a:fillRect/>
                  </a:stretch>
                </a:blipFill>
                <a:effectLst>
                  <a:outerShdw blurRad="50800" dist="38100" dir="10800000" algn="r" rotWithShape="0">
                    <a:prstClr val="black">
                      <a:alpha val="40000"/>
                    </a:prstClr>
                  </a:outerShdw>
                </a:effectLst>
              </p:spPr>
              <p:txBody>
                <a:bodyPr/>
                <a:lstStyle/>
                <a:p>
                  <a:r>
                    <a:rPr lang="en-US">
                      <a:noFill/>
                    </a:rPr>
                    <a:t> </a:t>
                  </a:r>
                </a:p>
              </p:txBody>
            </p:sp>
          </mc:Fallback>
        </mc:AlternateContent>
        <p:sp>
          <p:nvSpPr>
            <p:cNvPr id="64" name="TextBox 63"/>
            <p:cNvSpPr txBox="1"/>
            <p:nvPr/>
          </p:nvSpPr>
          <p:spPr>
            <a:xfrm>
              <a:off x="885860" y="3485462"/>
              <a:ext cx="4730293" cy="92333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Yield only related area overhead coefficients</a:t>
              </a:r>
            </a:p>
            <a:p>
              <a:pPr marL="285750" indent="-285750">
                <a:buFont typeface="Arial" panose="020B0604020202020204" pitchFamily="34" charset="0"/>
                <a:buChar char="•"/>
              </a:pPr>
              <a:r>
                <a:rPr lang="en-US" b="1" dirty="0" smtClean="0">
                  <a:ea typeface="Calibri"/>
                  <a:cs typeface="Times New Roman" panose="02020603050405020304" pitchFamily="18" charset="0"/>
                </a:rPr>
                <a:t>Maximizing yield means less area cost</a:t>
              </a:r>
            </a:p>
            <a:p>
              <a:pPr marL="285750" indent="-285750">
                <a:buFont typeface="Arial" panose="020B0604020202020204" pitchFamily="34" charset="0"/>
                <a:buChar char="•"/>
              </a:pPr>
              <a:endParaRPr lang="en-US" b="1" dirty="0">
                <a:ea typeface="Calibri"/>
                <a:cs typeface="Times New Roman" panose="02020603050405020304" pitchFamily="18" charset="0"/>
              </a:endParaRPr>
            </a:p>
          </p:txBody>
        </p:sp>
      </p:grpSp>
    </p:spTree>
    <p:extLst>
      <p:ext uri="{BB962C8B-B14F-4D97-AF65-F5344CB8AC3E}">
        <p14:creationId xmlns:p14="http://schemas.microsoft.com/office/powerpoint/2010/main" val="18239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Probability of successful logic mapping with uniform defects</a:t>
            </a:r>
            <a:endParaRPr lang="en-US" dirty="0"/>
          </a:p>
        </p:txBody>
      </p:sp>
      <p:sp>
        <p:nvSpPr>
          <p:cNvPr id="3" name="Title 2"/>
          <p:cNvSpPr>
            <a:spLocks noGrp="1"/>
          </p:cNvSpPr>
          <p:nvPr>
            <p:ph type="title"/>
          </p:nvPr>
        </p:nvSpPr>
        <p:spPr/>
        <p:txBody>
          <a:bodyPr/>
          <a:lstStyle/>
          <a:p>
            <a:r>
              <a:rPr lang="en-US" dirty="0" smtClean="0"/>
              <a:t>Probability of Successful Mapping</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11</a:t>
            </a:fld>
            <a:r>
              <a:rPr lang="en-US" noProof="1" smtClean="0"/>
              <a:t> / 20</a:t>
            </a:r>
            <a:endParaRPr lang="en-US" noProof="1"/>
          </a:p>
        </p:txBody>
      </p:sp>
      <mc:AlternateContent xmlns:mc="http://schemas.openxmlformats.org/markup-compatibility/2006" xmlns:a14="http://schemas.microsoft.com/office/drawing/2010/main">
        <mc:Choice Requires="a14">
          <p:sp>
            <p:nvSpPr>
              <p:cNvPr id="20" name="TextBox 19"/>
              <p:cNvSpPr txBox="1"/>
              <p:nvPr/>
            </p:nvSpPr>
            <p:spPr>
              <a:xfrm>
                <a:off x="371977" y="1613787"/>
                <a:ext cx="6233651" cy="10705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𝑷𝒔𝒖𝒄</m:t>
                      </m:r>
                      <m:r>
                        <a:rPr lang="en-US" sz="2000" b="1" i="1" smtClean="0">
                          <a:solidFill>
                            <a:srgbClr val="C00000"/>
                          </a:solidFill>
                          <a:latin typeface="Cambria Math" panose="02040503050406030204" pitchFamily="18" charset="0"/>
                        </a:rPr>
                        <m:t>= </m:t>
                      </m:r>
                      <m:nary>
                        <m:naryPr>
                          <m:chr m:val="∏"/>
                          <m:ctrlPr>
                            <a:rPr lang="en-US" sz="2000" b="1" i="1" smtClean="0">
                              <a:solidFill>
                                <a:srgbClr val="C00000"/>
                              </a:solidFill>
                              <a:latin typeface="Cambria Math" panose="02040503050406030204" pitchFamily="18" charset="0"/>
                            </a:rPr>
                          </m:ctrlPr>
                        </m:naryPr>
                        <m:sub>
                          <m:r>
                            <m:rPr>
                              <m:brk m:alnAt="23"/>
                            </m:rPr>
                            <a:rPr lang="en-US" sz="2000" b="1" i="1" smtClean="0">
                              <a:solidFill>
                                <a:srgbClr val="C00000"/>
                              </a:solidFill>
                              <a:latin typeface="Cambria Math" panose="02040503050406030204" pitchFamily="18" charset="0"/>
                            </a:rPr>
                            <m:t>𝒕</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𝟎</m:t>
                          </m:r>
                        </m:sub>
                        <m:sup>
                          <m:r>
                            <a:rPr lang="en-US" sz="2000" b="1" i="1" smtClean="0">
                              <a:solidFill>
                                <a:srgbClr val="C00000"/>
                              </a:solidFill>
                              <a:latin typeface="Cambria Math" panose="02040503050406030204" pitchFamily="18" charset="0"/>
                            </a:rPr>
                            <m:t>𝑴</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m:t>
                          </m:r>
                        </m:sup>
                        <m:e>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𝟏</m:t>
                              </m:r>
                              <m:r>
                                <a:rPr lang="en-US" sz="2000" b="1" i="1">
                                  <a:solidFill>
                                    <a:srgbClr val="C00000"/>
                                  </a:solidFill>
                                  <a:latin typeface="Cambria Math" panose="02040503050406030204" pitchFamily="18" charset="0"/>
                                </a:rPr>
                                <m:t> −</m:t>
                              </m:r>
                              <m:sSup>
                                <m:sSupPr>
                                  <m:ctrlPr>
                                    <a:rPr lang="en-US" sz="2000" b="1" i="1">
                                      <a:solidFill>
                                        <a:srgbClr val="C00000"/>
                                      </a:solidFill>
                                      <a:latin typeface="Cambria Math" panose="02040503050406030204" pitchFamily="18" charset="0"/>
                                    </a:rPr>
                                  </m:ctrlPr>
                                </m:sSupPr>
                                <m:e>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𝟏</m:t>
                                      </m:r>
                                      <m:r>
                                        <a:rPr lang="en-US" sz="2000" b="1" i="1">
                                          <a:solidFill>
                                            <a:srgbClr val="C00000"/>
                                          </a:solidFill>
                                          <a:latin typeface="Cambria Math" panose="02040503050406030204" pitchFamily="18" charset="0"/>
                                        </a:rPr>
                                        <m:t> −</m:t>
                                      </m:r>
                                      <m:sSup>
                                        <m:sSupPr>
                                          <m:ctrlPr>
                                            <a:rPr lang="en-US" sz="2000" b="1" i="1">
                                              <a:solidFill>
                                                <a:srgbClr val="C00000"/>
                                              </a:solidFill>
                                              <a:latin typeface="Cambria Math" panose="02040503050406030204" pitchFamily="18" charset="0"/>
                                            </a:rPr>
                                          </m:ctrlPr>
                                        </m:sSupPr>
                                        <m:e>
                                          <m:d>
                                            <m:dPr>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𝟏</m:t>
                                              </m:r>
                                              <m:r>
                                                <a:rPr lang="en-US" sz="2000" b="1" i="1">
                                                  <a:solidFill>
                                                    <a:srgbClr val="C00000"/>
                                                  </a:solidFill>
                                                  <a:latin typeface="Cambria Math" panose="02040503050406030204" pitchFamily="18" charset="0"/>
                                                </a:rPr>
                                                <m:t> − </m:t>
                                              </m:r>
                                              <m:f>
                                                <m:fPr>
                                                  <m:ctrlPr>
                                                    <a:rPr lang="en-US" sz="2000" b="1" i="1">
                                                      <a:solidFill>
                                                        <a:srgbClr val="C00000"/>
                                                      </a:solidFill>
                                                      <a:latin typeface="Cambria Math" panose="02040503050406030204" pitchFamily="18" charset="0"/>
                                                    </a:rPr>
                                                  </m:ctrlPr>
                                                </m:fPr>
                                                <m:num>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𝑷</m:t>
                                                      </m:r>
                                                    </m:e>
                                                    <m:sub>
                                                      <m:r>
                                                        <a:rPr lang="en-US" sz="2000" b="1" i="1">
                                                          <a:solidFill>
                                                            <a:srgbClr val="C00000"/>
                                                          </a:solidFill>
                                                          <a:latin typeface="Cambria Math" panose="02040503050406030204" pitchFamily="18" charset="0"/>
                                                        </a:rPr>
                                                        <m:t>𝒅</m:t>
                                                      </m:r>
                                                    </m:sub>
                                                  </m:sSub>
                                                </m:num>
                                                <m:den>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𝒌</m:t>
                                                      </m:r>
                                                    </m:e>
                                                    <m:sub>
                                                      <m:r>
                                                        <a:rPr lang="en-US" sz="2000" b="1" i="1">
                                                          <a:solidFill>
                                                            <a:srgbClr val="C00000"/>
                                                          </a:solidFill>
                                                          <a:latin typeface="Cambria Math" panose="02040503050406030204" pitchFamily="18" charset="0"/>
                                                        </a:rPr>
                                                        <m:t>𝒊</m:t>
                                                      </m:r>
                                                    </m:sub>
                                                  </m:sSub>
                                                </m:den>
                                              </m:f>
                                            </m:e>
                                          </m:d>
                                        </m:e>
                                        <m:sup>
                                          <m:r>
                                            <a:rPr lang="en-US" sz="2000" b="1" i="1">
                                              <a:solidFill>
                                                <a:srgbClr val="C00000"/>
                                              </a:solidFill>
                                              <a:latin typeface="Cambria Math" panose="02040503050406030204" pitchFamily="18" charset="0"/>
                                            </a:rPr>
                                            <m:t>𝑰</m:t>
                                          </m:r>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𝑹</m:t>
                                              </m:r>
                                            </m:e>
                                            <m:sub>
                                              <m:d>
                                                <m:dPr>
                                                  <m:begChr m:val="{"/>
                                                  <m:endChr m:val="}"/>
                                                  <m:ctrlPr>
                                                    <a:rPr lang="en-US" sz="2000" b="1" i="1">
                                                      <a:solidFill>
                                                        <a:srgbClr val="C00000"/>
                                                      </a:solidFill>
                                                      <a:latin typeface="Cambria Math" panose="02040503050406030204" pitchFamily="18" charset="0"/>
                                                    </a:rPr>
                                                  </m:ctrlPr>
                                                </m:dPr>
                                                <m:e>
                                                  <m:r>
                                                    <a:rPr lang="en-US" sz="2000" b="1" i="1">
                                                      <a:solidFill>
                                                        <a:srgbClr val="C00000"/>
                                                      </a:solidFill>
                                                      <a:latin typeface="Cambria Math" panose="02040503050406030204" pitchFamily="18" charset="0"/>
                                                    </a:rPr>
                                                    <m:t>𝒕</m:t>
                                                  </m:r>
                                                  <m:r>
                                                    <a:rPr lang="en-US" sz="2000" b="1" i="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𝟏</m:t>
                                                  </m:r>
                                                </m:e>
                                              </m:d>
                                            </m:sub>
                                          </m:sSub>
                                          <m:r>
                                            <a:rPr lang="en-US" sz="2000" b="1" i="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𝑵</m:t>
                                          </m:r>
                                        </m:sup>
                                      </m:sSup>
                                    </m:e>
                                  </m:d>
                                </m:e>
                                <m:sup>
                                  <m:r>
                                    <a:rPr lang="en-US" sz="2000" b="1" i="1">
                                      <a:solidFill>
                                        <a:srgbClr val="C00000"/>
                                      </a:solidFill>
                                      <a:latin typeface="Cambria Math" panose="02040503050406030204" pitchFamily="18" charset="0"/>
                                    </a:rPr>
                                    <m:t>𝑴</m:t>
                                  </m:r>
                                  <m:r>
                                    <a:rPr lang="en-US" sz="2000" b="1" i="1">
                                      <a:solidFill>
                                        <a:srgbClr val="C00000"/>
                                      </a:solidFill>
                                      <a:latin typeface="Cambria Math" panose="02040503050406030204" pitchFamily="18" charset="0"/>
                                    </a:rPr>
                                    <m:t>.</m:t>
                                  </m:r>
                                  <m:sSub>
                                    <m:sSubPr>
                                      <m:ctrlPr>
                                        <a:rPr lang="en-US" sz="2000" b="1" i="1">
                                          <a:solidFill>
                                            <a:srgbClr val="C00000"/>
                                          </a:solidFill>
                                          <a:latin typeface="Cambria Math" panose="02040503050406030204" pitchFamily="18" charset="0"/>
                                        </a:rPr>
                                      </m:ctrlPr>
                                    </m:sSubPr>
                                    <m:e>
                                      <m:r>
                                        <a:rPr lang="en-US" sz="2000" b="1" i="1">
                                          <a:solidFill>
                                            <a:srgbClr val="C00000"/>
                                          </a:solidFill>
                                          <a:latin typeface="Cambria Math" panose="02040503050406030204" pitchFamily="18" charset="0"/>
                                        </a:rPr>
                                        <m:t>𝒌</m:t>
                                      </m:r>
                                    </m:e>
                                    <m:sub>
                                      <m:r>
                                        <a:rPr lang="en-US" sz="2000" b="1" i="1">
                                          <a:solidFill>
                                            <a:srgbClr val="C00000"/>
                                          </a:solidFill>
                                          <a:latin typeface="Cambria Math" panose="02040503050406030204" pitchFamily="18" charset="0"/>
                                        </a:rPr>
                                        <m:t>𝒐</m:t>
                                      </m:r>
                                    </m:sub>
                                  </m:sSub>
                                  <m:r>
                                    <a:rPr lang="en-US" sz="2000" b="1" i="1">
                                      <a:solidFill>
                                        <a:srgbClr val="C00000"/>
                                      </a:solidFill>
                                      <a:latin typeface="Cambria Math" panose="02040503050406030204" pitchFamily="18" charset="0"/>
                                    </a:rPr>
                                    <m:t>−</m:t>
                                  </m:r>
                                  <m:r>
                                    <a:rPr lang="en-US" sz="2000" b="1" i="1">
                                      <a:solidFill>
                                        <a:srgbClr val="C00000"/>
                                      </a:solidFill>
                                      <a:latin typeface="Cambria Math" panose="02040503050406030204" pitchFamily="18" charset="0"/>
                                    </a:rPr>
                                    <m:t>𝒕</m:t>
                                  </m:r>
                                </m:sup>
                              </m:sSup>
                            </m:e>
                          </m:d>
                          <m:r>
                            <m:rPr>
                              <m:nor/>
                            </m:rPr>
                            <a:rPr lang="en-US" sz="2000" b="1" dirty="0">
                              <a:solidFill>
                                <a:srgbClr val="C00000"/>
                              </a:solidFill>
                            </a:rPr>
                            <m:t> </m:t>
                          </m:r>
                        </m:e>
                      </m:nary>
                    </m:oMath>
                  </m:oMathPara>
                </a14:m>
                <a:endParaRPr lang="en-US" sz="2000" b="1"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71977" y="1613787"/>
                <a:ext cx="6233651" cy="107054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32545" y="2824768"/>
                <a:ext cx="394008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ea typeface="Cambria Math" panose="02040503050406030204" pitchFamily="18" charset="0"/>
                  </a:rPr>
                  <a:t>Number of products denoted with </a:t>
                </a:r>
                <a:r>
                  <a:rPr lang="en-US" b="1" i="1" dirty="0" smtClean="0">
                    <a:solidFill>
                      <a:srgbClr val="C00000"/>
                    </a:solidFill>
                    <a:latin typeface="Cambria Math" panose="02040503050406030204" pitchFamily="18" charset="0"/>
                    <a:ea typeface="Cambria Math" panose="02040503050406030204" pitchFamily="18" charset="0"/>
                  </a:rPr>
                  <a:t>M</a:t>
                </a:r>
              </a:p>
              <a:p>
                <a:pPr marL="285750" indent="-285750">
                  <a:buFont typeface="Arial" panose="020B0604020202020204" pitchFamily="34" charset="0"/>
                  <a:buChar char="•"/>
                </a:pPr>
                <a:r>
                  <a:rPr lang="en-US" b="1" dirty="0" smtClean="0">
                    <a:ea typeface="Cambria Math" panose="02040503050406030204" pitchFamily="18" charset="0"/>
                    <a:cs typeface="Times New Roman" panose="02020603050405020304" pitchFamily="18" charset="0"/>
                  </a:rPr>
                  <a:t>Increasing </a:t>
                </a:r>
                <a14:m>
                  <m:oMath xmlns:m="http://schemas.openxmlformats.org/officeDocument/2006/math">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𝒌</m:t>
                        </m:r>
                      </m:e>
                      <m:sub>
                        <m:r>
                          <a:rPr lang="en-US" b="1" i="1">
                            <a:solidFill>
                              <a:srgbClr val="C00000"/>
                            </a:solidFill>
                            <a:latin typeface="Cambria Math" panose="02040503050406030204" pitchFamily="18" charset="0"/>
                          </a:rPr>
                          <m:t>𝒊</m:t>
                        </m:r>
                      </m:sub>
                    </m:sSub>
                  </m:oMath>
                </a14:m>
                <a:r>
                  <a:rPr lang="en-US" b="1" dirty="0" smtClean="0">
                    <a:ea typeface="Cambria Math" panose="02040503050406030204" pitchFamily="18" charset="0"/>
                    <a:cs typeface="Times New Roman" panose="02020603050405020304" pitchFamily="18" charset="0"/>
                  </a:rPr>
                  <a:t> diminish defect rate</a:t>
                </a:r>
              </a:p>
              <a:p>
                <a:pPr marL="285750" indent="-285750">
                  <a:buFont typeface="Arial" panose="020B0604020202020204" pitchFamily="34" charset="0"/>
                  <a:buChar char="•"/>
                </a:pPr>
                <a:r>
                  <a:rPr lang="en-US" b="1" dirty="0" smtClean="0">
                    <a:ea typeface="Cambria Math" panose="02040503050406030204" pitchFamily="18" charset="0"/>
                    <a:cs typeface="Times New Roman" panose="02020603050405020304" pitchFamily="18" charset="0"/>
                  </a:rPr>
                  <a:t> </a:t>
                </a:r>
                <a:r>
                  <a:rPr lang="en-US" b="1" dirty="0">
                    <a:ea typeface="Cambria Math" panose="02040503050406030204" pitchFamily="18" charset="0"/>
                    <a:cs typeface="Times New Roman" panose="02020603050405020304" pitchFamily="18" charset="0"/>
                  </a:rPr>
                  <a:t>Increasing </a:t>
                </a:r>
                <a14:m>
                  <m:oMath xmlns:m="http://schemas.openxmlformats.org/officeDocument/2006/math">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𝒌</m:t>
                        </m:r>
                      </m:e>
                      <m:sub>
                        <m:r>
                          <a:rPr lang="en-US" b="1" i="1" smtClean="0">
                            <a:solidFill>
                              <a:srgbClr val="C00000"/>
                            </a:solidFill>
                            <a:latin typeface="Cambria Math" panose="02040503050406030204" pitchFamily="18" charset="0"/>
                          </a:rPr>
                          <m:t>𝒐</m:t>
                        </m:r>
                      </m:sub>
                    </m:sSub>
                  </m:oMath>
                </a14:m>
                <a:r>
                  <a:rPr lang="en-US" b="1" dirty="0">
                    <a:ea typeface="Cambria Math" panose="02040503050406030204" pitchFamily="18" charset="0"/>
                    <a:cs typeface="Times New Roman" panose="02020603050405020304" pitchFamily="18" charset="0"/>
                  </a:rPr>
                  <a:t> </a:t>
                </a:r>
                <a:r>
                  <a:rPr lang="en-US" b="1" dirty="0" smtClean="0">
                    <a:ea typeface="Cambria Math" panose="02040503050406030204" pitchFamily="18" charset="0"/>
                    <a:cs typeface="Times New Roman" panose="02020603050405020304" pitchFamily="18" charset="0"/>
                  </a:rPr>
                  <a:t>raise outputs</a:t>
                </a:r>
                <a:endParaRPr lang="en-US" b="1" dirty="0">
                  <a:ea typeface="Cambria Math" panose="02040503050406030204" pitchFamily="18" charset="0"/>
                  <a:cs typeface="Times New Roman" panose="02020603050405020304" pitchFamily="18" charset="0"/>
                </a:endParaRPr>
              </a:p>
              <a:p>
                <a:pPr marL="285750" indent="-285750">
                  <a:buFont typeface="Arial" panose="020B0604020202020204" pitchFamily="34" charset="0"/>
                  <a:buChar char="•"/>
                </a:pPr>
                <a:endParaRPr lang="en-US" b="1" dirty="0" smtClean="0">
                  <a:ea typeface="Cambria Math" panose="02040503050406030204" pitchFamily="18" charset="0"/>
                  <a:cs typeface="Times New Roman" panose="02020603050405020304" pitchFamily="18" charset="0"/>
                </a:endParaRPr>
              </a:p>
              <a:p>
                <a:pPr marL="285750" indent="-285750">
                  <a:buFont typeface="Arial" panose="020B0604020202020204" pitchFamily="34" charset="0"/>
                  <a:buChar char="•"/>
                </a:pPr>
                <a:endParaRPr lang="en-US" b="1" dirty="0">
                  <a:ea typeface="Calibri"/>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32545" y="2824768"/>
                <a:ext cx="3940080" cy="1477328"/>
              </a:xfrm>
              <a:prstGeom prst="rect">
                <a:avLst/>
              </a:prstGeom>
              <a:blipFill>
                <a:blip r:embed="rId3"/>
                <a:stretch>
                  <a:fillRect l="-1084" t="-2881" r="-12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272624" y="3179192"/>
                <a:ext cx="2527116" cy="1691810"/>
              </a:xfrm>
              <a:prstGeom prst="rect">
                <a:avLst/>
              </a:prstGeom>
              <a:noFill/>
              <a:ln w="12700">
                <a:solidFill>
                  <a:schemeClr val="tx1"/>
                </a:solidFill>
              </a:ln>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𝐼𝑅</m:t>
                        </m:r>
                      </m:e>
                      <m:sub>
                        <m:r>
                          <a:rPr lang="en-US" b="0" i="1" smtClean="0">
                            <a:latin typeface="Cambria Math" panose="02040503050406030204" pitchFamily="18" charset="0"/>
                          </a:rPr>
                          <m:t>𝑖</m:t>
                        </m:r>
                      </m:sub>
                    </m:sSub>
                  </m:oMath>
                </a14:m>
                <a:r>
                  <a:rPr lang="en-US" sz="1600" dirty="0" smtClean="0"/>
                  <a:t>: </a:t>
                </a:r>
                <a:r>
                  <a:rPr lang="en-US" sz="1600" b="1" dirty="0"/>
                  <a:t>Logic inclusion ratio of </a:t>
                </a:r>
                <a:endParaRPr lang="en-US" sz="1600" b="1" dirty="0" smtClean="0"/>
              </a:p>
              <a:p>
                <a:r>
                  <a:rPr lang="en-US" sz="1600" b="1" dirty="0"/>
                  <a:t>	</a:t>
                </a:r>
                <a:r>
                  <a:rPr lang="en-US" sz="1600" b="1" dirty="0" err="1" smtClean="0"/>
                  <a:t>i</a:t>
                </a:r>
                <a:r>
                  <a:rPr lang="en-US" sz="1600" b="1" baseline="30000" dirty="0" err="1" smtClean="0"/>
                  <a:t>th</a:t>
                </a:r>
                <a:r>
                  <a:rPr lang="en-US" sz="1600" dirty="0" smtClean="0"/>
                  <a:t> </a:t>
                </a:r>
                <a:r>
                  <a:rPr lang="en-US" sz="1600" b="1" dirty="0" smtClean="0"/>
                  <a:t>product</a:t>
                </a:r>
              </a:p>
              <a:p>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rPr>
                      <m:t>𝑁</m:t>
                    </m:r>
                  </m:oMath>
                </a14:m>
                <a:r>
                  <a:rPr lang="en-US" sz="1600" dirty="0" smtClean="0"/>
                  <a:t>: </a:t>
                </a:r>
                <a:r>
                  <a:rPr lang="en-US" sz="1600" b="1" dirty="0" smtClean="0"/>
                  <a:t>Optimal area size</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i="1">
                            <a:latin typeface="Cambria Math" panose="02040503050406030204" pitchFamily="18" charset="0"/>
                          </a:rPr>
                          <m:t>𝑖</m:t>
                        </m:r>
                      </m:sub>
                    </m:sSub>
                  </m:oMath>
                </a14:m>
                <a:r>
                  <a:rPr lang="en-US" sz="1600" dirty="0" smtClean="0"/>
                  <a:t>: </a:t>
                </a:r>
                <a:r>
                  <a:rPr lang="en-US" sz="1600" b="1" dirty="0" smtClean="0"/>
                  <a:t>Input coefficient</a:t>
                </a:r>
                <a:endParaRPr lang="en-US" sz="1600" dirty="0" smtClean="0"/>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𝑜</m:t>
                        </m:r>
                      </m:sub>
                    </m:sSub>
                  </m:oMath>
                </a14:m>
                <a:r>
                  <a:rPr lang="en-US" sz="1600" dirty="0" smtClean="0"/>
                  <a:t>: </a:t>
                </a:r>
                <a:r>
                  <a:rPr lang="en-US" sz="1600" b="1" dirty="0" smtClean="0"/>
                  <a:t>Output coefficient</a:t>
                </a:r>
                <a:endParaRPr lang="en-US" sz="1600" dirty="0" smtClean="0"/>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𝑑</m:t>
                        </m:r>
                      </m:sub>
                    </m:sSub>
                  </m:oMath>
                </a14:m>
                <a:r>
                  <a:rPr lang="en-US" sz="1600" dirty="0" smtClean="0"/>
                  <a:t>: </a:t>
                </a:r>
                <a:r>
                  <a:rPr lang="en-US" sz="1600" b="1" dirty="0" smtClean="0"/>
                  <a:t>Defect Rate</a:t>
                </a:r>
                <a:endParaRPr lang="en-US" sz="1600" dirty="0" smtClean="0"/>
              </a:p>
            </p:txBody>
          </p:sp>
        </mc:Choice>
        <mc:Fallback xmlns="">
          <p:sp>
            <p:nvSpPr>
              <p:cNvPr id="14" name="TextBox 13"/>
              <p:cNvSpPr txBox="1">
                <a:spLocks noRot="1" noChangeAspect="1" noMove="1" noResize="1" noEditPoints="1" noAdjustHandles="1" noChangeArrowheads="1" noChangeShapeType="1" noTextEdit="1"/>
              </p:cNvSpPr>
              <p:nvPr/>
            </p:nvSpPr>
            <p:spPr>
              <a:xfrm>
                <a:off x="4272624" y="3179192"/>
                <a:ext cx="2527116" cy="1691810"/>
              </a:xfrm>
              <a:prstGeom prst="rect">
                <a:avLst/>
              </a:prstGeom>
              <a:blipFill>
                <a:blip r:embed="rId4"/>
                <a:stretch>
                  <a:fillRect r="-962" b="-3584"/>
                </a:stretch>
              </a:blipFill>
              <a:ln w="127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138046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376" y="1016813"/>
            <a:ext cx="6353252" cy="3874442"/>
          </a:xfrm>
        </p:spPr>
        <p:txBody>
          <a:bodyPr>
            <a:normAutofit/>
          </a:bodyPr>
          <a:lstStyle/>
          <a:p>
            <a:r>
              <a:rPr lang="en-US" dirty="0" smtClean="0"/>
              <a:t>Maximizing yield means finding minimum area coefficients making </a:t>
            </a:r>
            <a:r>
              <a:rPr lang="en-US" dirty="0" err="1" smtClean="0"/>
              <a:t>Psuc</a:t>
            </a:r>
            <a:r>
              <a:rPr lang="en-US" dirty="0" smtClean="0"/>
              <a:t> = 1 </a:t>
            </a:r>
          </a:p>
          <a:p>
            <a:endParaRPr lang="en-US" dirty="0"/>
          </a:p>
          <a:p>
            <a:endParaRPr lang="en-US" dirty="0" smtClean="0"/>
          </a:p>
          <a:p>
            <a:endParaRPr lang="en-US" dirty="0"/>
          </a:p>
          <a:p>
            <a:endParaRPr lang="en-US" dirty="0" smtClean="0"/>
          </a:p>
          <a:p>
            <a:pPr marL="0" indent="0">
              <a:buNone/>
            </a:pPr>
            <a:endParaRPr lang="en-US" dirty="0" smtClean="0"/>
          </a:p>
          <a:p>
            <a:r>
              <a:rPr lang="en-US" dirty="0" smtClean="0"/>
              <a:t>Since yield is only dependent on area coefficients, given constraints ensures a maximum yield</a:t>
            </a:r>
            <a:endParaRPr lang="en-US" dirty="0" smtClean="0">
              <a:solidFill>
                <a:srgbClr val="C00000"/>
              </a:solidFill>
            </a:endParaRPr>
          </a:p>
          <a:p>
            <a:pPr marL="0" indent="0" algn="ctr">
              <a:buNone/>
            </a:pPr>
            <a:r>
              <a:rPr lang="en-US" dirty="0" smtClean="0">
                <a:solidFill>
                  <a:srgbClr val="C00000"/>
                </a:solidFill>
              </a:rPr>
              <a:t>Knowing only logic function and defect rate we predict sufficient area size for successful logic mapping</a:t>
            </a:r>
            <a:endParaRPr lang="en-US" dirty="0">
              <a:solidFill>
                <a:srgbClr val="C00000"/>
              </a:solidFill>
            </a:endParaRPr>
          </a:p>
        </p:txBody>
      </p:sp>
      <p:sp>
        <p:nvSpPr>
          <p:cNvPr id="3" name="Title 2"/>
          <p:cNvSpPr>
            <a:spLocks noGrp="1"/>
          </p:cNvSpPr>
          <p:nvPr>
            <p:ph type="title"/>
          </p:nvPr>
        </p:nvSpPr>
        <p:spPr/>
        <p:txBody>
          <a:bodyPr/>
          <a:lstStyle/>
          <a:p>
            <a:r>
              <a:rPr lang="en-US" dirty="0" smtClean="0"/>
              <a:t>Yield Formalization for Uniform Defects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12</a:t>
            </a:fld>
            <a:r>
              <a:rPr lang="en-US" noProof="1" smtClean="0"/>
              <a:t> / 20</a:t>
            </a:r>
            <a:endParaRPr lang="en-US" noProof="1"/>
          </a:p>
        </p:txBody>
      </p:sp>
      <mc:AlternateContent xmlns:mc="http://schemas.openxmlformats.org/markup-compatibility/2006" xmlns:a14="http://schemas.microsoft.com/office/drawing/2010/main">
        <mc:Choice Requires="a14">
          <p:sp>
            <p:nvSpPr>
              <p:cNvPr id="20" name="TextBox 19"/>
              <p:cNvSpPr txBox="1"/>
              <p:nvPr/>
            </p:nvSpPr>
            <p:spPr>
              <a:xfrm>
                <a:off x="494922" y="1594122"/>
                <a:ext cx="6233651" cy="9727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𝑷𝒔𝒖𝒄</m:t>
                      </m:r>
                      <m:r>
                        <a:rPr lang="en-US" b="1" i="1" smtClean="0">
                          <a:solidFill>
                            <a:schemeClr val="tx1"/>
                          </a:solidFill>
                          <a:latin typeface="Cambria Math" panose="02040503050406030204" pitchFamily="18" charset="0"/>
                        </a:rPr>
                        <m:t>= </m:t>
                      </m:r>
                      <m:nary>
                        <m:naryPr>
                          <m:chr m:val="∏"/>
                          <m:ctrlPr>
                            <a:rPr lang="en-US" b="1" i="1" smtClean="0">
                              <a:solidFill>
                                <a:schemeClr val="tx1"/>
                              </a:solidFill>
                              <a:latin typeface="Cambria Math" panose="02040503050406030204" pitchFamily="18" charset="0"/>
                            </a:rPr>
                          </m:ctrlPr>
                        </m:naryPr>
                        <m:sub>
                          <m:r>
                            <m:rPr>
                              <m:brk m:alnAt="23"/>
                            </m:rPr>
                            <a:rPr lang="en-US" b="1" i="1" smtClean="0">
                              <a:solidFill>
                                <a:schemeClr val="tx1"/>
                              </a:solidFill>
                              <a:latin typeface="Cambria Math" panose="02040503050406030204" pitchFamily="18" charset="0"/>
                            </a:rPr>
                            <m:t>𝒕</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𝟎</m:t>
                          </m:r>
                        </m:sub>
                        <m:sup>
                          <m:r>
                            <a:rPr lang="en-US" b="1" i="1" smtClean="0">
                              <a:solidFill>
                                <a:schemeClr val="tx1"/>
                              </a:solidFill>
                              <a:latin typeface="Cambria Math" panose="02040503050406030204" pitchFamily="18" charset="0"/>
                            </a:rPr>
                            <m:t>𝑴</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𝟏</m:t>
                          </m:r>
                        </m:sup>
                        <m:e>
                          <m:d>
                            <m:dPr>
                              <m:begChr m:val="["/>
                              <m:endChr m:val="]"/>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 −</m:t>
                              </m:r>
                              <m:sSup>
                                <m:sSupPr>
                                  <m:ctrlPr>
                                    <a:rPr lang="en-US" b="1" i="1">
                                      <a:solidFill>
                                        <a:schemeClr val="tx1"/>
                                      </a:solidFill>
                                      <a:latin typeface="Cambria Math" panose="02040503050406030204" pitchFamily="18" charset="0"/>
                                    </a:rPr>
                                  </m:ctrlPr>
                                </m:sSupPr>
                                <m:e>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 −</m:t>
                                      </m:r>
                                      <m:sSup>
                                        <m:sSupPr>
                                          <m:ctrlPr>
                                            <a:rPr lang="en-US" b="1" i="1">
                                              <a:solidFill>
                                                <a:schemeClr val="tx1"/>
                                              </a:solidFill>
                                              <a:latin typeface="Cambria Math" panose="02040503050406030204" pitchFamily="18" charset="0"/>
                                            </a:rPr>
                                          </m:ctrlPr>
                                        </m:sSupPr>
                                        <m:e>
                                          <m:d>
                                            <m:dPr>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𝟏</m:t>
                                              </m:r>
                                              <m:r>
                                                <a:rPr lang="en-US" b="1" i="1">
                                                  <a:solidFill>
                                                    <a:schemeClr val="tx1"/>
                                                  </a:solidFill>
                                                  <a:latin typeface="Cambria Math" panose="02040503050406030204" pitchFamily="18" charset="0"/>
                                                </a:rPr>
                                                <m:t> − </m:t>
                                              </m:r>
                                              <m:f>
                                                <m:fPr>
                                                  <m:ctrlPr>
                                                    <a:rPr lang="en-US" b="1" i="1">
                                                      <a:solidFill>
                                                        <a:schemeClr val="tx1"/>
                                                      </a:solidFill>
                                                      <a:latin typeface="Cambria Math" panose="02040503050406030204" pitchFamily="18" charset="0"/>
                                                    </a:rPr>
                                                  </m:ctrlPr>
                                                </m:fPr>
                                                <m:num>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𝑷</m:t>
                                                      </m:r>
                                                    </m:e>
                                                    <m:sub>
                                                      <m:r>
                                                        <a:rPr lang="en-US" b="1" i="1">
                                                          <a:solidFill>
                                                            <a:schemeClr val="tx1"/>
                                                          </a:solidFill>
                                                          <a:latin typeface="Cambria Math" panose="02040503050406030204" pitchFamily="18" charset="0"/>
                                                        </a:rPr>
                                                        <m:t>𝒅</m:t>
                                                      </m:r>
                                                    </m:sub>
                                                  </m:sSub>
                                                </m:num>
                                                <m:den>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𝒌</m:t>
                                                      </m:r>
                                                    </m:e>
                                                    <m:sub>
                                                      <m:r>
                                                        <a:rPr lang="en-US" b="1" i="1">
                                                          <a:solidFill>
                                                            <a:schemeClr val="tx1"/>
                                                          </a:solidFill>
                                                          <a:latin typeface="Cambria Math" panose="02040503050406030204" pitchFamily="18" charset="0"/>
                                                        </a:rPr>
                                                        <m:t>𝒊</m:t>
                                                      </m:r>
                                                    </m:sub>
                                                  </m:sSub>
                                                </m:den>
                                              </m:f>
                                            </m:e>
                                          </m:d>
                                        </m:e>
                                        <m:sup>
                                          <m:r>
                                            <a:rPr lang="en-US" b="1" i="1">
                                              <a:solidFill>
                                                <a:schemeClr val="tx1"/>
                                              </a:solidFill>
                                              <a:latin typeface="Cambria Math" panose="02040503050406030204" pitchFamily="18" charset="0"/>
                                            </a:rPr>
                                            <m:t>𝑰</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𝑹</m:t>
                                              </m:r>
                                            </m:e>
                                            <m:sub>
                                              <m:d>
                                                <m:dPr>
                                                  <m:begChr m:val="{"/>
                                                  <m:endChr m:val="}"/>
                                                  <m:ctrlPr>
                                                    <a:rPr lang="en-US" b="1" i="1">
                                                      <a:solidFill>
                                                        <a:schemeClr val="tx1"/>
                                                      </a:solidFill>
                                                      <a:latin typeface="Cambria Math" panose="02040503050406030204" pitchFamily="18" charset="0"/>
                                                    </a:rPr>
                                                  </m:ctrlPr>
                                                </m:dPr>
                                                <m:e>
                                                  <m:r>
                                                    <a:rPr lang="en-US" b="1" i="1">
                                                      <a:solidFill>
                                                        <a:schemeClr val="tx1"/>
                                                      </a:solidFill>
                                                      <a:latin typeface="Cambria Math" panose="02040503050406030204" pitchFamily="18" charset="0"/>
                                                    </a:rPr>
                                                    <m:t>𝒕</m:t>
                                                  </m:r>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𝟏</m:t>
                                                  </m:r>
                                                </m:e>
                                              </m:d>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𝑵</m:t>
                                          </m:r>
                                        </m:sup>
                                      </m:sSup>
                                    </m:e>
                                  </m:d>
                                </m:e>
                                <m:sup>
                                  <m:r>
                                    <a:rPr lang="en-US" b="1" i="1">
                                      <a:solidFill>
                                        <a:schemeClr val="tx1"/>
                                      </a:solidFill>
                                      <a:latin typeface="Cambria Math" panose="02040503050406030204" pitchFamily="18" charset="0"/>
                                    </a:rPr>
                                    <m:t>𝑴</m:t>
                                  </m:r>
                                  <m:r>
                                    <a:rPr lang="en-US" b="1" i="1">
                                      <a:solidFill>
                                        <a:schemeClr val="tx1"/>
                                      </a:solidFill>
                                      <a:latin typeface="Cambria Math" panose="02040503050406030204" pitchFamily="18" charset="0"/>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𝒌</m:t>
                                      </m:r>
                                    </m:e>
                                    <m:sub>
                                      <m:r>
                                        <a:rPr lang="en-US" b="1" i="1">
                                          <a:solidFill>
                                            <a:schemeClr val="tx1"/>
                                          </a:solidFill>
                                          <a:latin typeface="Cambria Math" panose="02040503050406030204" pitchFamily="18" charset="0"/>
                                        </a:rPr>
                                        <m:t>𝒐</m:t>
                                      </m:r>
                                    </m:sub>
                                  </m:sSub>
                                  <m:r>
                                    <a:rPr lang="en-US" b="1" i="1">
                                      <a:solidFill>
                                        <a:schemeClr val="tx1"/>
                                      </a:solidFill>
                                      <a:latin typeface="Cambria Math" panose="02040503050406030204" pitchFamily="18" charset="0"/>
                                    </a:rPr>
                                    <m:t>−</m:t>
                                  </m:r>
                                  <m:r>
                                    <a:rPr lang="en-US" b="1" i="1">
                                      <a:solidFill>
                                        <a:schemeClr val="tx1"/>
                                      </a:solidFill>
                                      <a:latin typeface="Cambria Math" panose="02040503050406030204" pitchFamily="18" charset="0"/>
                                    </a:rPr>
                                    <m:t>𝒕</m:t>
                                  </m:r>
                                </m:sup>
                              </m:sSup>
                            </m:e>
                          </m:d>
                          <m:r>
                            <m:rPr>
                              <m:nor/>
                            </m:rPr>
                            <a:rPr lang="en-US" b="1" dirty="0">
                              <a:solidFill>
                                <a:schemeClr val="tx1"/>
                              </a:solidFill>
                            </a:rPr>
                            <m:t> </m:t>
                          </m:r>
                        </m:e>
                      </m:nary>
                    </m:oMath>
                  </m:oMathPara>
                </a14:m>
                <a:endParaRPr lang="en-US" b="1" dirty="0">
                  <a:solidFill>
                    <a:schemeClr val="tx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494922" y="1594122"/>
                <a:ext cx="6233651" cy="9727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092563" y="2652108"/>
                <a:ext cx="2279841" cy="517065"/>
              </a:xfrm>
              <a:prstGeom prst="rect">
                <a:avLst/>
              </a:prstGeom>
              <a:solidFill>
                <a:schemeClr val="bg1"/>
              </a:solidFill>
              <a:effectLst/>
            </p:spPr>
            <p:txBody>
              <a:bodyPr wrap="square" rtlCol="0">
                <a:spAutoFit/>
              </a:bodyPr>
              <a:lstStyle/>
              <a:p>
                <a:r>
                  <a:rPr lang="en-US" sz="2000" b="1" dirty="0" smtClean="0">
                    <a:solidFill>
                      <a:srgbClr val="C00000"/>
                    </a:solidFill>
                  </a:rPr>
                  <a:t>Yield </a:t>
                </a:r>
                <a14:m>
                  <m:oMath xmlns:m="http://schemas.openxmlformats.org/officeDocument/2006/math">
                    <m:r>
                      <a:rPr lang="en-US" sz="2400" b="1" i="1" smtClean="0">
                        <a:solidFill>
                          <a:srgbClr val="C00000"/>
                        </a:solidFill>
                        <a:latin typeface="Cambria Math" panose="02040503050406030204" pitchFamily="18" charset="0"/>
                        <a:ea typeface="Cambria Math" panose="02040503050406030204" pitchFamily="18" charset="0"/>
                      </a:rPr>
                      <m:t>=</m:t>
                    </m:r>
                    <m:f>
                      <m:fPr>
                        <m:type m:val="skw"/>
                        <m:ctrlPr>
                          <a:rPr lang="en-US" sz="2400" b="1" i="1" smtClean="0">
                            <a:solidFill>
                              <a:srgbClr val="C00000"/>
                            </a:solidFill>
                            <a:latin typeface="Cambria Math" panose="02040503050406030204" pitchFamily="18" charset="0"/>
                            <a:ea typeface="Cambria Math" panose="02040503050406030204" pitchFamily="18" charset="0"/>
                          </a:rPr>
                        </m:ctrlPr>
                      </m:fPr>
                      <m:num>
                        <m:r>
                          <a:rPr lang="en-US" sz="2400" b="1" i="1" smtClean="0">
                            <a:solidFill>
                              <a:srgbClr val="C00000"/>
                            </a:solidFill>
                            <a:latin typeface="Cambria Math" panose="02040503050406030204" pitchFamily="18" charset="0"/>
                            <a:ea typeface="Cambria Math" panose="02040503050406030204" pitchFamily="18" charset="0"/>
                          </a:rPr>
                          <m:t>𝟏</m:t>
                        </m:r>
                      </m:num>
                      <m:den>
                        <m:sSub>
                          <m:sSubPr>
                            <m:ctrlPr>
                              <a:rPr lang="en-US" sz="2400" b="1" i="1">
                                <a:solidFill>
                                  <a:srgbClr val="C00000"/>
                                </a:solidFill>
                                <a:latin typeface="Cambria Math" panose="02040503050406030204" pitchFamily="18" charset="0"/>
                                <a:ea typeface="Cambria Math" panose="02040503050406030204" pitchFamily="18" charset="0"/>
                              </a:rPr>
                            </m:ctrlPr>
                          </m:sSubPr>
                          <m:e>
                            <m:r>
                              <a:rPr lang="en-US" sz="2400" b="1" i="1" smtClean="0">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𝒌</m:t>
                            </m:r>
                          </m:e>
                          <m:sub>
                            <m:r>
                              <a:rPr lang="en-US" sz="2400" b="1" i="1" smtClean="0">
                                <a:solidFill>
                                  <a:srgbClr val="C00000"/>
                                </a:solidFill>
                                <a:latin typeface="Cambria Math" panose="02040503050406030204" pitchFamily="18" charset="0"/>
                                <a:ea typeface="Cambria Math" panose="02040503050406030204" pitchFamily="18" charset="0"/>
                              </a:rPr>
                              <m:t>𝒐</m:t>
                            </m:r>
                          </m:sub>
                        </m:sSub>
                        <m:r>
                          <a:rPr lang="en-US" sz="2400" b="1" i="1" smtClean="0">
                            <a:solidFill>
                              <a:srgbClr val="C00000"/>
                            </a:solidFill>
                            <a:latin typeface="Cambria Math" panose="02040503050406030204" pitchFamily="18" charset="0"/>
                            <a:ea typeface="Cambria Math" panose="02040503050406030204" pitchFamily="18" charset="0"/>
                          </a:rPr>
                          <m:t>×</m:t>
                        </m:r>
                        <m:sSub>
                          <m:sSubPr>
                            <m:ctrlPr>
                              <a:rPr lang="en-US" sz="2400" b="1" i="1">
                                <a:solidFill>
                                  <a:srgbClr val="C00000"/>
                                </a:solidFill>
                                <a:latin typeface="Cambria Math" panose="02040503050406030204" pitchFamily="18" charset="0"/>
                                <a:ea typeface="Cambria Math" panose="02040503050406030204" pitchFamily="18" charset="0"/>
                              </a:rPr>
                            </m:ctrlPr>
                          </m:sSubPr>
                          <m:e>
                            <m:r>
                              <a:rPr lang="en-US" sz="2400" b="1" i="1">
                                <a:solidFill>
                                  <a:srgbClr val="C00000"/>
                                </a:solidFill>
                                <a:latin typeface="Cambria Math" panose="02040503050406030204" pitchFamily="18" charset="0"/>
                                <a:ea typeface="Cambria Math" panose="02040503050406030204" pitchFamily="18" charset="0"/>
                              </a:rPr>
                              <m:t>.</m:t>
                            </m:r>
                            <m:r>
                              <a:rPr lang="en-US" sz="2400" b="1" i="1">
                                <a:solidFill>
                                  <a:srgbClr val="C00000"/>
                                </a:solidFill>
                                <a:latin typeface="Cambria Math" panose="02040503050406030204" pitchFamily="18" charset="0"/>
                                <a:ea typeface="Cambria Math" panose="02040503050406030204" pitchFamily="18" charset="0"/>
                              </a:rPr>
                              <m:t>𝒌</m:t>
                            </m:r>
                          </m:e>
                          <m:sub>
                            <m:r>
                              <a:rPr lang="en-US" sz="2400" b="1" i="1">
                                <a:solidFill>
                                  <a:srgbClr val="C00000"/>
                                </a:solidFill>
                                <a:latin typeface="Cambria Math" panose="02040503050406030204" pitchFamily="18" charset="0"/>
                                <a:ea typeface="Cambria Math" panose="02040503050406030204" pitchFamily="18" charset="0"/>
                              </a:rPr>
                              <m:t>𝒊</m:t>
                            </m:r>
                          </m:sub>
                        </m:sSub>
                        <m:r>
                          <a:rPr lang="en-US" sz="2400" b="1" i="1" smtClean="0">
                            <a:solidFill>
                              <a:srgbClr val="C00000"/>
                            </a:solidFill>
                            <a:latin typeface="Cambria Math" panose="02040503050406030204" pitchFamily="18" charset="0"/>
                            <a:ea typeface="Cambria Math" panose="02040503050406030204" pitchFamily="18" charset="0"/>
                          </a:rPr>
                          <m:t>)</m:t>
                        </m:r>
                      </m:den>
                    </m:f>
                  </m:oMath>
                </a14:m>
                <a:endParaRPr lang="en-US" sz="2000" b="1"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092563" y="2652108"/>
                <a:ext cx="2279841" cy="517065"/>
              </a:xfrm>
              <a:prstGeom prst="rect">
                <a:avLst/>
              </a:prstGeom>
              <a:blipFill>
                <a:blip r:embed="rId3"/>
                <a:stretch>
                  <a:fillRect l="-2674" t="-144706" r="-5615" b="-21764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06431" y="2540843"/>
                <a:ext cx="3124955"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𝒎𝒊𝒏𝒊𝒎𝒊𝒛𝒆</m:t>
                      </m:r>
                      <m:r>
                        <a:rPr lang="en-US" b="1" i="1" smtClean="0">
                          <a:latin typeface="Cambria Math" panose="02040503050406030204" pitchFamily="18" charset="0"/>
                        </a:rPr>
                        <m:t> </m:t>
                      </m:r>
                      <m:d>
                        <m:dPr>
                          <m:ctrlPr>
                            <a:rPr lang="en-US" b="1" i="1" smtClean="0">
                              <a:latin typeface="Cambria Math" panose="02040503050406030204" pitchFamily="18" charset="0"/>
                              <a:ea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𝒊</m:t>
                              </m:r>
                            </m:sub>
                          </m:sSub>
                          <m:r>
                            <a:rPr lang="en-US" b="1" i="1">
                              <a:latin typeface="Cambria Math" panose="02040503050406030204" pitchFamily="18" charset="0"/>
                            </a:rPr>
                            <m:t> </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𝟏</m:t>
                          </m:r>
                        </m:e>
                      </m:d>
                    </m:oMath>
                  </m:oMathPara>
                </a14:m>
                <a:endParaRPr lang="en-US" b="1"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𝒎𝒂𝒙𝒊</m:t>
                      </m:r>
                      <m:r>
                        <a:rPr lang="en-US" b="1" i="1">
                          <a:latin typeface="Cambria Math" panose="02040503050406030204" pitchFamily="18" charset="0"/>
                        </a:rPr>
                        <m:t>𝒎𝒊𝒛𝒆</m:t>
                      </m:r>
                      <m:r>
                        <a:rPr lang="en-US" b="1" i="1">
                          <a:latin typeface="Cambria Math" panose="02040503050406030204" pitchFamily="18" charset="0"/>
                        </a:rPr>
                        <m:t> (</m:t>
                      </m:r>
                      <m:r>
                        <a:rPr lang="en-US" b="1" i="1" smtClean="0">
                          <a:latin typeface="Cambria Math" panose="02040503050406030204" pitchFamily="18" charset="0"/>
                        </a:rPr>
                        <m:t>𝑷𝒔𝒖𝒄</m:t>
                      </m:r>
                      <m:d>
                        <m:dPr>
                          <m:ctrlPr>
                            <a:rPr lang="en-US" b="1" i="1" smtClean="0">
                              <a:latin typeface="Cambria Math" panose="02040503050406030204" pitchFamily="18" charset="0"/>
                            </a:rPr>
                          </m:ctrlPr>
                        </m:dPr>
                        <m:e>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𝒐</m:t>
                              </m:r>
                            </m:sub>
                          </m:sSub>
                          <m:r>
                            <a:rPr lang="en-US" b="1"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𝒊</m:t>
                              </m:r>
                            </m:sub>
                          </m:sSub>
                          <m:r>
                            <a:rPr lang="en-US" b="1" i="1" smtClean="0">
                              <a:latin typeface="Cambria Math" panose="02040503050406030204" pitchFamily="18" charset="0"/>
                            </a:rPr>
                            <m:t>)</m:t>
                          </m:r>
                        </m:e>
                      </m:d>
                    </m:oMath>
                  </m:oMathPara>
                </a14:m>
                <a:endParaRPr lang="en-US" b="1" dirty="0" smtClean="0">
                  <a:ea typeface="Cambria Math" panose="02040503050406030204" pitchFamily="18" charset="0"/>
                </a:endParaRPr>
              </a:p>
              <a:p>
                <a:endParaRPr lang="en-US"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06431" y="2540843"/>
                <a:ext cx="3124955"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855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Since “</a:t>
            </a:r>
            <a:r>
              <a:rPr lang="en-US" i="1" dirty="0" smtClean="0">
                <a:solidFill>
                  <a:srgbClr val="C00000"/>
                </a:solidFill>
              </a:rPr>
              <a:t>cluster is in the eye of beholder</a:t>
            </a:r>
            <a:r>
              <a:rPr lang="en-US" dirty="0" smtClean="0"/>
              <a:t>”, it is hard to formulate and different regions have different defect rates. Also, we don’t have enough field data. </a:t>
            </a:r>
            <a:endParaRPr lang="en-US" dirty="0"/>
          </a:p>
          <a:p>
            <a:endParaRPr lang="en-US" sz="1600" b="0" i="1" dirty="0">
              <a:latin typeface="Cambria Math" panose="02040503050406030204" pitchFamily="18" charset="0"/>
              <a:ea typeface="Cambria Math" panose="02040503050406030204" pitchFamily="18" charset="0"/>
            </a:endParaRPr>
          </a:p>
          <a:p>
            <a:endParaRPr lang="en-US" sz="1600" b="0" i="1" dirty="0">
              <a:latin typeface="Cambria Math" panose="02040503050406030204" pitchFamily="18" charset="0"/>
              <a:ea typeface="Cambria Math" panose="02040503050406030204" pitchFamily="18" charset="0"/>
            </a:endParaRPr>
          </a:p>
          <a:p>
            <a:endParaRPr lang="en-US" sz="1600" b="0" i="1" dirty="0">
              <a:latin typeface="Cambria Math" panose="02040503050406030204" pitchFamily="18" charset="0"/>
              <a:ea typeface="Cambria Math" panose="02040503050406030204" pitchFamily="18" charset="0"/>
            </a:endParaRPr>
          </a:p>
          <a:p>
            <a:endParaRPr lang="en-US" dirty="0" smtClean="0"/>
          </a:p>
          <a:p>
            <a:endParaRPr lang="en-US" dirty="0"/>
          </a:p>
        </p:txBody>
      </p:sp>
      <p:sp>
        <p:nvSpPr>
          <p:cNvPr id="3" name="Title 2"/>
          <p:cNvSpPr>
            <a:spLocks noGrp="1"/>
          </p:cNvSpPr>
          <p:nvPr>
            <p:ph type="title"/>
          </p:nvPr>
        </p:nvSpPr>
        <p:spPr/>
        <p:txBody>
          <a:bodyPr/>
          <a:lstStyle/>
          <a:p>
            <a:r>
              <a:rPr lang="en-US" dirty="0" smtClean="0"/>
              <a:t>Clustered Defect Distribution</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13</a:t>
            </a:fld>
            <a:r>
              <a:rPr lang="en-US" noProof="1" smtClean="0"/>
              <a:t> / 20</a:t>
            </a:r>
            <a:endParaRPr lang="en-US" noProof="1"/>
          </a:p>
        </p:txBody>
      </p:sp>
      <p:pic>
        <p:nvPicPr>
          <p:cNvPr id="7" name="Picture 6" descr="Screen Clipping"/>
          <p:cNvPicPr>
            <a:picLocks noChangeAspect="1"/>
          </p:cNvPicPr>
          <p:nvPr/>
        </p:nvPicPr>
        <p:blipFill rotWithShape="1">
          <a:blip r:embed="rId2">
            <a:extLst>
              <a:ext uri="{28A0092B-C50C-407E-A947-70E740481C1C}">
                <a14:useLocalDpi xmlns:a14="http://schemas.microsoft.com/office/drawing/2010/main" val="0"/>
              </a:ext>
            </a:extLst>
          </a:blip>
          <a:srcRect b="27653"/>
          <a:stretch/>
        </p:blipFill>
        <p:spPr>
          <a:xfrm>
            <a:off x="42016" y="1846954"/>
            <a:ext cx="6773966" cy="2258283"/>
          </a:xfrm>
          <a:prstGeom prst="rect">
            <a:avLst/>
          </a:prstGeom>
        </p:spPr>
      </p:pic>
      <p:sp>
        <p:nvSpPr>
          <p:cNvPr id="10" name="TextBox 9"/>
          <p:cNvSpPr txBox="1"/>
          <p:nvPr/>
        </p:nvSpPr>
        <p:spPr>
          <a:xfrm>
            <a:off x="571097" y="4105237"/>
            <a:ext cx="5715805" cy="784830"/>
          </a:xfrm>
          <a:prstGeom prst="rect">
            <a:avLst/>
          </a:prstGeom>
          <a:noFill/>
        </p:spPr>
        <p:txBody>
          <a:bodyPr wrap="square" rtlCol="0">
            <a:spAutoFit/>
          </a:bodyPr>
          <a:lstStyle/>
          <a:p>
            <a:r>
              <a:rPr lang="en-US" sz="1500" b="1" dirty="0" smtClean="0">
                <a:ea typeface="Cambria Math" panose="02040503050406030204" pitchFamily="18" charset="0"/>
              </a:rPr>
              <a:t>Defect rate is 20%: (a) – (b) denser to looser clustering patterns (c) uniform distribution (d) literal distribution and (e) – (f) sorted uniform and clustered distributions</a:t>
            </a:r>
            <a:endParaRPr lang="en-US" sz="1500" b="1" dirty="0">
              <a:ea typeface="Calibri"/>
              <a:cs typeface="Times New Roman" panose="02020603050405020304" pitchFamily="18" charset="0"/>
            </a:endParaRPr>
          </a:p>
        </p:txBody>
      </p:sp>
    </p:spTree>
    <p:extLst>
      <p:ext uri="{BB962C8B-B14F-4D97-AF65-F5344CB8AC3E}">
        <p14:creationId xmlns:p14="http://schemas.microsoft.com/office/powerpoint/2010/main" val="642214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
          <p:cNvSpPr>
            <a:spLocks noGrp="1"/>
          </p:cNvSpPr>
          <p:nvPr>
            <p:ph idx="1"/>
          </p:nvPr>
        </p:nvSpPr>
        <p:spPr>
          <a:xfrm>
            <a:off x="252376" y="1016813"/>
            <a:ext cx="6353252" cy="3615910"/>
          </a:xfrm>
        </p:spPr>
        <p:txBody>
          <a:bodyPr/>
          <a:lstStyle/>
          <a:p>
            <a:r>
              <a:rPr lang="en-US" dirty="0"/>
              <a:t>Defect distributions are sorted. Then, regional densities are found and charted for comparison </a:t>
            </a:r>
          </a:p>
        </p:txBody>
      </p:sp>
      <p:sp>
        <p:nvSpPr>
          <p:cNvPr id="3" name="Title 2"/>
          <p:cNvSpPr>
            <a:spLocks noGrp="1"/>
          </p:cNvSpPr>
          <p:nvPr>
            <p:ph type="title"/>
          </p:nvPr>
        </p:nvSpPr>
        <p:spPr/>
        <p:txBody>
          <a:bodyPr/>
          <a:lstStyle/>
          <a:p>
            <a:r>
              <a:rPr lang="en-US" dirty="0" smtClean="0"/>
              <a:t>Regional Analysis of Defects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14</a:t>
            </a:fld>
            <a:r>
              <a:rPr lang="en-US" noProof="1" smtClean="0"/>
              <a:t> / 20</a:t>
            </a:r>
            <a:endParaRPr lang="en-US" noProof="1"/>
          </a:p>
        </p:txBody>
      </p:sp>
      <mc:AlternateContent xmlns:mc="http://schemas.openxmlformats.org/markup-compatibility/2006" xmlns:a14="http://schemas.microsoft.com/office/drawing/2010/main">
        <mc:Choice Requires="a14">
          <p:sp>
            <p:nvSpPr>
              <p:cNvPr id="22" name="TextBox 21"/>
              <p:cNvSpPr txBox="1"/>
              <p:nvPr/>
            </p:nvSpPr>
            <p:spPr>
              <a:xfrm>
                <a:off x="34709" y="1998762"/>
                <a:ext cx="3230456" cy="1682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𝑫</m:t>
                          </m:r>
                        </m:e>
                        <m:sub>
                          <m:r>
                            <a:rPr lang="en-US" b="1" i="1" smtClean="0">
                              <a:latin typeface="Cambria Math" panose="02040503050406030204" pitchFamily="18" charset="0"/>
                            </a:rPr>
                            <m:t>𝒊</m:t>
                          </m:r>
                        </m:sub>
                      </m:sSub>
                      <m:r>
                        <a:rPr lang="en-US" b="1" dirty="0">
                          <a:latin typeface="Cambria Math" panose="02040503050406030204" pitchFamily="18" charset="0"/>
                          <a:ea typeface="Cambria Math" panose="02040503050406030204" pitchFamily="18" charset="0"/>
                        </a:rPr>
                        <m:t>=</m:t>
                      </m:r>
                      <m:d>
                        <m:dPr>
                          <m:begChr m:val="{"/>
                          <m:endChr m:val=""/>
                          <m:ctrlPr>
                            <a:rPr lang="en-US" b="1" i="1" dirty="0" smtClean="0">
                              <a:latin typeface="Cambria Math" panose="02040503050406030204" pitchFamily="18" charset="0"/>
                              <a:ea typeface="Cambria Math" panose="02040503050406030204" pitchFamily="18" charset="0"/>
                            </a:rPr>
                          </m:ctrlPr>
                        </m:dPr>
                        <m:e>
                          <m:eqArr>
                            <m:eqArrPr>
                              <m:ctrlPr>
                                <a:rPr lang="en-US" b="1" i="1" dirty="0" smtClean="0">
                                  <a:latin typeface="Cambria Math" panose="02040503050406030204" pitchFamily="18" charset="0"/>
                                  <a:ea typeface="Cambria Math" panose="02040503050406030204" pitchFamily="18" charset="0"/>
                                </a:rPr>
                              </m:ctrlPr>
                            </m:eqArrPr>
                            <m:e>
                              <m:f>
                                <m:fPr>
                                  <m:ctrlPr>
                                    <a:rPr lang="en-US" b="1" i="1" dirty="0" smtClean="0">
                                      <a:latin typeface="Cambria Math" panose="02040503050406030204" pitchFamily="18" charset="0"/>
                                      <a:ea typeface="Cambria Math" panose="02040503050406030204" pitchFamily="18" charset="0"/>
                                    </a:rPr>
                                  </m:ctrlPr>
                                </m:fPr>
                                <m:num>
                                  <m:sSub>
                                    <m:sSubPr>
                                      <m:ctrlPr>
                                        <a:rPr lang="en-US" b="1" i="1" dirty="0" smtClean="0">
                                          <a:latin typeface="Cambria Math" panose="02040503050406030204" pitchFamily="18" charset="0"/>
                                          <a:ea typeface="Cambria Math" panose="02040503050406030204" pitchFamily="18" charset="0"/>
                                        </a:rPr>
                                      </m:ctrlPr>
                                    </m:sSubPr>
                                    <m:e>
                                      <m:r>
                                        <a:rPr lang="en-US" b="1" i="1" dirty="0" smtClean="0">
                                          <a:latin typeface="Cambria Math" panose="02040503050406030204" pitchFamily="18" charset="0"/>
                                          <a:ea typeface="Cambria Math" panose="02040503050406030204" pitchFamily="18" charset="0"/>
                                        </a:rPr>
                                        <m:t>𝑨</m:t>
                                      </m:r>
                                    </m:e>
                                    <m:sub>
                                      <m:r>
                                        <a:rPr lang="en-US" b="1" i="1" dirty="0" smtClean="0">
                                          <a:latin typeface="Cambria Math" panose="02040503050406030204" pitchFamily="18" charset="0"/>
                                          <a:ea typeface="Cambria Math" panose="02040503050406030204" pitchFamily="18" charset="0"/>
                                        </a:rPr>
                                        <m:t>𝟎</m:t>
                                      </m:r>
                                    </m:sub>
                                  </m:sSub>
                                </m:num>
                                <m:den>
                                  <m:f>
                                    <m:fPr>
                                      <m:ctrlPr>
                                        <a:rPr lang="en-US" b="1" i="1" dirty="0" smtClean="0">
                                          <a:latin typeface="Cambria Math" panose="02040503050406030204" pitchFamily="18" charset="0"/>
                                          <a:ea typeface="Cambria Math" panose="02040503050406030204" pitchFamily="18" charset="0"/>
                                        </a:rPr>
                                      </m:ctrlPr>
                                    </m:fPr>
                                    <m:num>
                                      <m:r>
                                        <a:rPr lang="en-US" b="1" i="1" dirty="0" smtClean="0">
                                          <a:latin typeface="Cambria Math" panose="02040503050406030204" pitchFamily="18" charset="0"/>
                                          <a:ea typeface="Cambria Math" panose="02040503050406030204" pitchFamily="18" charset="0"/>
                                        </a:rPr>
                                        <m:t>𝑴</m:t>
                                      </m:r>
                                    </m:num>
                                    <m:den>
                                      <m:r>
                                        <a:rPr lang="en-US" b="1" i="1" dirty="0" smtClean="0">
                                          <a:latin typeface="Cambria Math" panose="02040503050406030204" pitchFamily="18" charset="0"/>
                                          <a:ea typeface="Cambria Math" panose="02040503050406030204" pitchFamily="18" charset="0"/>
                                        </a:rPr>
                                        <m:t>𝟐</m:t>
                                      </m:r>
                                    </m:den>
                                  </m:f>
                                  <m:r>
                                    <a:rPr lang="en-US" b="1" i="1" dirty="0" smtClean="0">
                                      <a:latin typeface="Cambria Math" panose="02040503050406030204" pitchFamily="18" charset="0"/>
                                      <a:ea typeface="Cambria Math" panose="02040503050406030204" pitchFamily="18" charset="0"/>
                                    </a:rPr>
                                    <m:t>×</m:t>
                                  </m:r>
                                  <m:f>
                                    <m:fPr>
                                      <m:ctrlPr>
                                        <a:rPr lang="en-US" b="1" i="1" dirty="0" smtClean="0">
                                          <a:latin typeface="Cambria Math" panose="02040503050406030204" pitchFamily="18" charset="0"/>
                                          <a:ea typeface="Cambria Math" panose="02040503050406030204" pitchFamily="18" charset="0"/>
                                        </a:rPr>
                                      </m:ctrlPr>
                                    </m:fPr>
                                    <m:num>
                                      <m:r>
                                        <a:rPr lang="en-US" b="1" i="1" dirty="0" smtClean="0">
                                          <a:latin typeface="Cambria Math" panose="02040503050406030204" pitchFamily="18" charset="0"/>
                                          <a:ea typeface="Cambria Math" panose="02040503050406030204" pitchFamily="18" charset="0"/>
                                        </a:rPr>
                                        <m:t>𝑵</m:t>
                                      </m:r>
                                    </m:num>
                                    <m:den>
                                      <m:r>
                                        <a:rPr lang="en-US" b="1" i="1" dirty="0" smtClean="0">
                                          <a:latin typeface="Cambria Math" panose="02040503050406030204" pitchFamily="18" charset="0"/>
                                          <a:ea typeface="Cambria Math" panose="02040503050406030204" pitchFamily="18" charset="0"/>
                                        </a:rPr>
                                        <m:t>𝟐</m:t>
                                      </m:r>
                                    </m:den>
                                  </m:f>
                                </m:den>
                              </m:f>
                              <m:r>
                                <a:rPr lang="en-US" b="1" i="1" dirty="0" smtClean="0">
                                  <a:latin typeface="Cambria Math" panose="02040503050406030204" pitchFamily="18" charset="0"/>
                                  <a:ea typeface="Cambria Math" panose="02040503050406030204" pitchFamily="18" charset="0"/>
                                </a:rPr>
                                <m:t>,  </m:t>
                              </m:r>
                              <m:r>
                                <a:rPr lang="en-US" b="1" i="1" dirty="0" smtClean="0">
                                  <a:latin typeface="Cambria Math" panose="02040503050406030204" pitchFamily="18" charset="0"/>
                                  <a:ea typeface="Cambria Math" panose="02040503050406030204" pitchFamily="18" charset="0"/>
                                </a:rPr>
                                <m:t>𝒊</m:t>
                              </m:r>
                              <m:r>
                                <a:rPr lang="en-US" b="1" i="1" dirty="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e>
                            <m:e>
                              <m:r>
                                <a:rPr lang="en-US" b="1" i="1" dirty="0" smtClean="0">
                                  <a:latin typeface="Cambria Math" panose="02040503050406030204" pitchFamily="18" charset="0"/>
                                  <a:ea typeface="Cambria Math" panose="02040503050406030204" pitchFamily="18" charset="0"/>
                                </a:rPr>
                                <m:t>&amp;</m:t>
                              </m:r>
                              <m:f>
                                <m:fPr>
                                  <m:ctrlPr>
                                    <a:rPr lang="en-US" b="1" i="1" dirty="0">
                                      <a:latin typeface="Cambria Math" panose="02040503050406030204" pitchFamily="18" charset="0"/>
                                      <a:ea typeface="Cambria Math" panose="02040503050406030204" pitchFamily="18" charset="0"/>
                                    </a:rPr>
                                  </m:ctrlPr>
                                </m:fPr>
                                <m:num>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𝑨</m:t>
                                      </m:r>
                                    </m:e>
                                    <m:sub>
                                      <m:r>
                                        <a:rPr lang="en-US" b="1" i="1" dirty="0" smtClean="0">
                                          <a:latin typeface="Cambria Math" panose="02040503050406030204" pitchFamily="18" charset="0"/>
                                          <a:ea typeface="Cambria Math" panose="02040503050406030204" pitchFamily="18" charset="0"/>
                                        </a:rPr>
                                        <m:t>𝒊</m:t>
                                      </m:r>
                                    </m:sub>
                                  </m:sSub>
                                  <m:r>
                                    <a:rPr lang="en-US" b="1" i="1" dirty="0" smtClean="0">
                                      <a:latin typeface="Cambria Math" panose="02040503050406030204" pitchFamily="18" charset="0"/>
                                      <a:ea typeface="Cambria Math" panose="02040503050406030204" pitchFamily="18" charset="0"/>
                                    </a:rPr>
                                    <m:t>−</m:t>
                                  </m:r>
                                  <m:sSub>
                                    <m:sSubPr>
                                      <m:ctrlPr>
                                        <a:rPr lang="en-US" b="1" i="1" dirty="0">
                                          <a:latin typeface="Cambria Math" panose="02040503050406030204" pitchFamily="18" charset="0"/>
                                          <a:ea typeface="Cambria Math" panose="02040503050406030204" pitchFamily="18" charset="0"/>
                                        </a:rPr>
                                      </m:ctrlPr>
                                    </m:sSubPr>
                                    <m:e>
                                      <m:r>
                                        <a:rPr lang="en-US" b="1" i="1" dirty="0">
                                          <a:latin typeface="Cambria Math" panose="02040503050406030204" pitchFamily="18" charset="0"/>
                                          <a:ea typeface="Cambria Math" panose="02040503050406030204" pitchFamily="18" charset="0"/>
                                        </a:rPr>
                                        <m:t>𝑨</m:t>
                                      </m:r>
                                    </m:e>
                                    <m:sub>
                                      <m:r>
                                        <a:rPr lang="en-US" b="1" i="1" dirty="0" smtClean="0">
                                          <a:latin typeface="Cambria Math" panose="02040503050406030204" pitchFamily="18" charset="0"/>
                                          <a:ea typeface="Cambria Math" panose="02040503050406030204" pitchFamily="18" charset="0"/>
                                        </a:rPr>
                                        <m:t>𝒊</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sub>
                                  </m:sSub>
                                </m:num>
                                <m:den>
                                  <m:f>
                                    <m:fPr>
                                      <m:ctrlPr>
                                        <a:rPr lang="en-US" b="1" i="1" dirty="0">
                                          <a:latin typeface="Cambria Math" panose="02040503050406030204" pitchFamily="18" charset="0"/>
                                          <a:ea typeface="Cambria Math" panose="02040503050406030204" pitchFamily="18" charset="0"/>
                                        </a:rPr>
                                      </m:ctrlPr>
                                    </m:fPr>
                                    <m:num>
                                      <m:r>
                                        <a:rPr lang="en-US" b="1" i="1" dirty="0">
                                          <a:latin typeface="Cambria Math" panose="02040503050406030204" pitchFamily="18" charset="0"/>
                                          <a:ea typeface="Cambria Math" panose="02040503050406030204" pitchFamily="18" charset="0"/>
                                        </a:rPr>
                                        <m:t>𝑴</m:t>
                                      </m:r>
                                    </m:num>
                                    <m:den>
                                      <m:r>
                                        <a:rPr lang="en-US" b="1" i="1" dirty="0">
                                          <a:latin typeface="Cambria Math" panose="02040503050406030204" pitchFamily="18" charset="0"/>
                                          <a:ea typeface="Cambria Math" panose="02040503050406030204" pitchFamily="18" charset="0"/>
                                        </a:rPr>
                                        <m:t>𝟐</m:t>
                                      </m:r>
                                    </m:den>
                                  </m:f>
                                  <m:r>
                                    <a:rPr lang="en-US" b="1" i="1" dirty="0" smtClean="0">
                                      <a:latin typeface="Cambria Math" panose="02040503050406030204" pitchFamily="18" charset="0"/>
                                      <a:ea typeface="Cambria Math" panose="02040503050406030204" pitchFamily="18" charset="0"/>
                                    </a:rPr>
                                    <m:t>+</m:t>
                                  </m:r>
                                  <m:f>
                                    <m:fPr>
                                      <m:ctrlPr>
                                        <a:rPr lang="en-US" b="1" i="1" dirty="0">
                                          <a:latin typeface="Cambria Math" panose="02040503050406030204" pitchFamily="18" charset="0"/>
                                          <a:ea typeface="Cambria Math" panose="02040503050406030204" pitchFamily="18" charset="0"/>
                                        </a:rPr>
                                      </m:ctrlPr>
                                    </m:fPr>
                                    <m:num>
                                      <m:r>
                                        <a:rPr lang="en-US" b="1" i="1" dirty="0">
                                          <a:latin typeface="Cambria Math" panose="02040503050406030204" pitchFamily="18" charset="0"/>
                                          <a:ea typeface="Cambria Math" panose="02040503050406030204" pitchFamily="18" charset="0"/>
                                        </a:rPr>
                                        <m:t>𝑵</m:t>
                                      </m:r>
                                    </m:num>
                                    <m:den>
                                      <m:r>
                                        <a:rPr lang="en-US" b="1" i="1" dirty="0">
                                          <a:latin typeface="Cambria Math" panose="02040503050406030204" pitchFamily="18" charset="0"/>
                                          <a:ea typeface="Cambria Math" panose="02040503050406030204" pitchFamily="18" charset="0"/>
                                        </a:rPr>
                                        <m:t>𝟐</m:t>
                                      </m:r>
                                    </m:den>
                                  </m:f>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𝟏</m:t>
                                  </m:r>
                                </m:den>
                              </m:f>
                              <m:r>
                                <a:rPr lang="en-US" b="1" i="1" dirty="0" smtClean="0">
                                  <a:latin typeface="Cambria Math" panose="02040503050406030204" pitchFamily="18" charset="0"/>
                                  <a:ea typeface="Cambria Math" panose="02040503050406030204" pitchFamily="18" charset="0"/>
                                </a:rPr>
                                <m:t>,  </m:t>
                              </m:r>
                              <m:r>
                                <a:rPr lang="en-US" b="1" i="1" dirty="0" smtClean="0">
                                  <a:latin typeface="Cambria Math" panose="02040503050406030204" pitchFamily="18" charset="0"/>
                                  <a:ea typeface="Cambria Math" panose="02040503050406030204" pitchFamily="18" charset="0"/>
                                </a:rPr>
                                <m:t>𝒊</m:t>
                              </m:r>
                              <m:r>
                                <a:rPr lang="en-US" b="1" i="1" dirty="0">
                                  <a:latin typeface="Cambria Math" panose="02040503050406030204" pitchFamily="18" charset="0"/>
                                  <a:ea typeface="Cambria Math" panose="02040503050406030204" pitchFamily="18" charset="0"/>
                                </a:rPr>
                                <m:t>&gt;</m:t>
                              </m:r>
                              <m:r>
                                <a:rPr lang="en-US" b="1" i="1" dirty="0" smtClean="0">
                                  <a:latin typeface="Cambria Math" panose="02040503050406030204" pitchFamily="18" charset="0"/>
                                  <a:ea typeface="Cambria Math" panose="02040503050406030204" pitchFamily="18" charset="0"/>
                                </a:rPr>
                                <m:t>𝟏</m:t>
                              </m:r>
                            </m:e>
                          </m:eqArr>
                        </m:e>
                      </m:d>
                    </m:oMath>
                  </m:oMathPara>
                </a14:m>
                <a:endParaRPr lang="en-US" b="1" dirty="0">
                  <a:latin typeface="Bell MT" panose="02020503060305020303"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4709" y="1998762"/>
                <a:ext cx="3230456" cy="168238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23445" y="4131666"/>
                <a:ext cx="3244645" cy="633635"/>
              </a:xfrm>
              <a:prstGeom prst="rect">
                <a:avLst/>
              </a:prstGeom>
              <a:noFill/>
              <a:ln w="12700">
                <a:solidFill>
                  <a:schemeClr val="tx1"/>
                </a:solidFill>
              </a:ln>
            </p:spPr>
            <p:txBody>
              <a:bodyPr wrap="square" rtlCol="0">
                <a:spAutoFit/>
              </a:bodyPr>
              <a:lstStyle/>
              <a:p>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𝑨</m:t>
                        </m:r>
                      </m:e>
                      <m:sub>
                        <m:r>
                          <a:rPr lang="en-US" b="1" i="1">
                            <a:latin typeface="Cambria Math" panose="02040503050406030204" pitchFamily="18" charset="0"/>
                          </a:rPr>
                          <m:t>𝒊</m:t>
                        </m:r>
                      </m:sub>
                    </m:sSub>
                  </m:oMath>
                </a14:m>
                <a:r>
                  <a:rPr lang="en-US" sz="1600" b="1" dirty="0" smtClean="0"/>
                  <a:t>: # of defective switches </a:t>
                </a:r>
                <a:r>
                  <a:rPr lang="en-US" sz="1600" b="1" dirty="0" err="1"/>
                  <a:t>i</a:t>
                </a:r>
                <a:r>
                  <a:rPr lang="en-US" sz="1600" b="1" baseline="30000" dirty="0" err="1"/>
                  <a:t>th</a:t>
                </a:r>
                <a:r>
                  <a:rPr lang="en-US" sz="1600" b="1" dirty="0"/>
                  <a:t> region</a:t>
                </a:r>
                <a:endParaRPr lang="en-US" sz="1600" b="1" dirty="0" smtClean="0"/>
              </a:p>
              <a:p>
                <a14:m>
                  <m:oMath xmlns:m="http://schemas.openxmlformats.org/officeDocument/2006/math">
                    <m:sSub>
                      <m:sSubPr>
                        <m:ctrlPr>
                          <a:rPr lang="en-US" b="1" i="1">
                            <a:latin typeface="Cambria Math" panose="02040503050406030204" pitchFamily="18" charset="0"/>
                          </a:rPr>
                        </m:ctrlPr>
                      </m:sSubPr>
                      <m:e>
                        <m:r>
                          <a:rPr lang="en-US" b="1" i="1" smtClean="0">
                            <a:latin typeface="Cambria Math" panose="02040503050406030204" pitchFamily="18" charset="0"/>
                          </a:rPr>
                          <m:t>𝑫</m:t>
                        </m:r>
                      </m:e>
                      <m:sub>
                        <m:r>
                          <a:rPr lang="en-US" b="1" i="1">
                            <a:latin typeface="Cambria Math" panose="02040503050406030204" pitchFamily="18" charset="0"/>
                          </a:rPr>
                          <m:t>𝒊</m:t>
                        </m:r>
                      </m:sub>
                    </m:sSub>
                  </m:oMath>
                </a14:m>
                <a:r>
                  <a:rPr lang="en-US" sz="1600" b="1" dirty="0" smtClean="0"/>
                  <a:t>: Density of </a:t>
                </a:r>
                <a:r>
                  <a:rPr lang="en-US" sz="1600" b="1" dirty="0" err="1" smtClean="0"/>
                  <a:t>i</a:t>
                </a:r>
                <a:r>
                  <a:rPr lang="en-US" sz="1600" b="1" baseline="30000" dirty="0" err="1" smtClean="0"/>
                  <a:t>th</a:t>
                </a:r>
                <a:r>
                  <a:rPr lang="en-US" sz="1600" b="1" dirty="0" smtClean="0"/>
                  <a:t> region</a:t>
                </a:r>
                <a:endParaRPr lang="en-US" sz="16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123445" y="4131666"/>
                <a:ext cx="3244645" cy="633635"/>
              </a:xfrm>
              <a:prstGeom prst="rect">
                <a:avLst/>
              </a:prstGeom>
              <a:blipFill>
                <a:blip r:embed="rId3"/>
                <a:stretch>
                  <a:fillRect r="-187" b="-10377"/>
                </a:stretch>
              </a:blipFill>
              <a:ln w="12700">
                <a:solidFill>
                  <a:schemeClr val="tx1"/>
                </a:solidFill>
              </a:ln>
            </p:spPr>
            <p:txBody>
              <a:bodyPr/>
              <a:lstStyle/>
              <a:p>
                <a:r>
                  <a:rPr lang="en-US">
                    <a:noFill/>
                  </a:rPr>
                  <a:t> </a:t>
                </a:r>
              </a:p>
            </p:txBody>
          </p:sp>
        </mc:Fallback>
      </mc:AlternateContent>
      <p:grpSp>
        <p:nvGrpSpPr>
          <p:cNvPr id="27" name="Group 26"/>
          <p:cNvGrpSpPr/>
          <p:nvPr/>
        </p:nvGrpSpPr>
        <p:grpSpPr>
          <a:xfrm>
            <a:off x="3040665" y="1342227"/>
            <a:ext cx="3944335" cy="3618393"/>
            <a:chOff x="2913665" y="1171137"/>
            <a:chExt cx="3944335" cy="3618393"/>
          </a:xfrm>
        </p:grpSpPr>
        <p:grpSp>
          <p:nvGrpSpPr>
            <p:cNvPr id="7" name="Group 6"/>
            <p:cNvGrpSpPr/>
            <p:nvPr/>
          </p:nvGrpSpPr>
          <p:grpSpPr>
            <a:xfrm>
              <a:off x="2913665" y="1171137"/>
              <a:ext cx="3944335" cy="3618393"/>
              <a:chOff x="-297251" y="154279"/>
              <a:chExt cx="6801771" cy="5588999"/>
            </a:xfrm>
          </p:grpSpPr>
          <p:pic>
            <p:nvPicPr>
              <p:cNvPr id="8" name="Picture 7"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07" y="988397"/>
                <a:ext cx="4804088" cy="4754881"/>
              </a:xfrm>
              <a:prstGeom prst="rect">
                <a:avLst/>
              </a:prstGeom>
            </p:spPr>
          </p:pic>
          <p:sp>
            <p:nvSpPr>
              <p:cNvPr id="9" name="TextBox 8"/>
              <p:cNvSpPr txBox="1"/>
              <p:nvPr/>
            </p:nvSpPr>
            <p:spPr>
              <a:xfrm>
                <a:off x="5670874" y="1502029"/>
                <a:ext cx="833646" cy="522933"/>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a:t>
                </a:r>
                <a:r>
                  <a:rPr lang="en-US" sz="1600" b="1" i="1" baseline="-25000" dirty="0" smtClean="0">
                    <a:latin typeface="Times New Roman" panose="02020603050405020304" pitchFamily="18" charset="0"/>
                    <a:cs typeface="Times New Roman" panose="02020603050405020304" pitchFamily="18" charset="0"/>
                  </a:rPr>
                  <a:t>0</a:t>
                </a:r>
                <a:endParaRPr lang="en-US" sz="1400" b="1" i="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670874" y="2253751"/>
                <a:ext cx="833646" cy="522933"/>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a:t>
                </a:r>
                <a:r>
                  <a:rPr lang="en-US" sz="1600" b="1" i="1" baseline="-25000" dirty="0" smtClean="0">
                    <a:latin typeface="Times New Roman" panose="02020603050405020304" pitchFamily="18" charset="0"/>
                    <a:cs typeface="Times New Roman" panose="02020603050405020304" pitchFamily="18" charset="0"/>
                  </a:rPr>
                  <a:t>1</a:t>
                </a:r>
                <a:endParaRPr lang="en-US" sz="1400" b="1" i="1" dirty="0">
                  <a:latin typeface="Times New Roman" panose="02020603050405020304" pitchFamily="18" charset="0"/>
                  <a:cs typeface="Times New Roman" panose="02020603050405020304" pitchFamily="18" charset="0"/>
                </a:endParaRPr>
              </a:p>
            </p:txBody>
          </p:sp>
          <p:sp>
            <p:nvSpPr>
              <p:cNvPr id="11" name="Right Brace 10"/>
              <p:cNvSpPr/>
              <p:nvPr/>
            </p:nvSpPr>
            <p:spPr>
              <a:xfrm rot="16200000">
                <a:off x="1947622" y="-392600"/>
                <a:ext cx="236239" cy="2465765"/>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050">
                  <a:ln w="0"/>
                  <a:effectLst>
                    <a:outerShdw blurRad="38100" dist="19050" dir="2700000" algn="tl" rotWithShape="0">
                      <a:schemeClr val="dk1">
                        <a:alpha val="40000"/>
                      </a:schemeClr>
                    </a:outerShdw>
                  </a:effectLst>
                </a:endParaRPr>
              </a:p>
            </p:txBody>
          </p:sp>
          <p:sp>
            <p:nvSpPr>
              <p:cNvPr id="12" name="Right Brace 11"/>
              <p:cNvSpPr/>
              <p:nvPr/>
            </p:nvSpPr>
            <p:spPr>
              <a:xfrm rot="10800000">
                <a:off x="475909" y="1074433"/>
                <a:ext cx="307863" cy="2479168"/>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050">
                  <a:ln w="0"/>
                  <a:effectLst>
                    <a:outerShdw blurRad="38100" dist="19050" dir="2700000" algn="tl" rotWithShape="0">
                      <a:schemeClr val="dk1">
                        <a:alpha val="40000"/>
                      </a:schemeClr>
                    </a:outerShdw>
                  </a:effectLst>
                </a:endParaRPr>
              </a:p>
            </p:txBody>
          </p:sp>
          <p:sp>
            <p:nvSpPr>
              <p:cNvPr id="13" name="Rectangle 12"/>
              <p:cNvSpPr/>
              <p:nvPr/>
            </p:nvSpPr>
            <p:spPr>
              <a:xfrm>
                <a:off x="835523" y="1084721"/>
                <a:ext cx="2743200" cy="2770632"/>
              </a:xfrm>
              <a:prstGeom prst="rect">
                <a:avLst/>
              </a:prstGeom>
              <a:solidFill>
                <a:srgbClr val="4F81BD">
                  <a:alpha val="60000"/>
                </a:srgbClr>
              </a:solidFill>
              <a:ln w="9525" cap="flat" cmpd="sng" algn="ctr">
                <a:solidFill>
                  <a:srgbClr val="4F81B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sz="1050" dirty="0"/>
              </a:p>
            </p:txBody>
          </p:sp>
          <mc:AlternateContent xmlns:mc="http://schemas.openxmlformats.org/markup-compatibility/2006" xmlns:a14="http://schemas.microsoft.com/office/drawing/2010/main">
            <mc:Choice Requires="a14">
              <p:sp>
                <p:nvSpPr>
                  <p:cNvPr id="14" name="TextBox 13"/>
                  <p:cNvSpPr txBox="1"/>
                  <p:nvPr/>
                </p:nvSpPr>
                <p:spPr>
                  <a:xfrm>
                    <a:off x="1812155" y="154279"/>
                    <a:ext cx="1029865" cy="6346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US" sz="1600" b="1" i="1" smtClean="0">
                                  <a:latin typeface="Cambria Math" panose="02040503050406030204" pitchFamily="18" charset="0"/>
                                </a:rPr>
                              </m:ctrlPr>
                            </m:fPr>
                            <m:num>
                              <m:r>
                                <a:rPr lang="en-US" sz="1600" b="1" i="1" smtClean="0">
                                  <a:latin typeface="Cambria Math" panose="02040503050406030204" pitchFamily="18" charset="0"/>
                                </a:rPr>
                                <m:t>𝑵</m:t>
                              </m:r>
                            </m:num>
                            <m:den>
                              <m:r>
                                <a:rPr lang="en-US" sz="1600" b="1" i="1" smtClean="0">
                                  <a:latin typeface="Cambria Math" panose="02040503050406030204" pitchFamily="18" charset="0"/>
                                </a:rPr>
                                <m:t>𝟐</m:t>
                              </m:r>
                            </m:den>
                          </m:f>
                        </m:oMath>
                      </m:oMathPara>
                    </a14:m>
                    <a:endParaRPr lang="en-US" sz="12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1812155" y="154279"/>
                    <a:ext cx="1029865" cy="634652"/>
                  </a:xfrm>
                  <a:prstGeom prst="rect">
                    <a:avLst/>
                  </a:prstGeom>
                  <a:blipFill>
                    <a:blip r:embed="rId5"/>
                    <a:stretch>
                      <a:fillRect l="-32653" t="-108824" r="-88776" b="-17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97251" y="2314018"/>
                    <a:ext cx="504056" cy="6346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type m:val="skw"/>
                              <m:ctrlPr>
                                <a:rPr lang="en-US" sz="1600" b="1" i="1" smtClean="0">
                                  <a:latin typeface="Cambria Math" panose="02040503050406030204" pitchFamily="18" charset="0"/>
                                </a:rPr>
                              </m:ctrlPr>
                            </m:fPr>
                            <m:num>
                              <m:r>
                                <a:rPr lang="en-US" sz="1600" b="1" i="1" smtClean="0">
                                  <a:latin typeface="Cambria Math" panose="02040503050406030204" pitchFamily="18" charset="0"/>
                                </a:rPr>
                                <m:t>𝑴</m:t>
                              </m:r>
                            </m:num>
                            <m:den>
                              <m:r>
                                <a:rPr lang="en-US" sz="1600" b="1" i="1" smtClean="0">
                                  <a:latin typeface="Cambria Math" panose="02040503050406030204" pitchFamily="18" charset="0"/>
                                </a:rPr>
                                <m:t>𝟐</m:t>
                              </m:r>
                            </m:den>
                          </m:f>
                        </m:oMath>
                      </m:oMathPara>
                    </a14:m>
                    <a:endParaRPr lang="en-US" sz="1200" b="1"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97251" y="2314018"/>
                    <a:ext cx="504056" cy="634652"/>
                  </a:xfrm>
                  <a:prstGeom prst="rect">
                    <a:avLst/>
                  </a:prstGeom>
                  <a:blipFill>
                    <a:blip r:embed="rId6"/>
                    <a:stretch>
                      <a:fillRect l="-68750" t="-110448" r="-179167" b="-177612"/>
                    </a:stretch>
                  </a:blipFill>
                </p:spPr>
                <p:txBody>
                  <a:bodyPr/>
                  <a:lstStyle/>
                  <a:p>
                    <a:r>
                      <a:rPr lang="en-US">
                        <a:noFill/>
                      </a:rPr>
                      <a:t> </a:t>
                    </a:r>
                  </a:p>
                </p:txBody>
              </p:sp>
            </mc:Fallback>
          </mc:AlternateContent>
          <p:sp>
            <p:nvSpPr>
              <p:cNvPr id="16" name="Rectangle 15"/>
              <p:cNvSpPr/>
              <p:nvPr/>
            </p:nvSpPr>
            <p:spPr>
              <a:xfrm>
                <a:off x="835585" y="1079255"/>
                <a:ext cx="2615184" cy="2615184"/>
              </a:xfrm>
              <a:prstGeom prst="rect">
                <a:avLst/>
              </a:prstGeom>
              <a:solidFill>
                <a:srgbClr val="FF0000">
                  <a:alpha val="40000"/>
                </a:srgb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sz="1050" dirty="0"/>
              </a:p>
            </p:txBody>
          </p:sp>
          <p:sp>
            <p:nvSpPr>
              <p:cNvPr id="17" name="Rectangle 16"/>
              <p:cNvSpPr/>
              <p:nvPr/>
            </p:nvSpPr>
            <p:spPr>
              <a:xfrm>
                <a:off x="829744" y="1084721"/>
                <a:ext cx="2468880" cy="2468880"/>
              </a:xfrm>
              <a:prstGeom prst="rect">
                <a:avLst/>
              </a:prstGeom>
              <a:solidFill>
                <a:srgbClr val="FF9900">
                  <a:alpha val="30196"/>
                </a:srgbClr>
              </a:solidFill>
              <a:ln w="9525" cap="flat" cmpd="sng" algn="ctr">
                <a:solidFill>
                  <a:srgbClr val="FF99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sz="1050" dirty="0"/>
              </a:p>
            </p:txBody>
          </p:sp>
          <p:cxnSp>
            <p:nvCxnSpPr>
              <p:cNvPr id="18" name="Straight Arrow Connector 17"/>
              <p:cNvCxnSpPr>
                <a:endCxn id="10" idx="1"/>
              </p:cNvCxnSpPr>
              <p:nvPr/>
            </p:nvCxnSpPr>
            <p:spPr>
              <a:xfrm>
                <a:off x="3367727" y="2420144"/>
                <a:ext cx="2303147" cy="95074"/>
              </a:xfrm>
              <a:prstGeom prst="straightConnector1">
                <a:avLst/>
              </a:prstGeom>
              <a:ln w="28575">
                <a:solidFill>
                  <a:srgbClr val="C0504D"/>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endCxn id="9" idx="1"/>
              </p:cNvCxnSpPr>
              <p:nvPr/>
            </p:nvCxnSpPr>
            <p:spPr>
              <a:xfrm>
                <a:off x="2842021" y="1655919"/>
                <a:ext cx="2828853" cy="107577"/>
              </a:xfrm>
              <a:prstGeom prst="straightConnector1">
                <a:avLst/>
              </a:prstGeom>
              <a:ln w="28575">
                <a:solidFill>
                  <a:srgbClr val="FF990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a:off x="3525273" y="3108255"/>
                <a:ext cx="2145600" cy="95215"/>
              </a:xfrm>
              <a:prstGeom prst="straightConnector1">
                <a:avLst/>
              </a:prstGeom>
              <a:ln w="28575">
                <a:solidFill>
                  <a:schemeClr val="accent1"/>
                </a:solidFill>
                <a:tailEnd type="triangle"/>
              </a:ln>
            </p:spPr>
            <p:style>
              <a:lnRef idx="1">
                <a:schemeClr val="accent2"/>
              </a:lnRef>
              <a:fillRef idx="0">
                <a:schemeClr val="accent2"/>
              </a:fillRef>
              <a:effectRef idx="0">
                <a:schemeClr val="accent2"/>
              </a:effectRef>
              <a:fontRef idx="minor">
                <a:schemeClr val="tx1"/>
              </a:fontRef>
            </p:style>
          </p:cxnSp>
        </p:grpSp>
        <p:sp>
          <p:nvSpPr>
            <p:cNvPr id="26" name="TextBox 25"/>
            <p:cNvSpPr txBox="1"/>
            <p:nvPr/>
          </p:nvSpPr>
          <p:spPr>
            <a:xfrm>
              <a:off x="6318064" y="3017039"/>
              <a:ext cx="483430" cy="338554"/>
            </a:xfrm>
            <a:prstGeom prst="rect">
              <a:avLst/>
            </a:prstGeom>
            <a:noFill/>
          </p:spPr>
          <p:txBody>
            <a:bodyPr wrap="square" rtlCol="0">
              <a:spAutoFit/>
            </a:bodyPr>
            <a:lstStyle/>
            <a:p>
              <a:r>
                <a:rPr lang="en-US" sz="1600" b="1" i="1" dirty="0" smtClean="0">
                  <a:latin typeface="Times New Roman" panose="02020603050405020304" pitchFamily="18" charset="0"/>
                  <a:cs typeface="Times New Roman" panose="02020603050405020304" pitchFamily="18" charset="0"/>
                </a:rPr>
                <a:t>A</a:t>
              </a:r>
              <a:r>
                <a:rPr lang="en-US" sz="1600" b="1" i="1" baseline="-25000" dirty="0" smtClean="0">
                  <a:latin typeface="Times New Roman" panose="02020603050405020304" pitchFamily="18" charset="0"/>
                  <a:cs typeface="Times New Roman" panose="02020603050405020304" pitchFamily="18" charset="0"/>
                </a:rPr>
                <a:t>2</a:t>
              </a:r>
              <a:endParaRPr lang="en-US" sz="1400" b="1" i="1" dirty="0">
                <a:latin typeface="Times New Roman" panose="02020603050405020304" pitchFamily="18" charset="0"/>
                <a:cs typeface="Times New Roman" panose="02020603050405020304" pitchFamily="18" charset="0"/>
              </a:endParaRPr>
            </a:p>
          </p:txBody>
        </p:sp>
      </p:grpSp>
      <p:sp>
        <p:nvSpPr>
          <p:cNvPr id="28" name="Content Placeholder 1"/>
          <p:cNvSpPr>
            <a:spLocks noGrp="1"/>
          </p:cNvSpPr>
          <p:nvPr/>
        </p:nvSpPr>
        <p:spPr>
          <a:xfrm>
            <a:off x="252374" y="763794"/>
            <a:ext cx="6353252" cy="3820905"/>
          </a:xfrm>
          <a:prstGeom prst="rect">
            <a:avLst/>
          </a:prstGeom>
        </p:spPr>
        <p:txBody>
          <a:bodyPr vert="horz" wrap="square"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b="1"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5pPr>
            <a:lvl6pPr marL="1414428" marR="0" indent="-128585" algn="l" defTabSz="514337" rtl="0" eaLnBrk="1" fontAlgn="auto" latinLnBrk="0" hangingPunct="1">
              <a:lnSpc>
                <a:spcPct val="90000"/>
              </a:lnSpc>
              <a:spcBef>
                <a:spcPts val="281"/>
              </a:spcBef>
              <a:spcAft>
                <a:spcPts val="0"/>
              </a:spcAft>
              <a:buClrTx/>
              <a:buSzTx/>
              <a:buFont typeface="Arial" panose="020B0604020202020204" pitchFamily="34" charset="0"/>
              <a:buChar char="•"/>
              <a:tabLst/>
              <a:defRPr sz="1500" b="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500" b="1"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65910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252376" y="1016813"/>
            <a:ext cx="6353252" cy="3615910"/>
          </a:xfrm>
        </p:spPr>
        <p:txBody>
          <a:bodyPr/>
          <a:lstStyle/>
          <a:p>
            <a:r>
              <a:rPr lang="en-US" dirty="0"/>
              <a:t>Comparison of </a:t>
            </a:r>
            <a:r>
              <a:rPr lang="en-US" dirty="0" smtClean="0"/>
              <a:t>regional densities of uniform </a:t>
            </a:r>
            <a:r>
              <a:rPr lang="en-US" dirty="0"/>
              <a:t>and </a:t>
            </a:r>
            <a:r>
              <a:rPr lang="en-US" dirty="0" smtClean="0"/>
              <a:t>clustered distributions gives us which uniform defect rate (</a:t>
            </a:r>
            <a:r>
              <a:rPr lang="en-US" dirty="0" err="1" smtClean="0"/>
              <a:t>Pd</a:t>
            </a:r>
            <a:r>
              <a:rPr lang="en-US" dirty="0" smtClean="0"/>
              <a:t>) to use in yield analysis</a:t>
            </a:r>
            <a:endParaRPr lang="en-US" dirty="0"/>
          </a:p>
        </p:txBody>
      </p:sp>
      <p:sp>
        <p:nvSpPr>
          <p:cNvPr id="3" name="Title 2"/>
          <p:cNvSpPr>
            <a:spLocks noGrp="1"/>
          </p:cNvSpPr>
          <p:nvPr>
            <p:ph type="title"/>
          </p:nvPr>
        </p:nvSpPr>
        <p:spPr/>
        <p:txBody>
          <a:bodyPr/>
          <a:lstStyle/>
          <a:p>
            <a:r>
              <a:rPr lang="en-US" dirty="0"/>
              <a:t>Regional Analysis of Defects</a:t>
            </a:r>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15</a:t>
            </a:fld>
            <a:r>
              <a:rPr lang="en-US" noProof="1" smtClean="0"/>
              <a:t> / 20</a:t>
            </a:r>
            <a:endParaRPr lang="en-US" noProof="1"/>
          </a:p>
        </p:txBody>
      </p:sp>
      <p:graphicFrame>
        <p:nvGraphicFramePr>
          <p:cNvPr id="11" name="Chart 10"/>
          <p:cNvGraphicFramePr/>
          <p:nvPr>
            <p:extLst>
              <p:ext uri="{D42A27DB-BD31-4B8C-83A1-F6EECF244321}">
                <p14:modId xmlns:p14="http://schemas.microsoft.com/office/powerpoint/2010/main" val="4230370848"/>
              </p:ext>
            </p:extLst>
          </p:nvPr>
        </p:nvGraphicFramePr>
        <p:xfrm>
          <a:off x="471402" y="1657274"/>
          <a:ext cx="6284460" cy="3303346"/>
        </p:xfrm>
        <a:graphic>
          <a:graphicData uri="http://schemas.openxmlformats.org/drawingml/2006/chart">
            <c:chart xmlns:c="http://schemas.openxmlformats.org/drawingml/2006/chart" xmlns:r="http://schemas.openxmlformats.org/officeDocument/2006/relationships" r:id="rId2"/>
          </a:graphicData>
        </a:graphic>
      </p:graphicFrame>
      <p:grpSp>
        <p:nvGrpSpPr>
          <p:cNvPr id="15" name="Group 14"/>
          <p:cNvGrpSpPr/>
          <p:nvPr/>
        </p:nvGrpSpPr>
        <p:grpSpPr>
          <a:xfrm>
            <a:off x="2182489" y="1570949"/>
            <a:ext cx="2419008" cy="1077218"/>
            <a:chOff x="2182489" y="1570949"/>
            <a:chExt cx="2419008" cy="1077218"/>
          </a:xfrm>
        </p:grpSpPr>
        <p:cxnSp>
          <p:nvCxnSpPr>
            <p:cNvPr id="9" name="Straight Arrow Connector 8"/>
            <p:cNvCxnSpPr/>
            <p:nvPr/>
          </p:nvCxnSpPr>
          <p:spPr>
            <a:xfrm flipV="1">
              <a:off x="2182489" y="1986116"/>
              <a:ext cx="590208" cy="585558"/>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772697" y="1570949"/>
              <a:ext cx="1828800" cy="1077218"/>
            </a:xfrm>
            <a:prstGeom prst="rect">
              <a:avLst/>
            </a:prstGeom>
            <a:noFill/>
          </p:spPr>
          <p:txBody>
            <a:bodyPr wrap="square" rtlCol="0">
              <a:spAutoFit/>
            </a:bodyPr>
            <a:lstStyle/>
            <a:p>
              <a:r>
                <a:rPr lang="en-US" sz="1600" b="1" dirty="0" err="1" smtClean="0">
                  <a:solidFill>
                    <a:srgbClr val="C00000"/>
                  </a:solidFill>
                  <a:ea typeface="Calibri"/>
                  <a:cs typeface="Times New Roman" panose="02020603050405020304" pitchFamily="18" charset="0"/>
                </a:rPr>
                <a:t>Pd</a:t>
              </a:r>
              <a:r>
                <a:rPr lang="en-US" sz="1600" b="1" dirty="0" smtClean="0">
                  <a:solidFill>
                    <a:srgbClr val="C00000"/>
                  </a:solidFill>
                  <a:ea typeface="Calibri"/>
                  <a:cs typeface="Times New Roman" panose="02020603050405020304" pitchFamily="18" charset="0"/>
                </a:rPr>
                <a:t> = 30% All region densities are larger than clustered distributions</a:t>
              </a:r>
              <a:endParaRPr lang="en-US" sz="1600" b="1" dirty="0">
                <a:solidFill>
                  <a:srgbClr val="C00000"/>
                </a:solidFill>
                <a:ea typeface="Calibri"/>
                <a:cs typeface="Times New Roman" panose="02020603050405020304" pitchFamily="18" charset="0"/>
              </a:endParaRPr>
            </a:p>
          </p:txBody>
        </p:sp>
      </p:grpSp>
    </p:spTree>
    <p:extLst>
      <p:ext uri="{BB962C8B-B14F-4D97-AF65-F5344CB8AC3E}">
        <p14:creationId xmlns:p14="http://schemas.microsoft.com/office/powerpoint/2010/main" val="41598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Literal distribution shows the crossbar representation of a logic function. Using a matrix is a common choice. Activated switches are shown with 1s.</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sp>
        <p:nvSpPr>
          <p:cNvPr id="3" name="Title 2"/>
          <p:cNvSpPr>
            <a:spLocks noGrp="1"/>
          </p:cNvSpPr>
          <p:nvPr>
            <p:ph type="title"/>
          </p:nvPr>
        </p:nvSpPr>
        <p:spPr/>
        <p:txBody>
          <a:bodyPr/>
          <a:lstStyle/>
          <a:p>
            <a:r>
              <a:rPr lang="en-US" dirty="0" smtClean="0"/>
              <a:t>Literal Distributions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16</a:t>
            </a:fld>
            <a:r>
              <a:rPr lang="en-US" noProof="1" smtClean="0"/>
              <a:t> / 20</a:t>
            </a:r>
            <a:endParaRPr lang="en-US" noProof="1"/>
          </a:p>
        </p:txBody>
      </p:sp>
      <p:grpSp>
        <p:nvGrpSpPr>
          <p:cNvPr id="7" name="Group 6"/>
          <p:cNvGrpSpPr/>
          <p:nvPr/>
        </p:nvGrpSpPr>
        <p:grpSpPr>
          <a:xfrm>
            <a:off x="621876" y="2289815"/>
            <a:ext cx="2954702" cy="1765871"/>
            <a:chOff x="3561320" y="1689523"/>
            <a:chExt cx="2954702" cy="1765871"/>
          </a:xfrm>
        </p:grpSpPr>
        <p:cxnSp>
          <p:nvCxnSpPr>
            <p:cNvPr id="8" name="Straight Connector 7"/>
            <p:cNvCxnSpPr/>
            <p:nvPr/>
          </p:nvCxnSpPr>
          <p:spPr>
            <a:xfrm rot="5400000">
              <a:off x="4844866"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606691"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368516"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130342"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892167"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53990"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257294" y="232372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5" name="Oval 14"/>
            <p:cNvSpPr/>
            <p:nvPr/>
          </p:nvSpPr>
          <p:spPr>
            <a:xfrm>
              <a:off x="4490124" y="232372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6" name="Oval 15"/>
            <p:cNvSpPr/>
            <p:nvPr/>
          </p:nvSpPr>
          <p:spPr>
            <a:xfrm>
              <a:off x="4733644" y="2570815"/>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7" name="Oval 16"/>
            <p:cNvSpPr/>
            <p:nvPr/>
          </p:nvSpPr>
          <p:spPr>
            <a:xfrm>
              <a:off x="4253956" y="2576529"/>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9" name="Oval 18"/>
            <p:cNvSpPr/>
            <p:nvPr/>
          </p:nvSpPr>
          <p:spPr>
            <a:xfrm>
              <a:off x="4971830" y="306500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0" name="Oval 19"/>
            <p:cNvSpPr/>
            <p:nvPr/>
          </p:nvSpPr>
          <p:spPr>
            <a:xfrm>
              <a:off x="5210005" y="306500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1" name="Oval 20"/>
            <p:cNvSpPr/>
            <p:nvPr/>
          </p:nvSpPr>
          <p:spPr>
            <a:xfrm>
              <a:off x="5448180" y="306500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2" name="Oval 21"/>
            <p:cNvSpPr/>
            <p:nvPr/>
          </p:nvSpPr>
          <p:spPr>
            <a:xfrm>
              <a:off x="4735473" y="2827746"/>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3" name="Oval 22"/>
            <p:cNvSpPr/>
            <p:nvPr/>
          </p:nvSpPr>
          <p:spPr>
            <a:xfrm>
              <a:off x="4497298" y="2827746"/>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25" name="Straight Connector 24"/>
            <p:cNvCxnSpPr/>
            <p:nvPr/>
          </p:nvCxnSpPr>
          <p:spPr>
            <a:xfrm>
              <a:off x="3966258" y="2390475"/>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6258" y="2885908"/>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6258" y="3133625"/>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9" name="Metin kutusu 77"/>
            <p:cNvSpPr txBox="1"/>
            <p:nvPr/>
          </p:nvSpPr>
          <p:spPr>
            <a:xfrm>
              <a:off x="3561320" y="2208899"/>
              <a:ext cx="424210" cy="1246495"/>
            </a:xfrm>
            <a:prstGeom prst="rect">
              <a:avLst/>
            </a:prstGeom>
            <a:noFill/>
          </p:spPr>
          <p:txBody>
            <a:bodyPr wrap="square" rtlCol="0">
              <a:spAutoFit/>
            </a:bodyPr>
            <a:lstStyle/>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1</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2</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smtClean="0">
                  <a:solidFill>
                    <a:prstClr val="black"/>
                  </a:solidFill>
                  <a:latin typeface="Times New Roman" panose="02020603050405020304" pitchFamily="18" charset="0"/>
                  <a:ea typeface="Calibri"/>
                  <a:cs typeface="Times New Roman" panose="02020603050405020304" pitchFamily="18" charset="0"/>
                </a:rPr>
                <a:t>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3</a:t>
              </a:r>
              <a:r>
                <a:rPr lang="tr-TR" sz="1600" b="1" i="1" dirty="0" smtClean="0">
                  <a:solidFill>
                    <a:prstClr val="black"/>
                  </a:solidFill>
                  <a:latin typeface="Times New Roman" panose="02020603050405020304" pitchFamily="18" charset="0"/>
                  <a:ea typeface="Calibri"/>
                  <a:cs typeface="Times New Roman" panose="02020603050405020304" pitchFamily="18" charset="0"/>
                </a:rPr>
                <a:t> 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4</a:t>
              </a:r>
              <a:r>
                <a:rPr lang="tr-TR" sz="1600" b="1" i="1" baseline="-25000" dirty="0" smtClean="0">
                  <a:solidFill>
                    <a:prstClr val="black"/>
                  </a:solidFill>
                  <a:latin typeface="Times New Roman" panose="02020603050405020304" pitchFamily="18" charset="0"/>
                  <a:ea typeface="Calibri"/>
                  <a:cs typeface="Times New Roman" panose="02020603050405020304" pitchFamily="18" charset="0"/>
                </a:rPr>
                <a:t> </a:t>
              </a:r>
              <a:endParaRPr lang="tr-TR" sz="1600" b="1" i="1" baseline="-25000"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nvGrpSpPr>
            <p:cNvPr id="30" name="Group 29"/>
            <p:cNvGrpSpPr/>
            <p:nvPr/>
          </p:nvGrpSpPr>
          <p:grpSpPr>
            <a:xfrm>
              <a:off x="4148949" y="1689523"/>
              <a:ext cx="2367073" cy="338554"/>
              <a:chOff x="4148949" y="1689523"/>
              <a:chExt cx="2367073" cy="338554"/>
            </a:xfrm>
          </p:grpSpPr>
          <p:sp>
            <p:nvSpPr>
              <p:cNvPr id="43" name="Metin kutusu 88"/>
              <p:cNvSpPr txBox="1"/>
              <p:nvPr/>
            </p:nvSpPr>
            <p:spPr>
              <a:xfrm>
                <a:off x="4148949" y="1689523"/>
                <a:ext cx="2367073" cy="338554"/>
              </a:xfrm>
              <a:prstGeom prst="rect">
                <a:avLst/>
              </a:prstGeom>
              <a:noFill/>
            </p:spPr>
            <p:txBody>
              <a:bodyPr wrap="square" rtlCol="0" anchor="ctr">
                <a:spAutoFit/>
              </a:bodyPr>
              <a:lstStyle/>
              <a:p>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2</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i="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dirty="0" smtClean="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44" name="Düz Bağlayıcı 89"/>
              <p:cNvCxnSpPr/>
              <p:nvPr/>
            </p:nvCxnSpPr>
            <p:spPr>
              <a:xfrm>
                <a:off x="4943382"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Düz Bağlayıcı 89"/>
              <p:cNvCxnSpPr/>
              <p:nvPr/>
            </p:nvCxnSpPr>
            <p:spPr>
              <a:xfrm>
                <a:off x="5231130"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Düz Bağlayıcı 89"/>
              <p:cNvCxnSpPr/>
              <p:nvPr/>
            </p:nvCxnSpPr>
            <p:spPr>
              <a:xfrm>
                <a:off x="5499828"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a:off x="3966258" y="2638192"/>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4" name="Dikdörtgen 11"/>
            <p:cNvSpPr/>
            <p:nvPr/>
          </p:nvSpPr>
          <p:spPr>
            <a:xfrm rot="5400000">
              <a:off x="5243978" y="2773224"/>
              <a:ext cx="1334968"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nvGrpSpPr>
          <p:cNvPr id="48" name="Group 47"/>
          <p:cNvGrpSpPr/>
          <p:nvPr/>
        </p:nvGrpSpPr>
        <p:grpSpPr>
          <a:xfrm>
            <a:off x="475979" y="1951261"/>
            <a:ext cx="2970558" cy="338554"/>
            <a:chOff x="3990531" y="1047089"/>
            <a:chExt cx="2499487" cy="273893"/>
          </a:xfrm>
        </p:grpSpPr>
        <p:sp>
          <p:nvSpPr>
            <p:cNvPr id="50" name="Metin kutusu 78"/>
            <p:cNvSpPr txBox="1"/>
            <p:nvPr/>
          </p:nvSpPr>
          <p:spPr>
            <a:xfrm>
              <a:off x="3990531" y="1047089"/>
              <a:ext cx="2499487" cy="27389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b="1" i="1" dirty="0">
                  <a:latin typeface="Times New Roman" panose="02020603050405020304" pitchFamily="18" charset="0"/>
                  <a:ea typeface="Calibri"/>
                  <a:cs typeface="Times New Roman" panose="02020603050405020304" pitchFamily="18" charset="0"/>
                </a:rPr>
                <a:t>f = x</a:t>
              </a:r>
              <a:r>
                <a:rPr lang="tr-TR"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tr-TR" sz="1600" b="1" baseline="-25000" dirty="0">
                  <a:latin typeface="Times New Roman" panose="02020603050405020304" pitchFamily="18" charset="0"/>
                  <a:ea typeface="Calibri"/>
                  <a:cs typeface="Times New Roman" panose="02020603050405020304" pitchFamily="18" charset="0"/>
                </a:rPr>
                <a:t>2</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 +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tr-TR" sz="1600" b="1" baseline="-25000" dirty="0">
                  <a:latin typeface="Times New Roman" panose="02020603050405020304" pitchFamily="18" charset="0"/>
                  <a:ea typeface="Calibri"/>
                  <a:cs typeface="Times New Roman" panose="02020603050405020304" pitchFamily="18" charset="0"/>
                </a:rPr>
                <a:t>3</a:t>
              </a:r>
              <a:r>
                <a:rPr lang="tr-TR" sz="1600" b="1" i="1" dirty="0">
                  <a:latin typeface="Times New Roman" panose="02020603050405020304" pitchFamily="18" charset="0"/>
                  <a:ea typeface="Calibri"/>
                  <a:cs typeface="Times New Roman" panose="02020603050405020304" pitchFamily="18" charset="0"/>
                </a:rPr>
                <a:t> + x</a:t>
              </a:r>
              <a:r>
                <a:rPr lang="en-US" sz="1600" b="1" baseline="-25000" dirty="0">
                  <a:latin typeface="Times New Roman" panose="02020603050405020304" pitchFamily="18" charset="0"/>
                  <a:ea typeface="Calibri"/>
                  <a:cs typeface="Times New Roman" panose="02020603050405020304" pitchFamily="18" charset="0"/>
                </a:rPr>
                <a:t>1</a:t>
              </a:r>
              <a:r>
                <a:rPr lang="en-US" sz="1600" b="1" dirty="0">
                  <a:latin typeface="Times New Roman" panose="02020603050405020304" pitchFamily="18" charset="0"/>
                  <a:ea typeface="Calibri"/>
                  <a:cs typeface="Times New Roman" panose="02020603050405020304" pitchFamily="18" charset="0"/>
                </a:rPr>
                <a:t> </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endParaRPr lang="tr-TR" sz="1600" b="1" dirty="0">
                <a:latin typeface="Times New Roman" panose="02020603050405020304" pitchFamily="18" charset="0"/>
                <a:cs typeface="Times New Roman" panose="02020603050405020304" pitchFamily="18" charset="0"/>
              </a:endParaRPr>
            </a:p>
          </p:txBody>
        </p:sp>
        <p:cxnSp>
          <p:nvCxnSpPr>
            <p:cNvPr id="51" name="Düz Bağlayıcı 89"/>
            <p:cNvCxnSpPr/>
            <p:nvPr/>
          </p:nvCxnSpPr>
          <p:spPr>
            <a:xfrm>
              <a:off x="5832620" y="112074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52" name="Düz Bağlayıcı 89"/>
            <p:cNvCxnSpPr/>
            <p:nvPr/>
          </p:nvCxnSpPr>
          <p:spPr>
            <a:xfrm>
              <a:off x="6050467" y="112012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53" name="Düz Bağlayıcı 89"/>
            <p:cNvCxnSpPr/>
            <p:nvPr/>
          </p:nvCxnSpPr>
          <p:spPr>
            <a:xfrm>
              <a:off x="6237938" y="1120742"/>
              <a:ext cx="108000" cy="0"/>
            </a:xfrm>
            <a:prstGeom prst="line">
              <a:avLst/>
            </a:prstGeom>
            <a:ln w="12700"/>
          </p:spPr>
          <p:style>
            <a:lnRef idx="2">
              <a:schemeClr val="dk1"/>
            </a:lnRef>
            <a:fillRef idx="1">
              <a:schemeClr val="lt1"/>
            </a:fillRef>
            <a:effectRef idx="0">
              <a:schemeClr val="dk1"/>
            </a:effectRef>
            <a:fontRef idx="minor">
              <a:schemeClr val="dk1"/>
            </a:fontRef>
          </p:style>
        </p:cxnSp>
      </p:grpSp>
      <p:grpSp>
        <p:nvGrpSpPr>
          <p:cNvPr id="72" name="Group 71"/>
          <p:cNvGrpSpPr/>
          <p:nvPr/>
        </p:nvGrpSpPr>
        <p:grpSpPr>
          <a:xfrm>
            <a:off x="3670140" y="2290539"/>
            <a:ext cx="2791283" cy="1788022"/>
            <a:chOff x="3332478" y="2019893"/>
            <a:chExt cx="2791283" cy="1788022"/>
          </a:xfrm>
        </p:grpSpPr>
        <mc:AlternateContent xmlns:mc="http://schemas.openxmlformats.org/markup-compatibility/2006" xmlns:a14="http://schemas.microsoft.com/office/drawing/2010/main">
          <mc:Choice Requires="a14">
            <p:sp>
              <p:nvSpPr>
                <p:cNvPr id="55" name="Metin kutusu 76"/>
                <p:cNvSpPr txBox="1"/>
                <p:nvPr/>
              </p:nvSpPr>
              <p:spPr>
                <a:xfrm>
                  <a:off x="3601094" y="2551112"/>
                  <a:ext cx="2407371" cy="11128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6"/>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mr>
                              <m:mr>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mr>
                              <m:mr>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mr>
                              <m:mr>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mr>
                            </m:m>
                          </m:e>
                        </m:d>
                      </m:oMath>
                    </m:oMathPara>
                  </a14:m>
                  <a:endParaRPr lang="en-US" sz="1600" dirty="0">
                    <a:latin typeface="Arial" panose="020B0604020202020204" pitchFamily="34" charset="0"/>
                    <a:cs typeface="Arial" panose="020B0604020202020204" pitchFamily="34" charset="0"/>
                  </a:endParaRPr>
                </a:p>
              </p:txBody>
            </p:sp>
          </mc:Choice>
          <mc:Fallback xmlns="">
            <p:sp>
              <p:nvSpPr>
                <p:cNvPr id="55" name="Metin kutusu 76"/>
                <p:cNvSpPr txBox="1">
                  <a:spLocks noRot="1" noChangeAspect="1" noMove="1" noResize="1" noEditPoints="1" noAdjustHandles="1" noChangeArrowheads="1" noChangeShapeType="1" noTextEdit="1"/>
                </p:cNvSpPr>
                <p:nvPr/>
              </p:nvSpPr>
              <p:spPr>
                <a:xfrm>
                  <a:off x="3601094" y="2551112"/>
                  <a:ext cx="2407371" cy="1112805"/>
                </a:xfrm>
                <a:prstGeom prst="rect">
                  <a:avLst/>
                </a:prstGeom>
                <a:blipFill>
                  <a:blip r:embed="rId2"/>
                  <a:stretch>
                    <a:fillRect/>
                  </a:stretch>
                </a:blipFill>
              </p:spPr>
              <p:txBody>
                <a:bodyPr/>
                <a:lstStyle/>
                <a:p>
                  <a:r>
                    <a:rPr lang="en-US">
                      <a:noFill/>
                    </a:rPr>
                    <a:t> </a:t>
                  </a:r>
                </a:p>
              </p:txBody>
            </p:sp>
          </mc:Fallback>
        </mc:AlternateContent>
        <p:grpSp>
          <p:nvGrpSpPr>
            <p:cNvPr id="71" name="Group 70"/>
            <p:cNvGrpSpPr/>
            <p:nvPr/>
          </p:nvGrpSpPr>
          <p:grpSpPr>
            <a:xfrm>
              <a:off x="3756688" y="2019893"/>
              <a:ext cx="2367073" cy="338554"/>
              <a:chOff x="3756688" y="2019893"/>
              <a:chExt cx="2367073" cy="338554"/>
            </a:xfrm>
          </p:grpSpPr>
          <p:sp>
            <p:nvSpPr>
              <p:cNvPr id="65" name="Metin kutusu 88"/>
              <p:cNvSpPr txBox="1"/>
              <p:nvPr/>
            </p:nvSpPr>
            <p:spPr>
              <a:xfrm>
                <a:off x="3756688" y="2019893"/>
                <a:ext cx="2367073" cy="338554"/>
              </a:xfrm>
              <a:prstGeom prst="rect">
                <a:avLst/>
              </a:prstGeom>
              <a:noFill/>
            </p:spPr>
            <p:txBody>
              <a:bodyPr wrap="square" rtlCol="0" anchor="ctr">
                <a:spAutoFit/>
              </a:bodyPr>
              <a:lstStyle/>
              <a:p>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i="1" baseline="-25000" dirty="0" smtClean="0">
                    <a:latin typeface="Times New Roman" panose="02020603050405020304" pitchFamily="18" charset="0"/>
                    <a:ea typeface="Calibri"/>
                    <a:cs typeface="Times New Roman" panose="02020603050405020304" pitchFamily="18" charset="0"/>
                  </a:rPr>
                  <a:t> </a:t>
                </a:r>
                <a:r>
                  <a:rPr lang="en-US" sz="1600" b="1" i="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66" name="Düz Bağlayıcı 89"/>
              <p:cNvCxnSpPr/>
              <p:nvPr/>
            </p:nvCxnSpPr>
            <p:spPr>
              <a:xfrm>
                <a:off x="4922729"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Düz Bağlayıcı 89"/>
              <p:cNvCxnSpPr/>
              <p:nvPr/>
            </p:nvCxnSpPr>
            <p:spPr>
              <a:xfrm>
                <a:off x="5273977"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Düz Bağlayıcı 89"/>
              <p:cNvCxnSpPr/>
              <p:nvPr/>
            </p:nvCxnSpPr>
            <p:spPr>
              <a:xfrm>
                <a:off x="5599825"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Metin kutusu 77"/>
            <p:cNvSpPr txBox="1"/>
            <p:nvPr/>
          </p:nvSpPr>
          <p:spPr>
            <a:xfrm>
              <a:off x="3332478" y="2561420"/>
              <a:ext cx="424210" cy="1246495"/>
            </a:xfrm>
            <a:prstGeom prst="rect">
              <a:avLst/>
            </a:prstGeom>
            <a:noFill/>
          </p:spPr>
          <p:txBody>
            <a:bodyPr wrap="square" rtlCol="0">
              <a:spAutoFit/>
            </a:bodyPr>
            <a:lstStyle/>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1</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2</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smtClean="0">
                  <a:solidFill>
                    <a:prstClr val="black"/>
                  </a:solidFill>
                  <a:latin typeface="Times New Roman" panose="02020603050405020304" pitchFamily="18" charset="0"/>
                  <a:ea typeface="Calibri"/>
                  <a:cs typeface="Times New Roman" panose="02020603050405020304" pitchFamily="18" charset="0"/>
                </a:rPr>
                <a:t>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3</a:t>
              </a:r>
              <a:r>
                <a:rPr lang="tr-TR" sz="1600" b="1" i="1" dirty="0" smtClean="0">
                  <a:solidFill>
                    <a:prstClr val="black"/>
                  </a:solidFill>
                  <a:latin typeface="Times New Roman" panose="02020603050405020304" pitchFamily="18" charset="0"/>
                  <a:ea typeface="Calibri"/>
                  <a:cs typeface="Times New Roman" panose="02020603050405020304" pitchFamily="18" charset="0"/>
                </a:rPr>
                <a:t> 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4</a:t>
              </a:r>
              <a:r>
                <a:rPr lang="tr-TR" sz="1600" b="1" i="1" baseline="-25000" dirty="0" smtClean="0">
                  <a:solidFill>
                    <a:prstClr val="black"/>
                  </a:solidFill>
                  <a:latin typeface="Times New Roman" panose="02020603050405020304" pitchFamily="18" charset="0"/>
                  <a:ea typeface="Calibri"/>
                  <a:cs typeface="Times New Roman" panose="02020603050405020304" pitchFamily="18" charset="0"/>
                </a:rPr>
                <a:t> </a:t>
              </a:r>
              <a:endParaRPr lang="tr-TR" sz="1600" b="1" i="1" baseline="-25000"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cxnSp>
        <p:nvCxnSpPr>
          <p:cNvPr id="70" name="Straight Arrow Connector 69"/>
          <p:cNvCxnSpPr/>
          <p:nvPr/>
        </p:nvCxnSpPr>
        <p:spPr>
          <a:xfrm flipV="1">
            <a:off x="3200400" y="3333639"/>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430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Literal Distributions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17</a:t>
            </a:fld>
            <a:r>
              <a:rPr lang="en-US" noProof="1" smtClean="0"/>
              <a:t> / 20</a:t>
            </a:r>
            <a:endParaRPr lang="en-US" noProof="1"/>
          </a:p>
        </p:txBody>
      </p:sp>
      <p:sp>
        <p:nvSpPr>
          <p:cNvPr id="8" name="Content Placeholder 1"/>
          <p:cNvSpPr>
            <a:spLocks noGrp="1"/>
          </p:cNvSpPr>
          <p:nvPr>
            <p:ph idx="1"/>
          </p:nvPr>
        </p:nvSpPr>
        <p:spPr>
          <a:xfrm>
            <a:off x="252376" y="1016812"/>
            <a:ext cx="6353252" cy="3943807"/>
          </a:xfrm>
        </p:spPr>
        <p:txBody>
          <a:bodyPr>
            <a:normAutofit/>
          </a:bodyPr>
          <a:lstStyle/>
          <a:p>
            <a:r>
              <a:rPr lang="en-US" dirty="0" smtClean="0"/>
              <a:t>Due to logic function properties</a:t>
            </a:r>
            <a:r>
              <a:rPr lang="en-US" dirty="0"/>
              <a:t>,</a:t>
            </a:r>
            <a:r>
              <a:rPr lang="en-US" dirty="0" smtClean="0"/>
              <a:t> a </a:t>
            </a:r>
            <a:r>
              <a:rPr lang="en-US" dirty="0"/>
              <a:t>product cannot have a variable and its </a:t>
            </a:r>
            <a:r>
              <a:rPr lang="en-US" dirty="0" smtClean="0"/>
              <a:t>negation </a:t>
            </a:r>
            <a:r>
              <a:rPr lang="en-US" dirty="0"/>
              <a:t>at the same time. </a:t>
            </a:r>
            <a:r>
              <a:rPr lang="en-US" dirty="0" smtClean="0"/>
              <a:t>So there are 2 constraints literal distributions need to adhere:</a:t>
            </a:r>
          </a:p>
          <a:p>
            <a:endParaRPr lang="en-US" dirty="0" smtClean="0"/>
          </a:p>
          <a:p>
            <a:endParaRPr lang="en-US" dirty="0" smtClean="0"/>
          </a:p>
          <a:p>
            <a:endParaRPr lang="en-US" dirty="0" smtClean="0"/>
          </a:p>
          <a:p>
            <a:pPr marL="342900" lvl="1" indent="0">
              <a:buNone/>
            </a:pPr>
            <a:endParaRPr lang="en-US" dirty="0" smtClean="0"/>
          </a:p>
          <a:p>
            <a:endParaRPr lang="en-US" dirty="0"/>
          </a:p>
          <a:p>
            <a:endParaRPr lang="en-US" dirty="0" smtClean="0"/>
          </a:p>
          <a:p>
            <a:pPr marL="0" indent="0">
              <a:buNone/>
            </a:pPr>
            <a:endParaRPr lang="en-US" dirty="0" smtClean="0"/>
          </a:p>
          <a:p>
            <a:r>
              <a:rPr lang="en-US" dirty="0" smtClean="0"/>
              <a:t>We will show that randomly generated logic function matrices produce unreliable results.</a:t>
            </a: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p:txBody>
      </p:sp>
      <p:grpSp>
        <p:nvGrpSpPr>
          <p:cNvPr id="84" name="Group 83"/>
          <p:cNvGrpSpPr/>
          <p:nvPr/>
        </p:nvGrpSpPr>
        <p:grpSpPr>
          <a:xfrm>
            <a:off x="-47695" y="1828733"/>
            <a:ext cx="7034323" cy="1005050"/>
            <a:chOff x="-47695" y="1828733"/>
            <a:chExt cx="7034323" cy="1005050"/>
          </a:xfrm>
        </p:grpSpPr>
        <p:sp>
          <p:nvSpPr>
            <p:cNvPr id="50" name="TextBox 49"/>
            <p:cNvSpPr txBox="1"/>
            <p:nvPr/>
          </p:nvSpPr>
          <p:spPr>
            <a:xfrm>
              <a:off x="-47695" y="2126442"/>
              <a:ext cx="4286250" cy="584775"/>
            </a:xfrm>
            <a:prstGeom prst="rect">
              <a:avLst/>
            </a:prstGeom>
            <a:noFill/>
          </p:spPr>
          <p:txBody>
            <a:bodyPr wrap="square" rtlCol="0">
              <a:spAutoFit/>
            </a:bodyPr>
            <a:lstStyle/>
            <a:p>
              <a:pPr marL="685800" lvl="1" indent="-342900">
                <a:buFont typeface="+mj-lt"/>
                <a:buAutoNum type="arabicPeriod"/>
              </a:pPr>
              <a:r>
                <a:rPr lang="en-US" sz="1600" b="1" dirty="0" smtClean="0">
                  <a:solidFill>
                    <a:srgbClr val="C00000"/>
                  </a:solidFill>
                </a:rPr>
                <a:t>At </a:t>
              </a:r>
              <a:r>
                <a:rPr lang="en-US" sz="1600" b="1" dirty="0">
                  <a:solidFill>
                    <a:srgbClr val="C00000"/>
                  </a:solidFill>
                </a:rPr>
                <a:t>most, only half of a matrix row can be </a:t>
              </a:r>
              <a:r>
                <a:rPr lang="en-US" sz="1600" b="1" dirty="0" smtClean="0">
                  <a:solidFill>
                    <a:srgbClr val="C00000"/>
                  </a:solidFill>
                </a:rPr>
                <a:t>1</a:t>
              </a:r>
            </a:p>
          </p:txBody>
        </p:sp>
        <p:grpSp>
          <p:nvGrpSpPr>
            <p:cNvPr id="81" name="Group 80"/>
            <p:cNvGrpSpPr/>
            <p:nvPr/>
          </p:nvGrpSpPr>
          <p:grpSpPr>
            <a:xfrm>
              <a:off x="4195345" y="1828733"/>
              <a:ext cx="2791283" cy="1005050"/>
              <a:chOff x="4195345" y="1828733"/>
              <a:chExt cx="2791283" cy="1005050"/>
            </a:xfrm>
          </p:grpSpPr>
          <p:grpSp>
            <p:nvGrpSpPr>
              <p:cNvPr id="41" name="Group 40"/>
              <p:cNvGrpSpPr/>
              <p:nvPr/>
            </p:nvGrpSpPr>
            <p:grpSpPr>
              <a:xfrm>
                <a:off x="4195345" y="1828733"/>
                <a:ext cx="2791283" cy="882165"/>
                <a:chOff x="3332478" y="2019893"/>
                <a:chExt cx="2791283" cy="882165"/>
              </a:xfrm>
            </p:grpSpPr>
            <mc:AlternateContent xmlns:mc="http://schemas.openxmlformats.org/markup-compatibility/2006" xmlns:a14="http://schemas.microsoft.com/office/drawing/2010/main">
              <mc:Choice Requires="a14">
                <p:sp>
                  <p:nvSpPr>
                    <p:cNvPr id="42" name="Metin kutusu 76"/>
                    <p:cNvSpPr txBox="1"/>
                    <p:nvPr/>
                  </p:nvSpPr>
                  <p:spPr>
                    <a:xfrm>
                      <a:off x="3601094" y="2337752"/>
                      <a:ext cx="24073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6"/>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0</m:t>
                                      </m:r>
                                    </m:e>
                                  </m:mr>
                                </m:m>
                              </m:e>
                            </m:d>
                          </m:oMath>
                        </m:oMathPara>
                      </a14:m>
                      <a:endParaRPr lang="en-US" sz="1600" dirty="0">
                        <a:latin typeface="Arial" panose="020B0604020202020204" pitchFamily="34" charset="0"/>
                        <a:cs typeface="Arial" panose="020B0604020202020204" pitchFamily="34" charset="0"/>
                      </a:endParaRPr>
                    </a:p>
                  </p:txBody>
                </p:sp>
              </mc:Choice>
              <mc:Fallback xmlns="">
                <p:sp>
                  <p:nvSpPr>
                    <p:cNvPr id="42" name="Metin kutusu 76"/>
                    <p:cNvSpPr txBox="1">
                      <a:spLocks noRot="1" noChangeAspect="1" noMove="1" noResize="1" noEditPoints="1" noAdjustHandles="1" noChangeArrowheads="1" noChangeShapeType="1" noTextEdit="1"/>
                    </p:cNvSpPr>
                    <p:nvPr/>
                  </p:nvSpPr>
                  <p:spPr>
                    <a:xfrm>
                      <a:off x="3601094" y="2337752"/>
                      <a:ext cx="2407371" cy="369332"/>
                    </a:xfrm>
                    <a:prstGeom prst="rect">
                      <a:avLst/>
                    </a:prstGeom>
                    <a:blipFill>
                      <a:blip r:embed="rId2"/>
                      <a:stretch>
                        <a:fillRect/>
                      </a:stretch>
                    </a:blipFill>
                  </p:spPr>
                  <p:txBody>
                    <a:bodyPr/>
                    <a:lstStyle/>
                    <a:p>
                      <a:r>
                        <a:rPr lang="en-US">
                          <a:noFill/>
                        </a:rPr>
                        <a:t> </a:t>
                      </a:r>
                    </a:p>
                  </p:txBody>
                </p:sp>
              </mc:Fallback>
            </mc:AlternateContent>
            <p:grpSp>
              <p:nvGrpSpPr>
                <p:cNvPr id="43" name="Group 42"/>
                <p:cNvGrpSpPr/>
                <p:nvPr/>
              </p:nvGrpSpPr>
              <p:grpSpPr>
                <a:xfrm>
                  <a:off x="3756688" y="2019893"/>
                  <a:ext cx="2367073" cy="338554"/>
                  <a:chOff x="3756688" y="2019893"/>
                  <a:chExt cx="2367073" cy="338554"/>
                </a:xfrm>
              </p:grpSpPr>
              <p:sp>
                <p:nvSpPr>
                  <p:cNvPr id="45" name="Metin kutusu 88"/>
                  <p:cNvSpPr txBox="1"/>
                  <p:nvPr/>
                </p:nvSpPr>
                <p:spPr>
                  <a:xfrm>
                    <a:off x="3756688" y="2019893"/>
                    <a:ext cx="2367073" cy="338554"/>
                  </a:xfrm>
                  <a:prstGeom prst="rect">
                    <a:avLst/>
                  </a:prstGeom>
                  <a:noFill/>
                </p:spPr>
                <p:txBody>
                  <a:bodyPr wrap="square" rtlCol="0" anchor="ctr">
                    <a:spAutoFit/>
                  </a:bodyPr>
                  <a:lstStyle/>
                  <a:p>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i="1" baseline="-25000" dirty="0" smtClean="0">
                        <a:latin typeface="Times New Roman" panose="02020603050405020304" pitchFamily="18" charset="0"/>
                        <a:ea typeface="Calibri"/>
                        <a:cs typeface="Times New Roman" panose="02020603050405020304" pitchFamily="18" charset="0"/>
                      </a:rPr>
                      <a:t> </a:t>
                    </a:r>
                    <a:r>
                      <a:rPr lang="en-US" sz="1600" b="1" i="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46" name="Düz Bağlayıcı 89"/>
                  <p:cNvCxnSpPr/>
                  <p:nvPr/>
                </p:nvCxnSpPr>
                <p:spPr>
                  <a:xfrm>
                    <a:off x="4922729"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Düz Bağlayıcı 89"/>
                  <p:cNvCxnSpPr/>
                  <p:nvPr/>
                </p:nvCxnSpPr>
                <p:spPr>
                  <a:xfrm>
                    <a:off x="5273977"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Düz Bağlayıcı 89"/>
                  <p:cNvCxnSpPr/>
                  <p:nvPr/>
                </p:nvCxnSpPr>
                <p:spPr>
                  <a:xfrm>
                    <a:off x="5599825"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Metin kutusu 77"/>
                <p:cNvSpPr txBox="1"/>
                <p:nvPr/>
              </p:nvSpPr>
              <p:spPr>
                <a:xfrm>
                  <a:off x="3332478" y="2348060"/>
                  <a:ext cx="424210" cy="553998"/>
                </a:xfrm>
                <a:prstGeom prst="rect">
                  <a:avLst/>
                </a:prstGeom>
                <a:noFill/>
              </p:spPr>
              <p:txBody>
                <a:bodyPr wrap="square" rtlCol="0">
                  <a:spAutoFit/>
                </a:bodyPr>
                <a:lstStyle/>
                <a:p>
                  <a:pPr algn="r">
                    <a:lnSpc>
                      <a:spcPts val="1800"/>
                    </a:lnSpc>
                  </a:pPr>
                  <a:r>
                    <a:rPr lang="tr-TR" sz="1600" b="1" i="1" dirty="0" smtClean="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smtClean="0">
                      <a:solidFill>
                        <a:prstClr val="black"/>
                      </a:solidFill>
                      <a:latin typeface="Times New Roman" panose="02020603050405020304" pitchFamily="18" charset="0"/>
                      <a:ea typeface="Calibri"/>
                      <a:cs typeface="Times New Roman" panose="02020603050405020304" pitchFamily="18" charset="0"/>
                    </a:rPr>
                    <a:t>1</a:t>
                  </a:r>
                  <a:endParaRPr lang="tr-TR" sz="1600" b="1" i="1" baseline="-25000"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grpSp>
            <p:nvGrpSpPr>
              <p:cNvPr id="65" name="Group 64"/>
              <p:cNvGrpSpPr/>
              <p:nvPr/>
            </p:nvGrpSpPr>
            <p:grpSpPr>
              <a:xfrm>
                <a:off x="4236136" y="2476465"/>
                <a:ext cx="1549460" cy="273893"/>
                <a:chOff x="4657480" y="2744956"/>
                <a:chExt cx="1549460" cy="273893"/>
              </a:xfrm>
            </p:grpSpPr>
            <p:sp>
              <p:nvSpPr>
                <p:cNvPr id="60" name="Metin kutusu 78"/>
                <p:cNvSpPr txBox="1"/>
                <p:nvPr/>
              </p:nvSpPr>
              <p:spPr>
                <a:xfrm>
                  <a:off x="4657480" y="2744956"/>
                  <a:ext cx="1549460" cy="273893"/>
                </a:xfrm>
                <a:prstGeom prst="rect">
                  <a:avLst/>
                </a:prstGeom>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Times New Roman" panose="02020603050405020304" pitchFamily="18" charset="0"/>
                      <a:ea typeface="Calibri"/>
                      <a:cs typeface="Times New Roman" panose="02020603050405020304" pitchFamily="18" charset="0"/>
                    </a:rPr>
                    <a:t>P</a:t>
                  </a:r>
                  <a:r>
                    <a:rPr lang="tr-TR" sz="1600" b="1" baseline="-25000" dirty="0" smtClean="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en-US" sz="1600" b="1" dirty="0">
                      <a:latin typeface="Times New Roman" panose="02020603050405020304" pitchFamily="18" charset="0"/>
                      <a:ea typeface="Calibri"/>
                      <a:cs typeface="Times New Roman" panose="02020603050405020304" pitchFamily="18" charset="0"/>
                    </a:rPr>
                    <a:t> </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smtClean="0">
                      <a:latin typeface="Times New Roman" panose="02020603050405020304" pitchFamily="18" charset="0"/>
                      <a:ea typeface="Calibri"/>
                      <a:cs typeface="Times New Roman" panose="02020603050405020304" pitchFamily="18" charset="0"/>
                    </a:rPr>
                    <a:t>3</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smtClean="0">
                      <a:latin typeface="Times New Roman" panose="02020603050405020304" pitchFamily="18" charset="0"/>
                      <a:ea typeface="Calibri"/>
                      <a:cs typeface="Times New Roman" panose="02020603050405020304" pitchFamily="18" charset="0"/>
                    </a:rPr>
                    <a:t>1</a:t>
                  </a:r>
                  <a:endParaRPr lang="tr-TR" sz="1600" b="1" dirty="0">
                    <a:latin typeface="Times New Roman" panose="02020603050405020304" pitchFamily="18" charset="0"/>
                    <a:cs typeface="Times New Roman" panose="02020603050405020304" pitchFamily="18" charset="0"/>
                  </a:endParaRPr>
                </a:p>
              </p:txBody>
            </p:sp>
            <p:cxnSp>
              <p:nvCxnSpPr>
                <p:cNvPr id="64" name="Düz Bağlayıcı 89"/>
                <p:cNvCxnSpPr/>
                <p:nvPr/>
              </p:nvCxnSpPr>
              <p:spPr>
                <a:xfrm>
                  <a:off x="5891192" y="284149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Metin kutusu 160"/>
              <p:cNvSpPr txBox="1"/>
              <p:nvPr/>
            </p:nvSpPr>
            <p:spPr>
              <a:xfrm>
                <a:off x="5876190" y="2495229"/>
                <a:ext cx="995142" cy="338554"/>
              </a:xfrm>
              <a:prstGeom prst="rect">
                <a:avLst/>
              </a:prstGeom>
              <a:noFill/>
            </p:spPr>
            <p:txBody>
              <a:bodyPr wrap="square" rtlCol="0">
                <a:spAutoFit/>
              </a:bodyPr>
              <a:lstStyle/>
              <a:p>
                <a:pPr algn="ctr"/>
                <a:r>
                  <a:rPr lang="en-US" sz="1600" b="1" dirty="0" smtClean="0">
                    <a:solidFill>
                      <a:srgbClr val="C00000"/>
                    </a:solidFill>
                    <a:latin typeface="Arial" panose="020B0604020202020204" pitchFamily="34" charset="0"/>
                    <a:cs typeface="Arial" panose="020B0604020202020204" pitchFamily="34" charset="0"/>
                  </a:rPr>
                  <a:t>invalid</a:t>
                </a:r>
                <a:endParaRPr lang="en-US" sz="1600" b="1" dirty="0">
                  <a:solidFill>
                    <a:srgbClr val="C00000"/>
                  </a:solidFill>
                  <a:latin typeface="Arial" panose="020B0604020202020204" pitchFamily="34" charset="0"/>
                  <a:cs typeface="Arial" panose="020B0604020202020204" pitchFamily="34" charset="0"/>
                </a:endParaRPr>
              </a:p>
            </p:txBody>
          </p:sp>
          <p:cxnSp>
            <p:nvCxnSpPr>
              <p:cNvPr id="67" name="Straight Arrow Connector 66"/>
              <p:cNvCxnSpPr/>
              <p:nvPr/>
            </p:nvCxnSpPr>
            <p:spPr>
              <a:xfrm flipV="1">
                <a:off x="5714265" y="2678528"/>
                <a:ext cx="27432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nvGrpSpPr>
          <p:cNvPr id="85" name="Group 84"/>
          <p:cNvGrpSpPr/>
          <p:nvPr/>
        </p:nvGrpSpPr>
        <p:grpSpPr>
          <a:xfrm>
            <a:off x="-13328" y="3095821"/>
            <a:ext cx="6919027" cy="1005050"/>
            <a:chOff x="-13328" y="2968821"/>
            <a:chExt cx="6919027" cy="1005050"/>
          </a:xfrm>
        </p:grpSpPr>
        <p:grpSp>
          <p:nvGrpSpPr>
            <p:cNvPr id="82" name="Group 81"/>
            <p:cNvGrpSpPr/>
            <p:nvPr/>
          </p:nvGrpSpPr>
          <p:grpSpPr>
            <a:xfrm>
              <a:off x="4114416" y="2968821"/>
              <a:ext cx="2791283" cy="1005050"/>
              <a:chOff x="4114416" y="2968821"/>
              <a:chExt cx="2791283" cy="1005050"/>
            </a:xfrm>
          </p:grpSpPr>
          <p:cxnSp>
            <p:nvCxnSpPr>
              <p:cNvPr id="61" name="Düz Bağlayıcı 89"/>
              <p:cNvCxnSpPr/>
              <p:nvPr/>
            </p:nvCxnSpPr>
            <p:spPr>
              <a:xfrm>
                <a:off x="6371252" y="3555209"/>
                <a:ext cx="91440" cy="0"/>
              </a:xfrm>
              <a:prstGeom prst="line">
                <a:avLst/>
              </a:prstGeom>
              <a:ln w="12700">
                <a:noFill/>
              </a:ln>
            </p:spPr>
            <p:style>
              <a:lnRef idx="2">
                <a:schemeClr val="dk1"/>
              </a:lnRef>
              <a:fillRef idx="1">
                <a:schemeClr val="lt1"/>
              </a:fillRef>
              <a:effectRef idx="0">
                <a:schemeClr val="dk1"/>
              </a:effectRef>
              <a:fontRef idx="minor">
                <a:schemeClr val="dk1"/>
              </a:fontRef>
            </p:style>
          </p:cxnSp>
          <p:grpSp>
            <p:nvGrpSpPr>
              <p:cNvPr id="68" name="Group 67"/>
              <p:cNvGrpSpPr/>
              <p:nvPr/>
            </p:nvGrpSpPr>
            <p:grpSpPr>
              <a:xfrm>
                <a:off x="4114416" y="2968821"/>
                <a:ext cx="2791283" cy="882165"/>
                <a:chOff x="3332478" y="2019893"/>
                <a:chExt cx="2791283" cy="882165"/>
              </a:xfrm>
            </p:grpSpPr>
            <mc:AlternateContent xmlns:mc="http://schemas.openxmlformats.org/markup-compatibility/2006" xmlns:a14="http://schemas.microsoft.com/office/drawing/2010/main">
              <mc:Choice Requires="a14">
                <p:sp>
                  <p:nvSpPr>
                    <p:cNvPr id="69" name="Metin kutusu 76"/>
                    <p:cNvSpPr txBox="1"/>
                    <p:nvPr/>
                  </p:nvSpPr>
                  <p:spPr>
                    <a:xfrm>
                      <a:off x="3601094" y="2337752"/>
                      <a:ext cx="240737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6"/>
                                          <m:mcJc m:val="center"/>
                                        </m:mcPr>
                                      </m:mc>
                                    </m:mcs>
                                    <m:ctrlPr>
                                      <a:rPr lang="en-US" b="0" i="1" smtClean="0">
                                        <a:solidFill>
                                          <a:schemeClr val="tx1"/>
                                        </a:solidFill>
                                        <a:latin typeface="Cambria Math" panose="02040503050406030204" pitchFamily="18" charset="0"/>
                                      </a:rPr>
                                    </m:ctrlPr>
                                  </m:mPr>
                                  <m:mr>
                                    <m:e>
                                      <m:r>
                                        <m:rPr>
                                          <m:brk m:alnAt="7"/>
                                        </m:rP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e>
                                      <m:r>
                                        <a:rPr lang="en-US" b="0" i="1" smtClean="0">
                                          <a:solidFill>
                                            <a:schemeClr val="tx1"/>
                                          </a:solidFill>
                                          <a:latin typeface="Cambria Math" panose="02040503050406030204" pitchFamily="18" charset="0"/>
                                        </a:rPr>
                                        <m:t>1</m:t>
                                      </m:r>
                                    </m:e>
                                    <m:e>
                                      <m:r>
                                        <a:rPr lang="en-US" b="0" i="1" smtClean="0">
                                          <a:solidFill>
                                            <a:schemeClr val="tx1"/>
                                          </a:solidFill>
                                          <a:latin typeface="Cambria Math" panose="02040503050406030204" pitchFamily="18" charset="0"/>
                                        </a:rPr>
                                        <m:t>0</m:t>
                                      </m:r>
                                    </m:e>
                                  </m:mr>
                                </m:m>
                              </m:e>
                            </m:d>
                          </m:oMath>
                        </m:oMathPara>
                      </a14:m>
                      <a:endParaRPr lang="en-US" sz="1600" dirty="0">
                        <a:latin typeface="Arial" panose="020B0604020202020204" pitchFamily="34" charset="0"/>
                        <a:cs typeface="Arial" panose="020B0604020202020204" pitchFamily="34" charset="0"/>
                      </a:endParaRPr>
                    </a:p>
                  </p:txBody>
                </p:sp>
              </mc:Choice>
              <mc:Fallback xmlns="">
                <p:sp>
                  <p:nvSpPr>
                    <p:cNvPr id="69" name="Metin kutusu 76"/>
                    <p:cNvSpPr txBox="1">
                      <a:spLocks noRot="1" noChangeAspect="1" noMove="1" noResize="1" noEditPoints="1" noAdjustHandles="1" noChangeArrowheads="1" noChangeShapeType="1" noTextEdit="1"/>
                    </p:cNvSpPr>
                    <p:nvPr/>
                  </p:nvSpPr>
                  <p:spPr>
                    <a:xfrm>
                      <a:off x="3601094" y="2337752"/>
                      <a:ext cx="2407371" cy="369332"/>
                    </a:xfrm>
                    <a:prstGeom prst="rect">
                      <a:avLst/>
                    </a:prstGeom>
                    <a:blipFill>
                      <a:blip r:embed="rId3"/>
                      <a:stretch>
                        <a:fillRect/>
                      </a:stretch>
                    </a:blipFill>
                  </p:spPr>
                  <p:txBody>
                    <a:bodyPr/>
                    <a:lstStyle/>
                    <a:p>
                      <a:r>
                        <a:rPr lang="en-US">
                          <a:noFill/>
                        </a:rPr>
                        <a:t> </a:t>
                      </a:r>
                    </a:p>
                  </p:txBody>
                </p:sp>
              </mc:Fallback>
            </mc:AlternateContent>
            <p:grpSp>
              <p:nvGrpSpPr>
                <p:cNvPr id="70" name="Group 69"/>
                <p:cNvGrpSpPr/>
                <p:nvPr/>
              </p:nvGrpSpPr>
              <p:grpSpPr>
                <a:xfrm>
                  <a:off x="3756688" y="2019893"/>
                  <a:ext cx="2367073" cy="338554"/>
                  <a:chOff x="3756688" y="2019893"/>
                  <a:chExt cx="2367073" cy="338554"/>
                </a:xfrm>
              </p:grpSpPr>
              <p:sp>
                <p:nvSpPr>
                  <p:cNvPr id="72" name="Metin kutusu 88"/>
                  <p:cNvSpPr txBox="1"/>
                  <p:nvPr/>
                </p:nvSpPr>
                <p:spPr>
                  <a:xfrm>
                    <a:off x="3756688" y="2019893"/>
                    <a:ext cx="2367073" cy="338554"/>
                  </a:xfrm>
                  <a:prstGeom prst="rect">
                    <a:avLst/>
                  </a:prstGeom>
                  <a:noFill/>
                </p:spPr>
                <p:txBody>
                  <a:bodyPr wrap="square" rtlCol="0" anchor="ctr">
                    <a:spAutoFit/>
                  </a:bodyPr>
                  <a:lstStyle/>
                  <a:p>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i="1" baseline="-25000" dirty="0" smtClean="0">
                        <a:latin typeface="Times New Roman" panose="02020603050405020304" pitchFamily="18" charset="0"/>
                        <a:ea typeface="Calibri"/>
                        <a:cs typeface="Times New Roman" panose="02020603050405020304" pitchFamily="18" charset="0"/>
                      </a:rPr>
                      <a:t> </a:t>
                    </a:r>
                    <a:r>
                      <a:rPr lang="en-US" sz="1600" b="1" i="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en-US" sz="1600" b="1" baseline="-25000" dirty="0" smtClean="0">
                        <a:latin typeface="Times New Roman" panose="02020603050405020304" pitchFamily="18" charset="0"/>
                        <a:ea typeface="Calibri"/>
                        <a:cs typeface="Times New Roman" panose="02020603050405020304" pitchFamily="18" charset="0"/>
                      </a:rPr>
                      <a:t>  </a:t>
                    </a:r>
                    <a:r>
                      <a:rPr lang="tr-TR" sz="1600" b="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73" name="Düz Bağlayıcı 89"/>
                  <p:cNvCxnSpPr/>
                  <p:nvPr/>
                </p:nvCxnSpPr>
                <p:spPr>
                  <a:xfrm>
                    <a:off x="4922729"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Düz Bağlayıcı 89"/>
                  <p:cNvCxnSpPr/>
                  <p:nvPr/>
                </p:nvCxnSpPr>
                <p:spPr>
                  <a:xfrm>
                    <a:off x="5273977"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Düz Bağlayıcı 89"/>
                  <p:cNvCxnSpPr/>
                  <p:nvPr/>
                </p:nvCxnSpPr>
                <p:spPr>
                  <a:xfrm>
                    <a:off x="5599825" y="212460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Metin kutusu 77"/>
                <p:cNvSpPr txBox="1"/>
                <p:nvPr/>
              </p:nvSpPr>
              <p:spPr>
                <a:xfrm>
                  <a:off x="3332478" y="2348060"/>
                  <a:ext cx="424210" cy="553998"/>
                </a:xfrm>
                <a:prstGeom prst="rect">
                  <a:avLst/>
                </a:prstGeom>
                <a:noFill/>
              </p:spPr>
              <p:txBody>
                <a:bodyPr wrap="square" rtlCol="0">
                  <a:spAutoFit/>
                </a:bodyPr>
                <a:lstStyle/>
                <a:p>
                  <a:pPr algn="r">
                    <a:lnSpc>
                      <a:spcPts val="1800"/>
                    </a:lnSpc>
                  </a:pPr>
                  <a:r>
                    <a:rPr lang="tr-TR" sz="1600" b="1" i="1" dirty="0" smtClean="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smtClean="0">
                      <a:solidFill>
                        <a:prstClr val="black"/>
                      </a:solidFill>
                      <a:latin typeface="Times New Roman" panose="02020603050405020304" pitchFamily="18" charset="0"/>
                      <a:ea typeface="Calibri"/>
                      <a:cs typeface="Times New Roman" panose="02020603050405020304" pitchFamily="18" charset="0"/>
                    </a:rPr>
                    <a:t>1</a:t>
                  </a:r>
                  <a:endParaRPr lang="tr-TR" sz="1600" b="1" i="1" baseline="-25000"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grpSp>
            <p:nvGrpSpPr>
              <p:cNvPr id="76" name="Group 75"/>
              <p:cNvGrpSpPr/>
              <p:nvPr/>
            </p:nvGrpSpPr>
            <p:grpSpPr>
              <a:xfrm>
                <a:off x="4161557" y="3616553"/>
                <a:ext cx="1549460" cy="338554"/>
                <a:chOff x="4663830" y="2744956"/>
                <a:chExt cx="1549460" cy="338554"/>
              </a:xfrm>
            </p:grpSpPr>
            <p:sp>
              <p:nvSpPr>
                <p:cNvPr id="77" name="Metin kutusu 78"/>
                <p:cNvSpPr txBox="1"/>
                <p:nvPr/>
              </p:nvSpPr>
              <p:spPr>
                <a:xfrm>
                  <a:off x="4663830" y="2744956"/>
                  <a:ext cx="1549460" cy="338554"/>
                </a:xfrm>
                <a:prstGeom prst="rect">
                  <a:avLst/>
                </a:prstGeom>
                <a:ln w="190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i="1" dirty="0" smtClean="0">
                      <a:latin typeface="Times New Roman" panose="02020603050405020304" pitchFamily="18" charset="0"/>
                      <a:ea typeface="Calibri"/>
                      <a:cs typeface="Times New Roman" panose="02020603050405020304" pitchFamily="18" charset="0"/>
                    </a:rPr>
                    <a:t>P</a:t>
                  </a:r>
                  <a:r>
                    <a:rPr lang="tr-TR" sz="1600" b="1" baseline="-25000" dirty="0" smtClean="0">
                      <a:latin typeface="Times New Roman" panose="02020603050405020304" pitchFamily="18" charset="0"/>
                      <a:ea typeface="Calibri"/>
                      <a:cs typeface="Times New Roman" panose="02020603050405020304" pitchFamily="18" charset="0"/>
                    </a:rPr>
                    <a:t>1</a:t>
                  </a:r>
                  <a:r>
                    <a:rPr lang="tr-TR" sz="1600" b="1" i="1" dirty="0" smtClean="0">
                      <a:latin typeface="Times New Roman" panose="02020603050405020304" pitchFamily="18" charset="0"/>
                      <a:ea typeface="Calibri"/>
                      <a:cs typeface="Times New Roman" panose="02020603050405020304" pitchFamily="18" charset="0"/>
                    </a:rPr>
                    <a:t> </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en-US" sz="1600" b="1" dirty="0" smtClean="0">
                      <a:latin typeface="Times New Roman" panose="02020603050405020304" pitchFamily="18" charset="0"/>
                      <a:ea typeface="Calibri"/>
                      <a:cs typeface="Times New Roman" panose="02020603050405020304" pitchFamily="18" charset="0"/>
                    </a:rPr>
                    <a:t> </a:t>
                  </a:r>
                  <a:r>
                    <a:rPr lang="tr-TR" sz="1600" b="1" baseline="-25000" dirty="0" smtClean="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dirty="0" smtClean="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smtClean="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78" name="Düz Bağlayıcı 89"/>
                <p:cNvCxnSpPr/>
                <p:nvPr/>
              </p:nvCxnSpPr>
              <p:spPr>
                <a:xfrm>
                  <a:off x="5684182" y="2841497"/>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9" name="Metin kutusu 160"/>
              <p:cNvSpPr txBox="1"/>
              <p:nvPr/>
            </p:nvSpPr>
            <p:spPr>
              <a:xfrm>
                <a:off x="5795261" y="3635317"/>
                <a:ext cx="995142" cy="338554"/>
              </a:xfrm>
              <a:prstGeom prst="rect">
                <a:avLst/>
              </a:prstGeom>
              <a:noFill/>
            </p:spPr>
            <p:txBody>
              <a:bodyPr wrap="square" rtlCol="0">
                <a:spAutoFit/>
              </a:bodyPr>
              <a:lstStyle/>
              <a:p>
                <a:pPr algn="ctr"/>
                <a:r>
                  <a:rPr lang="en-US" sz="1600" b="1" dirty="0" smtClean="0">
                    <a:solidFill>
                      <a:srgbClr val="C00000"/>
                    </a:solidFill>
                    <a:latin typeface="Arial" panose="020B0604020202020204" pitchFamily="34" charset="0"/>
                    <a:cs typeface="Arial" panose="020B0604020202020204" pitchFamily="34" charset="0"/>
                  </a:rPr>
                  <a:t>invalid</a:t>
                </a:r>
                <a:endParaRPr lang="en-US" sz="1600" b="1" dirty="0">
                  <a:solidFill>
                    <a:srgbClr val="C00000"/>
                  </a:solidFill>
                  <a:latin typeface="Arial" panose="020B0604020202020204" pitchFamily="34" charset="0"/>
                  <a:cs typeface="Arial" panose="020B0604020202020204" pitchFamily="34" charset="0"/>
                </a:endParaRPr>
              </a:p>
            </p:txBody>
          </p:sp>
          <p:cxnSp>
            <p:nvCxnSpPr>
              <p:cNvPr id="80" name="Straight Arrow Connector 79"/>
              <p:cNvCxnSpPr/>
              <p:nvPr/>
            </p:nvCxnSpPr>
            <p:spPr>
              <a:xfrm flipV="1">
                <a:off x="5633336" y="3818616"/>
                <a:ext cx="27432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83" name="TextBox 82"/>
            <p:cNvSpPr txBox="1"/>
            <p:nvPr/>
          </p:nvSpPr>
          <p:spPr>
            <a:xfrm>
              <a:off x="-13328" y="3069923"/>
              <a:ext cx="4286250" cy="830997"/>
            </a:xfrm>
            <a:prstGeom prst="rect">
              <a:avLst/>
            </a:prstGeom>
            <a:noFill/>
          </p:spPr>
          <p:txBody>
            <a:bodyPr wrap="square" rtlCol="0">
              <a:spAutoFit/>
            </a:bodyPr>
            <a:lstStyle/>
            <a:p>
              <a:pPr marL="685800" lvl="1" indent="-342900">
                <a:buFont typeface="+mj-lt"/>
                <a:buAutoNum type="arabicPeriod" startAt="2"/>
              </a:pPr>
              <a:r>
                <a:rPr lang="en-US" sz="1600" b="1" dirty="0" smtClean="0">
                  <a:solidFill>
                    <a:srgbClr val="C00000"/>
                  </a:solidFill>
                </a:rPr>
                <a:t>If </a:t>
              </a:r>
              <a:r>
                <a:rPr lang="en-US" sz="1600" b="1" dirty="0">
                  <a:solidFill>
                    <a:srgbClr val="C00000"/>
                  </a:solidFill>
                </a:rPr>
                <a:t>an element corresponding to a variable is 1, the element corresponding to its negation must be zero</a:t>
              </a:r>
              <a:r>
                <a:rPr lang="en-US" sz="1600" b="1" dirty="0" smtClean="0">
                  <a:solidFill>
                    <a:srgbClr val="C00000"/>
                  </a:solidFill>
                </a:rPr>
                <a:t>.</a:t>
              </a:r>
              <a:endParaRPr lang="en-US" sz="1600" b="1" dirty="0">
                <a:solidFill>
                  <a:srgbClr val="C00000"/>
                </a:solidFill>
              </a:endParaRPr>
            </a:p>
          </p:txBody>
        </p:sp>
      </p:grpSp>
    </p:spTree>
    <p:extLst>
      <p:ext uri="{BB962C8B-B14F-4D97-AF65-F5344CB8AC3E}">
        <p14:creationId xmlns:p14="http://schemas.microsoft.com/office/powerpoint/2010/main" val="31360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fade">
                                      <p:cBhvr>
                                        <p:cTn id="1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227892465"/>
              </p:ext>
            </p:extLst>
          </p:nvPr>
        </p:nvGraphicFramePr>
        <p:xfrm>
          <a:off x="228600" y="1524644"/>
          <a:ext cx="6400800" cy="2656490"/>
        </p:xfrm>
        <a:graphic>
          <a:graphicData uri="http://schemas.openxmlformats.org/drawingml/2006/table">
            <a:tbl>
              <a:tblPr firstRow="1" bandRow="1">
                <a:tableStyleId>{5C22544A-7EE6-4342-B048-85BDC9FD1C3A}</a:tableStyleId>
              </a:tblPr>
              <a:tblGrid>
                <a:gridCol w="400665">
                  <a:extLst>
                    <a:ext uri="{9D8B030D-6E8A-4147-A177-3AD203B41FA5}">
                      <a16:colId xmlns="" xmlns:a16="http://schemas.microsoft.com/office/drawing/2014/main" val="3296989298"/>
                    </a:ext>
                  </a:extLst>
                </a:gridCol>
                <a:gridCol w="521355">
                  <a:extLst>
                    <a:ext uri="{9D8B030D-6E8A-4147-A177-3AD203B41FA5}">
                      <a16:colId xmlns="" xmlns:a16="http://schemas.microsoft.com/office/drawing/2014/main" val="1831988007"/>
                    </a:ext>
                  </a:extLst>
                </a:gridCol>
                <a:gridCol w="662940">
                  <a:extLst>
                    <a:ext uri="{9D8B030D-6E8A-4147-A177-3AD203B41FA5}">
                      <a16:colId xmlns="" xmlns:a16="http://schemas.microsoft.com/office/drawing/2014/main" val="3467709528"/>
                    </a:ext>
                  </a:extLst>
                </a:gridCol>
                <a:gridCol w="556260">
                  <a:extLst>
                    <a:ext uri="{9D8B030D-6E8A-4147-A177-3AD203B41FA5}">
                      <a16:colId xmlns="" xmlns:a16="http://schemas.microsoft.com/office/drawing/2014/main" val="1560975192"/>
                    </a:ext>
                  </a:extLst>
                </a:gridCol>
                <a:gridCol w="723900">
                  <a:extLst>
                    <a:ext uri="{9D8B030D-6E8A-4147-A177-3AD203B41FA5}">
                      <a16:colId xmlns="" xmlns:a16="http://schemas.microsoft.com/office/drawing/2014/main" val="2410033381"/>
                    </a:ext>
                  </a:extLst>
                </a:gridCol>
                <a:gridCol w="792480">
                  <a:extLst>
                    <a:ext uri="{9D8B030D-6E8A-4147-A177-3AD203B41FA5}">
                      <a16:colId xmlns="" xmlns:a16="http://schemas.microsoft.com/office/drawing/2014/main" val="394563134"/>
                    </a:ext>
                  </a:extLst>
                </a:gridCol>
                <a:gridCol w="708660">
                  <a:extLst>
                    <a:ext uri="{9D8B030D-6E8A-4147-A177-3AD203B41FA5}">
                      <a16:colId xmlns="" xmlns:a16="http://schemas.microsoft.com/office/drawing/2014/main" val="3072194073"/>
                    </a:ext>
                  </a:extLst>
                </a:gridCol>
                <a:gridCol w="670560">
                  <a:extLst>
                    <a:ext uri="{9D8B030D-6E8A-4147-A177-3AD203B41FA5}">
                      <a16:colId xmlns="" xmlns:a16="http://schemas.microsoft.com/office/drawing/2014/main" val="1013934651"/>
                    </a:ext>
                  </a:extLst>
                </a:gridCol>
                <a:gridCol w="723900">
                  <a:extLst>
                    <a:ext uri="{9D8B030D-6E8A-4147-A177-3AD203B41FA5}">
                      <a16:colId xmlns="" xmlns:a16="http://schemas.microsoft.com/office/drawing/2014/main" val="2065063156"/>
                    </a:ext>
                  </a:extLst>
                </a:gridCol>
                <a:gridCol w="640080">
                  <a:extLst>
                    <a:ext uri="{9D8B030D-6E8A-4147-A177-3AD203B41FA5}">
                      <a16:colId xmlns="" xmlns:a16="http://schemas.microsoft.com/office/drawing/2014/main" val="3855342227"/>
                    </a:ext>
                  </a:extLst>
                </a:gridCol>
              </a:tblGrid>
              <a:tr h="447993">
                <a:tc gridSpan="2">
                  <a:txBody>
                    <a:bodyPr/>
                    <a:lstStyle/>
                    <a:p>
                      <a:pPr algn="ctr"/>
                      <a:r>
                        <a:rPr lang="en-US" sz="1200" b="1" i="0" dirty="0">
                          <a:solidFill>
                            <a:srgbClr val="000000"/>
                          </a:solidFill>
                          <a:effectLst/>
                          <a:latin typeface="+mn-lt"/>
                        </a:rPr>
                        <a:t>Bench </a:t>
                      </a:r>
                      <a:endParaRPr lang="en-US" sz="2800" dirty="0">
                        <a:effectLst/>
                        <a:latin typeface="+mn-lt"/>
                      </a:endParaRPr>
                    </a:p>
                  </a:txBody>
                  <a:tcPr anchor="ctr"/>
                </a:tc>
                <a:tc hMerge="1">
                  <a:txBody>
                    <a:bodyPr/>
                    <a:lstStyle/>
                    <a:p>
                      <a:endParaRPr lang="en-US" dirty="0">
                        <a:effectLst/>
                      </a:endParaRPr>
                    </a:p>
                  </a:txBody>
                  <a:tcPr anchor="ctr"/>
                </a:tc>
                <a:tc gridSpan="2">
                  <a:txBody>
                    <a:bodyPr/>
                    <a:lstStyle/>
                    <a:p>
                      <a:pPr algn="ct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 </a:t>
                      </a:r>
                      <a:r>
                        <a:rPr lang="en-US" sz="1600" b="1" i="1" dirty="0" smtClean="0">
                          <a:solidFill>
                            <a:srgbClr val="000000"/>
                          </a:solidFill>
                          <a:effectLst/>
                          <a:latin typeface="+mn-lt"/>
                        </a:rPr>
                        <a:t>- </a:t>
                      </a:r>
                      <a:r>
                        <a:rPr lang="en-US" sz="1600" b="1" i="0" dirty="0" smtClean="0">
                          <a:solidFill>
                            <a:srgbClr val="000000"/>
                          </a:solidFill>
                          <a:effectLst/>
                          <a:latin typeface="+mn-lt"/>
                        </a:rPr>
                        <a:t>1</a:t>
                      </a:r>
                      <a:endParaRPr lang="en-US" sz="3200" b="1" dirty="0">
                        <a:effectLst/>
                        <a:latin typeface="+mn-lt"/>
                      </a:endParaRPr>
                    </a:p>
                  </a:txBody>
                  <a:tcPr anchor="ctr"/>
                </a:tc>
                <a:tc h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a:t>
                      </a:r>
                      <a:r>
                        <a:rPr lang="en-US" sz="1600" b="1" i="1" dirty="0" smtClean="0">
                          <a:solidFill>
                            <a:srgbClr val="000000"/>
                          </a:solidFill>
                          <a:effectLst/>
                          <a:latin typeface="+mn-lt"/>
                        </a:rPr>
                        <a:t>.</a:t>
                      </a:r>
                      <a:r>
                        <a:rPr lang="en-US" sz="1600" b="1" i="0" dirty="0" smtClean="0">
                          <a:solidFill>
                            <a:srgbClr val="000000"/>
                          </a:solidFill>
                          <a:effectLst/>
                          <a:latin typeface="+mn-lt"/>
                        </a:rPr>
                        <a:t>1</a:t>
                      </a:r>
                      <a:r>
                        <a:rPr lang="en-US" sz="1600" b="1" i="1" baseline="0" dirty="0" smtClean="0">
                          <a:solidFill>
                            <a:srgbClr val="000000"/>
                          </a:solidFill>
                          <a:effectLst/>
                          <a:latin typeface="+mn-lt"/>
                        </a:rPr>
                        <a:t> - </a:t>
                      </a:r>
                      <a:r>
                        <a:rPr lang="en-US" sz="1600" b="1" i="0" dirty="0" smtClean="0">
                          <a:solidFill>
                            <a:srgbClr val="000000"/>
                          </a:solidFill>
                          <a:effectLst/>
                          <a:latin typeface="+mn-lt"/>
                        </a:rPr>
                        <a:t>1</a:t>
                      </a:r>
                      <a:r>
                        <a:rPr lang="en-US" sz="1600" b="1" i="1" dirty="0" smtClean="0">
                          <a:solidFill>
                            <a:srgbClr val="000000"/>
                          </a:solidFill>
                          <a:effectLst/>
                          <a:latin typeface="+mn-lt"/>
                        </a:rPr>
                        <a:t>.</a:t>
                      </a:r>
                      <a:r>
                        <a:rPr lang="en-US" sz="1600" b="1" i="0" dirty="0" smtClean="0">
                          <a:solidFill>
                            <a:srgbClr val="000000"/>
                          </a:solidFill>
                          <a:effectLst/>
                          <a:latin typeface="+mn-lt"/>
                        </a:rPr>
                        <a:t>1 </a:t>
                      </a:r>
                      <a:endParaRPr lang="en-US" sz="3200" b="1" dirty="0">
                        <a:effectLst/>
                        <a:latin typeface="+mn-lt"/>
                      </a:endParaRPr>
                    </a:p>
                  </a:txBody>
                  <a:tcPr anchor="ct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baseline="0" dirty="0" smtClean="0">
                          <a:solidFill>
                            <a:srgbClr val="000000"/>
                          </a:solidFill>
                          <a:effectLst/>
                          <a:latin typeface="+mn-lt"/>
                        </a:rPr>
                        <a:t> </a:t>
                      </a:r>
                      <a:r>
                        <a:rPr lang="en-US" sz="1600" b="1" i="1" dirty="0" smtClean="0">
                          <a:solidFill>
                            <a:srgbClr val="000000"/>
                          </a:solidFill>
                          <a:effectLst/>
                          <a:latin typeface="+mn-lt"/>
                        </a:rPr>
                        <a:t>-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a:t>
                      </a:r>
                      <a:r>
                        <a:rPr lang="en-US" sz="1600" b="1" i="1" dirty="0" smtClean="0">
                          <a:solidFill>
                            <a:srgbClr val="000000"/>
                          </a:solidFill>
                          <a:effectLst/>
                          <a:latin typeface="+mn-lt"/>
                        </a:rPr>
                        <a:t>.</a:t>
                      </a:r>
                      <a:r>
                        <a:rPr lang="en-US" sz="1600" b="1" i="0" dirty="0" smtClean="0">
                          <a:solidFill>
                            <a:srgbClr val="000000"/>
                          </a:solidFill>
                          <a:effectLst/>
                          <a:latin typeface="+mn-lt"/>
                        </a:rPr>
                        <a:t>2</a:t>
                      </a:r>
                      <a:r>
                        <a:rPr lang="en-US" sz="1600" b="1" i="1" baseline="0" dirty="0" smtClean="0">
                          <a:solidFill>
                            <a:srgbClr val="000000"/>
                          </a:solidFill>
                          <a:effectLst/>
                          <a:latin typeface="+mn-lt"/>
                        </a:rPr>
                        <a:t> -</a:t>
                      </a:r>
                      <a:r>
                        <a:rPr lang="en-US" sz="1600" b="1" i="1" dirty="0" smtClean="0">
                          <a:solidFill>
                            <a:srgbClr val="000000"/>
                          </a:solidFill>
                          <a:effectLst/>
                          <a:latin typeface="+mn-lt"/>
                        </a:rPr>
                        <a:t> </a:t>
                      </a:r>
                      <a:r>
                        <a:rPr lang="en-US" sz="1600" b="1" i="0" dirty="0" smtClean="0">
                          <a:solidFill>
                            <a:srgbClr val="000000"/>
                          </a:solidFill>
                          <a:effectLst/>
                          <a:latin typeface="+mn-lt"/>
                        </a:rPr>
                        <a:t>1</a:t>
                      </a:r>
                      <a:endParaRPr lang="en-US" sz="3200" b="1" dirty="0">
                        <a:latin typeface="+mn-lt"/>
                      </a:endParaRPr>
                    </a:p>
                  </a:txBody>
                  <a:tcPr anchor="ct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 </a:t>
                      </a:r>
                      <a:r>
                        <a:rPr lang="en-US" sz="1600" b="1" i="1" dirty="0" smtClean="0">
                          <a:solidFill>
                            <a:srgbClr val="000000"/>
                          </a:solidFill>
                          <a:effectLst/>
                          <a:latin typeface="+mn-lt"/>
                        </a:rPr>
                        <a:t>-</a:t>
                      </a:r>
                      <a:r>
                        <a:rPr lang="en-US" sz="1600" b="1" i="1" baseline="0" dirty="0" smtClean="0">
                          <a:solidFill>
                            <a:srgbClr val="000000"/>
                          </a:solidFill>
                          <a:effectLst/>
                          <a:latin typeface="+mn-lt"/>
                        </a:rPr>
                        <a:t> </a:t>
                      </a:r>
                      <a:r>
                        <a:rPr lang="en-US" sz="1600" b="1" i="0" dirty="0" smtClean="0">
                          <a:solidFill>
                            <a:srgbClr val="000000"/>
                          </a:solidFill>
                          <a:effectLst/>
                          <a:latin typeface="+mn-lt"/>
                        </a:rPr>
                        <a:t>1</a:t>
                      </a:r>
                      <a:r>
                        <a:rPr lang="en-US" sz="1600" b="1" i="1" dirty="0" smtClean="0">
                          <a:solidFill>
                            <a:srgbClr val="000000"/>
                          </a:solidFill>
                          <a:effectLst/>
                          <a:latin typeface="+mn-lt"/>
                        </a:rPr>
                        <a:t>.</a:t>
                      </a:r>
                      <a:r>
                        <a:rPr lang="en-US" sz="1600" b="1" i="0" dirty="0" smtClean="0">
                          <a:solidFill>
                            <a:srgbClr val="000000"/>
                          </a:solidFill>
                          <a:effectLst/>
                          <a:latin typeface="+mn-lt"/>
                        </a:rPr>
                        <a:t>2</a:t>
                      </a:r>
                      <a:endParaRPr lang="en-US" sz="3200" b="1" dirty="0">
                        <a:latin typeface="+mn-lt"/>
                      </a:endParaRPr>
                    </a:p>
                  </a:txBody>
                  <a:tcPr anchor="ctr"/>
                </a:tc>
                <a:tc hMerge="1">
                  <a:txBody>
                    <a:bodyPr/>
                    <a:lstStyle/>
                    <a:p>
                      <a:endParaRPr lang="en-US" dirty="0"/>
                    </a:p>
                  </a:txBody>
                  <a:tcPr/>
                </a:tc>
                <a:extLst>
                  <a:ext uri="{0D108BD9-81ED-4DB2-BD59-A6C34878D82A}">
                    <a16:rowId xmlns="" xmlns:a16="http://schemas.microsoft.com/office/drawing/2014/main" val="3494707100"/>
                  </a:ext>
                </a:extLst>
              </a:tr>
              <a:tr h="379697">
                <a:tc>
                  <a:txBody>
                    <a:bodyPr/>
                    <a:lstStyle/>
                    <a:p>
                      <a:pPr algn="l"/>
                      <a:r>
                        <a:rPr lang="en-US" sz="1200" b="1" i="0" dirty="0">
                          <a:solidFill>
                            <a:srgbClr val="000000"/>
                          </a:solidFill>
                          <a:effectLst/>
                          <a:latin typeface="+mn-lt"/>
                        </a:rPr>
                        <a:t>No </a:t>
                      </a:r>
                      <a:endParaRPr lang="en-US" sz="2800" b="1" dirty="0">
                        <a:effectLst/>
                        <a:latin typeface="+mn-lt"/>
                      </a:endParaRPr>
                    </a:p>
                  </a:txBody>
                  <a:tcPr anchor="ctr"/>
                </a:tc>
                <a:tc>
                  <a:txBody>
                    <a:bodyPr/>
                    <a:lstStyle/>
                    <a:p>
                      <a:pPr algn="ctr"/>
                      <a:r>
                        <a:rPr lang="en-US" sz="1200" b="1" i="0" dirty="0">
                          <a:solidFill>
                            <a:srgbClr val="000000"/>
                          </a:solidFill>
                          <a:effectLst/>
                          <a:latin typeface="+mn-lt"/>
                        </a:rPr>
                        <a:t>IR </a:t>
                      </a:r>
                      <a:endParaRPr lang="en-US" sz="2800" b="1" i="0"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endParaRPr lang="en-US" sz="2800" b="1" dirty="0">
                        <a:effectLst/>
                        <a:latin typeface="+mn-lt"/>
                      </a:endParaRPr>
                    </a:p>
                  </a:txBody>
                  <a:tcPr anchor="ctr"/>
                </a:tc>
                <a:extLst>
                  <a:ext uri="{0D108BD9-81ED-4DB2-BD59-A6C34878D82A}">
                    <a16:rowId xmlns="" xmlns:a16="http://schemas.microsoft.com/office/drawing/2014/main" val="1933124686"/>
                  </a:ext>
                </a:extLst>
              </a:tr>
              <a:tr h="379697">
                <a:tc>
                  <a:txBody>
                    <a:bodyPr/>
                    <a:lstStyle/>
                    <a:p>
                      <a:pPr algn="l"/>
                      <a:r>
                        <a:rPr lang="en-US" sz="1200" b="1" i="0" dirty="0" smtClean="0">
                          <a:solidFill>
                            <a:srgbClr val="000000"/>
                          </a:solidFill>
                          <a:effectLst/>
                          <a:latin typeface="+mn-lt"/>
                        </a:rPr>
                        <a:t>1* </a:t>
                      </a:r>
                      <a:br>
                        <a:rPr lang="en-US" sz="1200" b="1" i="0" dirty="0" smtClean="0">
                          <a:solidFill>
                            <a:srgbClr val="000000"/>
                          </a:solidFill>
                          <a:effectLst/>
                          <a:latin typeface="+mn-lt"/>
                        </a:rPr>
                      </a:br>
                      <a:r>
                        <a:rPr lang="en-US" sz="1200" b="1" i="0" dirty="0" smtClean="0">
                          <a:solidFill>
                            <a:srgbClr val="000000"/>
                          </a:solidFill>
                          <a:effectLst/>
                          <a:latin typeface="+mn-lt"/>
                        </a:rPr>
                        <a:t>2 </a:t>
                      </a:r>
                      <a:endParaRPr lang="en-US" sz="2800" b="1" dirty="0">
                        <a:effectLst/>
                        <a:latin typeface="+mn-lt"/>
                      </a:endParaRPr>
                    </a:p>
                  </a:txBody>
                  <a:tcPr anchor="ctr"/>
                </a:tc>
                <a:tc>
                  <a:txBody>
                    <a:bodyPr/>
                    <a:lstStyle/>
                    <a:p>
                      <a:pPr algn="ctr"/>
                      <a:r>
                        <a:rPr lang="en-US" sz="1200" b="0" i="0" dirty="0">
                          <a:solidFill>
                            <a:srgbClr val="000000"/>
                          </a:solidFill>
                          <a:effectLst/>
                          <a:latin typeface="+mn-lt"/>
                        </a:rPr>
                        <a:t>40% </a:t>
                      </a:r>
                      <a:br>
                        <a:rPr lang="en-US" sz="1200" b="0" i="0" dirty="0">
                          <a:solidFill>
                            <a:srgbClr val="000000"/>
                          </a:solidFill>
                          <a:effectLst/>
                          <a:latin typeface="+mn-lt"/>
                        </a:rPr>
                      </a:br>
                      <a:r>
                        <a:rPr lang="en-US" sz="1200" b="0" i="0" dirty="0">
                          <a:solidFill>
                            <a:srgbClr val="000000"/>
                          </a:solidFill>
                          <a:effectLst/>
                          <a:latin typeface="+mn-lt"/>
                        </a:rPr>
                        <a:t>40%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4% </a:t>
                      </a:r>
                      <a:endParaRPr lang="en-US" sz="2800" dirty="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16%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10% </a:t>
                      </a:r>
                      <a:endParaRPr lang="en-US" sz="2800">
                        <a:effectLst/>
                        <a:latin typeface="+mn-lt"/>
                      </a:endParaRPr>
                    </a:p>
                  </a:txBody>
                  <a:tcPr anchor="ctr"/>
                </a:tc>
                <a:tc>
                  <a:txBody>
                    <a:bodyPr/>
                    <a:lstStyle/>
                    <a:p>
                      <a:pPr algn="ctr"/>
                      <a:r>
                        <a:rPr lang="en-US" sz="1200" b="0" i="0">
                          <a:solidFill>
                            <a:srgbClr val="000000"/>
                          </a:solidFill>
                          <a:effectLst/>
                          <a:latin typeface="+mn-lt"/>
                        </a:rPr>
                        <a:t>0%</a:t>
                      </a:r>
                      <a:br>
                        <a:rPr lang="en-US" sz="1200" b="0" i="0">
                          <a:solidFill>
                            <a:srgbClr val="000000"/>
                          </a:solidFill>
                          <a:effectLst/>
                          <a:latin typeface="+mn-lt"/>
                        </a:rPr>
                      </a:br>
                      <a:r>
                        <a:rPr lang="en-US" sz="1200" b="0" i="0">
                          <a:solidFill>
                            <a:srgbClr val="000000"/>
                          </a:solidFill>
                          <a:effectLst/>
                          <a:latin typeface="+mn-lt"/>
                        </a:rPr>
                        <a:t>0%</a:t>
                      </a:r>
                      <a:endParaRPr lang="en-US" sz="2800">
                        <a:effectLst/>
                        <a:latin typeface="+mn-lt"/>
                      </a:endParaRPr>
                    </a:p>
                  </a:txBody>
                  <a:tcPr anchor="ctr"/>
                </a:tc>
                <a:extLst>
                  <a:ext uri="{0D108BD9-81ED-4DB2-BD59-A6C34878D82A}">
                    <a16:rowId xmlns="" xmlns:a16="http://schemas.microsoft.com/office/drawing/2014/main" val="1076709012"/>
                  </a:ext>
                </a:extLst>
              </a:tr>
              <a:tr h="379697">
                <a:tc>
                  <a:txBody>
                    <a:bodyPr/>
                    <a:lstStyle/>
                    <a:p>
                      <a:pPr algn="l"/>
                      <a:r>
                        <a:rPr lang="en-US" sz="1200" b="1" i="0" dirty="0">
                          <a:solidFill>
                            <a:srgbClr val="000000"/>
                          </a:solidFill>
                          <a:effectLst/>
                          <a:latin typeface="+mn-lt"/>
                        </a:rPr>
                        <a:t>3* </a:t>
                      </a:r>
                      <a:br>
                        <a:rPr lang="en-US" sz="1200" b="1" i="0" dirty="0">
                          <a:solidFill>
                            <a:srgbClr val="000000"/>
                          </a:solidFill>
                          <a:effectLst/>
                          <a:latin typeface="+mn-lt"/>
                        </a:rPr>
                      </a:br>
                      <a:r>
                        <a:rPr lang="en-US" sz="1200" b="1" i="0" dirty="0">
                          <a:solidFill>
                            <a:srgbClr val="000000"/>
                          </a:solidFill>
                          <a:effectLst/>
                          <a:latin typeface="+mn-lt"/>
                        </a:rPr>
                        <a:t>4 </a:t>
                      </a:r>
                      <a:endParaRPr lang="en-US" sz="2800" b="1" dirty="0">
                        <a:effectLst/>
                        <a:latin typeface="+mn-lt"/>
                      </a:endParaRPr>
                    </a:p>
                  </a:txBody>
                  <a:tcPr anchor="ctr"/>
                </a:tc>
                <a:tc>
                  <a:txBody>
                    <a:bodyPr/>
                    <a:lstStyle/>
                    <a:p>
                      <a:pPr algn="ctr"/>
                      <a:r>
                        <a:rPr lang="en-US" sz="1200" b="0" i="0">
                          <a:solidFill>
                            <a:srgbClr val="000000"/>
                          </a:solidFill>
                          <a:effectLst/>
                          <a:latin typeface="+mn-lt"/>
                        </a:rPr>
                        <a:t>35% </a:t>
                      </a:r>
                      <a:br>
                        <a:rPr lang="en-US" sz="1200" b="0" i="0">
                          <a:solidFill>
                            <a:srgbClr val="000000"/>
                          </a:solidFill>
                          <a:effectLst/>
                          <a:latin typeface="+mn-lt"/>
                        </a:rPr>
                      </a:br>
                      <a:r>
                        <a:rPr lang="en-US" sz="1200" b="0" i="0">
                          <a:solidFill>
                            <a:srgbClr val="000000"/>
                          </a:solidFill>
                          <a:effectLst/>
                          <a:latin typeface="+mn-lt"/>
                        </a:rPr>
                        <a:t>35% </a:t>
                      </a:r>
                      <a:endParaRPr lang="en-US" sz="280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4%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0" i="0" dirty="0">
                          <a:solidFill>
                            <a:srgbClr val="000000"/>
                          </a:solidFill>
                          <a:effectLst/>
                          <a:latin typeface="+mn-lt"/>
                        </a:rPr>
                        <a:t>8% </a:t>
                      </a:r>
                      <a:br>
                        <a:rPr lang="en-US" sz="1200" b="0" i="0" dirty="0">
                          <a:solidFill>
                            <a:srgbClr val="000000"/>
                          </a:solidFill>
                          <a:effectLst/>
                          <a:latin typeface="+mn-lt"/>
                        </a:rPr>
                      </a:br>
                      <a:r>
                        <a:rPr lang="en-US" sz="1200" b="0" i="0" dirty="0">
                          <a:solidFill>
                            <a:srgbClr val="000000"/>
                          </a:solidFill>
                          <a:effectLst/>
                          <a:latin typeface="+mn-lt"/>
                        </a:rPr>
                        <a:t>8% </a:t>
                      </a:r>
                      <a:endParaRPr lang="en-US" sz="2800" dirty="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2%</a:t>
                      </a:r>
                      <a:br>
                        <a:rPr lang="en-US" sz="1200" b="0" i="0">
                          <a:solidFill>
                            <a:srgbClr val="000000"/>
                          </a:solidFill>
                          <a:effectLst/>
                          <a:latin typeface="+mn-lt"/>
                        </a:rPr>
                      </a:br>
                      <a:r>
                        <a:rPr lang="en-US" sz="1200" b="0" i="0">
                          <a:solidFill>
                            <a:srgbClr val="000000"/>
                          </a:solidFill>
                          <a:effectLst/>
                          <a:latin typeface="+mn-lt"/>
                        </a:rPr>
                        <a:t>10%</a:t>
                      </a:r>
                      <a:endParaRPr lang="en-US" sz="2800">
                        <a:effectLst/>
                        <a:latin typeface="+mn-lt"/>
                      </a:endParaRPr>
                    </a:p>
                  </a:txBody>
                  <a:tcPr anchor="ctr"/>
                </a:tc>
                <a:extLst>
                  <a:ext uri="{0D108BD9-81ED-4DB2-BD59-A6C34878D82A}">
                    <a16:rowId xmlns="" xmlns:a16="http://schemas.microsoft.com/office/drawing/2014/main" val="4069273746"/>
                  </a:ext>
                </a:extLst>
              </a:tr>
              <a:tr h="379697">
                <a:tc>
                  <a:txBody>
                    <a:bodyPr/>
                    <a:lstStyle/>
                    <a:p>
                      <a:pPr algn="l"/>
                      <a:r>
                        <a:rPr lang="en-US" sz="1200" b="1" i="0" dirty="0">
                          <a:solidFill>
                            <a:srgbClr val="000000"/>
                          </a:solidFill>
                          <a:effectLst/>
                          <a:latin typeface="+mn-lt"/>
                        </a:rPr>
                        <a:t>5* </a:t>
                      </a:r>
                      <a:br>
                        <a:rPr lang="en-US" sz="1200" b="1" i="0" dirty="0">
                          <a:solidFill>
                            <a:srgbClr val="000000"/>
                          </a:solidFill>
                          <a:effectLst/>
                          <a:latin typeface="+mn-lt"/>
                        </a:rPr>
                      </a:br>
                      <a:r>
                        <a:rPr lang="en-US" sz="1200" b="1" i="0" dirty="0">
                          <a:solidFill>
                            <a:srgbClr val="000000"/>
                          </a:solidFill>
                          <a:effectLst/>
                          <a:latin typeface="+mn-lt"/>
                        </a:rPr>
                        <a:t>6 </a:t>
                      </a:r>
                      <a:endParaRPr lang="en-US" sz="2800" b="1" dirty="0">
                        <a:effectLst/>
                        <a:latin typeface="+mn-lt"/>
                      </a:endParaRPr>
                    </a:p>
                  </a:txBody>
                  <a:tcPr anchor="ctr"/>
                </a:tc>
                <a:tc>
                  <a:txBody>
                    <a:bodyPr/>
                    <a:lstStyle/>
                    <a:p>
                      <a:pPr algn="ctr"/>
                      <a:r>
                        <a:rPr lang="en-US" sz="1200" b="0" i="0">
                          <a:solidFill>
                            <a:srgbClr val="000000"/>
                          </a:solidFill>
                          <a:effectLst/>
                          <a:latin typeface="+mn-lt"/>
                        </a:rPr>
                        <a:t>30% </a:t>
                      </a:r>
                      <a:br>
                        <a:rPr lang="en-US" sz="1200" b="0" i="0">
                          <a:solidFill>
                            <a:srgbClr val="000000"/>
                          </a:solidFill>
                          <a:effectLst/>
                          <a:latin typeface="+mn-lt"/>
                        </a:rPr>
                      </a:br>
                      <a:r>
                        <a:rPr lang="en-US" sz="1200" b="0" i="0">
                          <a:solidFill>
                            <a:srgbClr val="000000"/>
                          </a:solidFill>
                          <a:effectLst/>
                          <a:latin typeface="+mn-lt"/>
                        </a:rPr>
                        <a:t>30%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64% </a:t>
                      </a:r>
                      <a:br>
                        <a:rPr lang="en-US" sz="1200" b="0" i="0">
                          <a:solidFill>
                            <a:srgbClr val="000000"/>
                          </a:solidFill>
                          <a:effectLst/>
                          <a:latin typeface="+mn-lt"/>
                        </a:rPr>
                      </a:br>
                      <a:r>
                        <a:rPr lang="en-US" sz="1200" b="0" i="0">
                          <a:solidFill>
                            <a:srgbClr val="000000"/>
                          </a:solidFill>
                          <a:effectLst/>
                          <a:latin typeface="+mn-lt"/>
                        </a:rPr>
                        <a:t>64%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90% </a:t>
                      </a:r>
                      <a:br>
                        <a:rPr lang="en-US" sz="1200" b="0" i="0">
                          <a:solidFill>
                            <a:srgbClr val="000000"/>
                          </a:solidFill>
                          <a:effectLst/>
                          <a:latin typeface="+mn-lt"/>
                        </a:rPr>
                      </a:br>
                      <a:r>
                        <a:rPr lang="en-US" sz="1200" b="0" i="0">
                          <a:solidFill>
                            <a:srgbClr val="000000"/>
                          </a:solidFill>
                          <a:effectLst/>
                          <a:latin typeface="+mn-lt"/>
                        </a:rPr>
                        <a:t>75% </a:t>
                      </a:r>
                      <a:endParaRPr lang="en-US" sz="2800">
                        <a:effectLst/>
                        <a:latin typeface="+mn-lt"/>
                      </a:endParaRPr>
                    </a:p>
                  </a:txBody>
                  <a:tcPr anchor="ct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0" i="0" dirty="0">
                          <a:solidFill>
                            <a:srgbClr val="000000"/>
                          </a:solidFill>
                          <a:effectLst/>
                          <a:latin typeface="+mn-lt"/>
                        </a:rPr>
                        <a:t>84%</a:t>
                      </a:r>
                      <a:br>
                        <a:rPr lang="en-US" sz="1200" b="0" i="0" dirty="0">
                          <a:solidFill>
                            <a:srgbClr val="000000"/>
                          </a:solidFill>
                          <a:effectLst/>
                          <a:latin typeface="+mn-lt"/>
                        </a:rPr>
                      </a:br>
                      <a:r>
                        <a:rPr lang="en-US" sz="1200" b="0" i="0" dirty="0">
                          <a:solidFill>
                            <a:srgbClr val="000000"/>
                          </a:solidFill>
                          <a:effectLst/>
                          <a:latin typeface="+mn-lt"/>
                        </a:rPr>
                        <a:t>76%</a:t>
                      </a:r>
                      <a:endParaRPr lang="en-US" sz="2800" dirty="0">
                        <a:effectLst/>
                        <a:latin typeface="+mn-lt"/>
                      </a:endParaRPr>
                    </a:p>
                  </a:txBody>
                  <a:tcPr anchor="ctr"/>
                </a:tc>
                <a:extLst>
                  <a:ext uri="{0D108BD9-81ED-4DB2-BD59-A6C34878D82A}">
                    <a16:rowId xmlns="" xmlns:a16="http://schemas.microsoft.com/office/drawing/2014/main" val="13879105"/>
                  </a:ext>
                </a:extLst>
              </a:tr>
              <a:tr h="379697">
                <a:tc>
                  <a:txBody>
                    <a:bodyPr/>
                    <a:lstStyle/>
                    <a:p>
                      <a:pPr algn="l"/>
                      <a:r>
                        <a:rPr lang="en-US" sz="1200" b="1" i="0" dirty="0">
                          <a:solidFill>
                            <a:srgbClr val="000000"/>
                          </a:solidFill>
                          <a:effectLst/>
                          <a:latin typeface="+mn-lt"/>
                        </a:rPr>
                        <a:t>7* </a:t>
                      </a:r>
                      <a:br>
                        <a:rPr lang="en-US" sz="1200" b="1" i="0" dirty="0">
                          <a:solidFill>
                            <a:srgbClr val="000000"/>
                          </a:solidFill>
                          <a:effectLst/>
                          <a:latin typeface="+mn-lt"/>
                        </a:rPr>
                      </a:br>
                      <a:r>
                        <a:rPr lang="en-US" sz="1200" b="1" i="0" dirty="0">
                          <a:solidFill>
                            <a:srgbClr val="000000"/>
                          </a:solidFill>
                          <a:effectLst/>
                          <a:latin typeface="+mn-lt"/>
                        </a:rPr>
                        <a:t>8 </a:t>
                      </a:r>
                      <a:endParaRPr lang="en-US" sz="2800" b="1" dirty="0">
                        <a:effectLst/>
                        <a:latin typeface="+mn-lt"/>
                      </a:endParaRPr>
                    </a:p>
                  </a:txBody>
                  <a:tcPr anchor="ctr"/>
                </a:tc>
                <a:tc>
                  <a:txBody>
                    <a:bodyPr/>
                    <a:lstStyle/>
                    <a:p>
                      <a:pPr algn="ctr"/>
                      <a:r>
                        <a:rPr lang="en-US" sz="1200" b="0" i="0">
                          <a:solidFill>
                            <a:srgbClr val="000000"/>
                          </a:solidFill>
                          <a:effectLst/>
                          <a:latin typeface="+mn-lt"/>
                        </a:rPr>
                        <a:t>25% </a:t>
                      </a:r>
                      <a:br>
                        <a:rPr lang="en-US" sz="1200" b="0" i="0">
                          <a:solidFill>
                            <a:srgbClr val="000000"/>
                          </a:solidFill>
                          <a:effectLst/>
                          <a:latin typeface="+mn-lt"/>
                        </a:rPr>
                      </a:br>
                      <a:r>
                        <a:rPr lang="en-US" sz="1200" b="0" i="0">
                          <a:solidFill>
                            <a:srgbClr val="000000"/>
                          </a:solidFill>
                          <a:effectLst/>
                          <a:latin typeface="+mn-lt"/>
                        </a:rPr>
                        <a:t>25% </a:t>
                      </a:r>
                      <a:endParaRPr lang="en-US" sz="2800">
                        <a:effectLst/>
                        <a:latin typeface="+mn-lt"/>
                      </a:endParaRPr>
                    </a:p>
                  </a:txBody>
                  <a:tcPr anchor="ct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0" i="0">
                          <a:solidFill>
                            <a:srgbClr val="000000"/>
                          </a:solidFill>
                          <a:effectLst/>
                          <a:latin typeface="+mn-lt"/>
                        </a:rPr>
                        <a:t>6% </a:t>
                      </a:r>
                      <a:br>
                        <a:rPr lang="en-US" sz="1200" b="0" i="0">
                          <a:solidFill>
                            <a:srgbClr val="000000"/>
                          </a:solidFill>
                          <a:effectLst/>
                          <a:latin typeface="+mn-lt"/>
                        </a:rPr>
                      </a:br>
                      <a:r>
                        <a:rPr lang="en-US" sz="1200" b="0" i="0">
                          <a:solidFill>
                            <a:srgbClr val="000000"/>
                          </a:solidFill>
                          <a:effectLst/>
                          <a:latin typeface="+mn-lt"/>
                        </a:rPr>
                        <a:t>16%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98%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98%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dirty="0">
                          <a:solidFill>
                            <a:srgbClr val="000000"/>
                          </a:solidFill>
                          <a:effectLst/>
                          <a:latin typeface="+mn-lt"/>
                        </a:rPr>
                        <a:t>98%</a:t>
                      </a:r>
                      <a:br>
                        <a:rPr lang="en-US" sz="1200" b="0" i="0" dirty="0">
                          <a:solidFill>
                            <a:srgbClr val="000000"/>
                          </a:solidFill>
                          <a:effectLst/>
                          <a:latin typeface="+mn-lt"/>
                        </a:rPr>
                      </a:br>
                      <a:r>
                        <a:rPr lang="en-US" sz="1200" b="0" i="0" dirty="0">
                          <a:solidFill>
                            <a:srgbClr val="000000"/>
                          </a:solidFill>
                          <a:effectLst/>
                          <a:latin typeface="+mn-lt"/>
                        </a:rPr>
                        <a:t>100%</a:t>
                      </a:r>
                      <a:endParaRPr lang="en-US" sz="2800" dirty="0">
                        <a:effectLst/>
                        <a:latin typeface="+mn-lt"/>
                      </a:endParaRPr>
                    </a:p>
                  </a:txBody>
                  <a:tcPr anchor="ctr"/>
                </a:tc>
                <a:extLst>
                  <a:ext uri="{0D108BD9-81ED-4DB2-BD59-A6C34878D82A}">
                    <a16:rowId xmlns="" xmlns:a16="http://schemas.microsoft.com/office/drawing/2014/main" val="1774396738"/>
                  </a:ext>
                </a:extLst>
              </a:tr>
            </a:tbl>
          </a:graphicData>
        </a:graphic>
      </p:graphicFrame>
      <p:sp>
        <p:nvSpPr>
          <p:cNvPr id="3" name="Title 2"/>
          <p:cNvSpPr>
            <a:spLocks noGrp="1"/>
          </p:cNvSpPr>
          <p:nvPr>
            <p:ph type="title"/>
          </p:nvPr>
        </p:nvSpPr>
        <p:spPr/>
        <p:txBody>
          <a:bodyPr/>
          <a:lstStyle/>
          <a:p>
            <a:r>
              <a:rPr lang="en-US" dirty="0"/>
              <a:t>Experimental R</a:t>
            </a:r>
            <a:r>
              <a:rPr lang="en-US" dirty="0" smtClean="0"/>
              <a:t>esults Random Functions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18</a:t>
            </a:fld>
            <a:r>
              <a:rPr lang="en-US" noProof="1" smtClean="0"/>
              <a:t> / 20</a:t>
            </a:r>
            <a:endParaRPr lang="en-US" noProof="1"/>
          </a:p>
        </p:txBody>
      </p:sp>
      <p:sp>
        <p:nvSpPr>
          <p:cNvPr id="9" name="TextBox 8"/>
          <p:cNvSpPr txBox="1"/>
          <p:nvPr/>
        </p:nvSpPr>
        <p:spPr>
          <a:xfrm>
            <a:off x="187867" y="4198610"/>
            <a:ext cx="6755858" cy="523220"/>
          </a:xfrm>
          <a:prstGeom prst="rect">
            <a:avLst/>
          </a:prstGeom>
          <a:noFill/>
        </p:spPr>
        <p:txBody>
          <a:bodyPr wrap="square" rtlCol="0">
            <a:spAutoFit/>
          </a:bodyPr>
          <a:lstStyle/>
          <a:p>
            <a:r>
              <a:rPr lang="en-US" sz="1400" b="1" dirty="0" smtClean="0"/>
              <a:t>* </a:t>
            </a:r>
            <a:r>
              <a:rPr lang="en-US" sz="1200" b="1" dirty="0" smtClean="0"/>
              <a:t>generated </a:t>
            </a:r>
            <a:r>
              <a:rPr lang="en-US" sz="1200" b="1" dirty="0"/>
              <a:t>according to the logic function </a:t>
            </a:r>
            <a:r>
              <a:rPr lang="en-US" sz="1200" b="1" dirty="0" smtClean="0"/>
              <a:t>constraints</a:t>
            </a:r>
            <a:endParaRPr lang="en-US" sz="1400" b="1" dirty="0" smtClean="0"/>
          </a:p>
          <a:p>
            <a:r>
              <a:rPr lang="en-US" sz="1400" dirty="0" smtClean="0"/>
              <a:t> </a:t>
            </a:r>
            <a:r>
              <a:rPr lang="en-US" sz="1200" b="1" i="1" dirty="0" err="1">
                <a:solidFill>
                  <a:srgbClr val="000000"/>
                </a:solidFill>
              </a:rPr>
              <a:t>k</a:t>
            </a:r>
            <a:r>
              <a:rPr lang="en-US" sz="1200" b="1" i="1" baseline="-25000" dirty="0" err="1">
                <a:solidFill>
                  <a:srgbClr val="000000"/>
                </a:solidFill>
              </a:rPr>
              <a:t>o</a:t>
            </a:r>
            <a:r>
              <a:rPr lang="en-US" sz="1200" b="1" i="1" dirty="0">
                <a:solidFill>
                  <a:srgbClr val="000000"/>
                </a:solidFill>
              </a:rPr>
              <a:t> </a:t>
            </a:r>
            <a:r>
              <a:rPr lang="en-US" sz="1200" b="1" dirty="0" smtClean="0">
                <a:solidFill>
                  <a:srgbClr val="000000"/>
                </a:solidFill>
              </a:rPr>
              <a:t>: Output coefficient </a:t>
            </a:r>
            <a:r>
              <a:rPr lang="en-US" sz="1200" b="1" i="1" dirty="0" err="1" smtClean="0">
                <a:solidFill>
                  <a:srgbClr val="000000"/>
                </a:solidFill>
              </a:rPr>
              <a:t>k</a:t>
            </a:r>
            <a:r>
              <a:rPr lang="en-US" sz="1200" b="1" i="1" baseline="-25000" dirty="0" err="1" smtClean="0">
                <a:solidFill>
                  <a:srgbClr val="000000"/>
                </a:solidFill>
              </a:rPr>
              <a:t>i</a:t>
            </a:r>
            <a:r>
              <a:rPr lang="en-US" sz="1200" b="1" i="1" dirty="0" smtClean="0">
                <a:solidFill>
                  <a:srgbClr val="000000"/>
                </a:solidFill>
              </a:rPr>
              <a:t>  </a:t>
            </a:r>
            <a:r>
              <a:rPr lang="en-US" sz="1200" b="1" dirty="0" smtClean="0">
                <a:solidFill>
                  <a:srgbClr val="000000"/>
                </a:solidFill>
              </a:rPr>
              <a:t>: Input coefficient IR : Logic inclusion ratio </a:t>
            </a:r>
            <a:r>
              <a:rPr lang="en-US" sz="1200" b="1" dirty="0" err="1" smtClean="0">
                <a:solidFill>
                  <a:srgbClr val="000000"/>
                </a:solidFill>
              </a:rPr>
              <a:t>Uni</a:t>
            </a:r>
            <a:r>
              <a:rPr lang="en-US" sz="1200" b="1" dirty="0" smtClean="0">
                <a:solidFill>
                  <a:srgbClr val="000000"/>
                </a:solidFill>
              </a:rPr>
              <a:t> : Uniform </a:t>
            </a:r>
            <a:r>
              <a:rPr lang="en-US" sz="1200" b="1" dirty="0" err="1" smtClean="0">
                <a:solidFill>
                  <a:srgbClr val="000000"/>
                </a:solidFill>
              </a:rPr>
              <a:t>Clu</a:t>
            </a:r>
            <a:r>
              <a:rPr lang="en-US" sz="1200" b="1" dirty="0" smtClean="0">
                <a:solidFill>
                  <a:srgbClr val="000000"/>
                </a:solidFill>
              </a:rPr>
              <a:t> : Clustered</a:t>
            </a:r>
            <a:endParaRPr lang="en-US" sz="1200" dirty="0"/>
          </a:p>
        </p:txBody>
      </p:sp>
      <p:sp>
        <p:nvSpPr>
          <p:cNvPr id="10" name="TextBox 9"/>
          <p:cNvSpPr txBox="1"/>
          <p:nvPr/>
        </p:nvSpPr>
        <p:spPr>
          <a:xfrm>
            <a:off x="577645" y="887020"/>
            <a:ext cx="5516880" cy="523220"/>
          </a:xfrm>
          <a:prstGeom prst="rect">
            <a:avLst/>
          </a:prstGeom>
          <a:noFill/>
        </p:spPr>
        <p:txBody>
          <a:bodyPr wrap="square" rtlCol="0">
            <a:spAutoFit/>
          </a:bodyPr>
          <a:lstStyle/>
          <a:p>
            <a:pPr algn="ctr"/>
            <a:r>
              <a:rPr lang="en-US" sz="1400" b="1" cap="small" dirty="0" smtClean="0">
                <a:solidFill>
                  <a:srgbClr val="C00000"/>
                </a:solidFill>
              </a:rPr>
              <a:t>Success Rates wıth Dıfferent Yıeld Values Regardıng Random Benchmarks</a:t>
            </a:r>
          </a:p>
          <a:p>
            <a:pPr algn="ctr"/>
            <a:r>
              <a:rPr lang="en-US" sz="1400" b="1" cap="small" dirty="0" smtClean="0">
                <a:solidFill>
                  <a:srgbClr val="C00000"/>
                </a:solidFill>
              </a:rPr>
              <a:t>Defect Rate </a:t>
            </a:r>
            <a:r>
              <a:rPr lang="en-US" sz="1400" b="1" cap="small" dirty="0" err="1" smtClean="0">
                <a:solidFill>
                  <a:srgbClr val="C00000"/>
                </a:solidFill>
              </a:rPr>
              <a:t>P</a:t>
            </a:r>
            <a:r>
              <a:rPr lang="en-US" sz="1400" b="1" dirty="0" err="1" smtClean="0">
                <a:solidFill>
                  <a:srgbClr val="C00000"/>
                </a:solidFill>
              </a:rPr>
              <a:t>d</a:t>
            </a:r>
            <a:r>
              <a:rPr lang="en-US" sz="1400" b="1" cap="small" dirty="0" smtClean="0">
                <a:solidFill>
                  <a:srgbClr val="C00000"/>
                </a:solidFill>
              </a:rPr>
              <a:t> = 20%</a:t>
            </a:r>
            <a:endParaRPr lang="en-US" sz="1400" b="1" cap="small" dirty="0">
              <a:solidFill>
                <a:srgbClr val="C00000"/>
              </a:solidFill>
            </a:endParaRPr>
          </a:p>
        </p:txBody>
      </p:sp>
      <p:graphicFrame>
        <p:nvGraphicFramePr>
          <p:cNvPr id="14" name="Content Placeholder 7"/>
          <p:cNvGraphicFramePr>
            <a:graphicFrameLocks/>
          </p:cNvGraphicFramePr>
          <p:nvPr>
            <p:extLst>
              <p:ext uri="{D42A27DB-BD31-4B8C-83A1-F6EECF244321}">
                <p14:modId xmlns:p14="http://schemas.microsoft.com/office/powerpoint/2010/main" val="1073059475"/>
              </p:ext>
            </p:extLst>
          </p:nvPr>
        </p:nvGraphicFramePr>
        <p:xfrm>
          <a:off x="228600" y="1532288"/>
          <a:ext cx="6400800" cy="2656490"/>
        </p:xfrm>
        <a:graphic>
          <a:graphicData uri="http://schemas.openxmlformats.org/drawingml/2006/table">
            <a:tbl>
              <a:tblPr firstRow="1" bandRow="1">
                <a:tableStyleId>{5C22544A-7EE6-4342-B048-85BDC9FD1C3A}</a:tableStyleId>
              </a:tblPr>
              <a:tblGrid>
                <a:gridCol w="400665">
                  <a:extLst>
                    <a:ext uri="{9D8B030D-6E8A-4147-A177-3AD203B41FA5}">
                      <a16:colId xmlns="" xmlns:a16="http://schemas.microsoft.com/office/drawing/2014/main" val="3296989298"/>
                    </a:ext>
                  </a:extLst>
                </a:gridCol>
                <a:gridCol w="521355">
                  <a:extLst>
                    <a:ext uri="{9D8B030D-6E8A-4147-A177-3AD203B41FA5}">
                      <a16:colId xmlns="" xmlns:a16="http://schemas.microsoft.com/office/drawing/2014/main" val="1831988007"/>
                    </a:ext>
                  </a:extLst>
                </a:gridCol>
                <a:gridCol w="662940">
                  <a:extLst>
                    <a:ext uri="{9D8B030D-6E8A-4147-A177-3AD203B41FA5}">
                      <a16:colId xmlns="" xmlns:a16="http://schemas.microsoft.com/office/drawing/2014/main" val="3467709528"/>
                    </a:ext>
                  </a:extLst>
                </a:gridCol>
                <a:gridCol w="556260">
                  <a:extLst>
                    <a:ext uri="{9D8B030D-6E8A-4147-A177-3AD203B41FA5}">
                      <a16:colId xmlns="" xmlns:a16="http://schemas.microsoft.com/office/drawing/2014/main" val="1560975192"/>
                    </a:ext>
                  </a:extLst>
                </a:gridCol>
                <a:gridCol w="723900">
                  <a:extLst>
                    <a:ext uri="{9D8B030D-6E8A-4147-A177-3AD203B41FA5}">
                      <a16:colId xmlns="" xmlns:a16="http://schemas.microsoft.com/office/drawing/2014/main" val="2410033381"/>
                    </a:ext>
                  </a:extLst>
                </a:gridCol>
                <a:gridCol w="792480">
                  <a:extLst>
                    <a:ext uri="{9D8B030D-6E8A-4147-A177-3AD203B41FA5}">
                      <a16:colId xmlns="" xmlns:a16="http://schemas.microsoft.com/office/drawing/2014/main" val="394563134"/>
                    </a:ext>
                  </a:extLst>
                </a:gridCol>
                <a:gridCol w="708660">
                  <a:extLst>
                    <a:ext uri="{9D8B030D-6E8A-4147-A177-3AD203B41FA5}">
                      <a16:colId xmlns="" xmlns:a16="http://schemas.microsoft.com/office/drawing/2014/main" val="3072194073"/>
                    </a:ext>
                  </a:extLst>
                </a:gridCol>
                <a:gridCol w="670560">
                  <a:extLst>
                    <a:ext uri="{9D8B030D-6E8A-4147-A177-3AD203B41FA5}">
                      <a16:colId xmlns="" xmlns:a16="http://schemas.microsoft.com/office/drawing/2014/main" val="1013934651"/>
                    </a:ext>
                  </a:extLst>
                </a:gridCol>
                <a:gridCol w="723900">
                  <a:extLst>
                    <a:ext uri="{9D8B030D-6E8A-4147-A177-3AD203B41FA5}">
                      <a16:colId xmlns="" xmlns:a16="http://schemas.microsoft.com/office/drawing/2014/main" val="2065063156"/>
                    </a:ext>
                  </a:extLst>
                </a:gridCol>
                <a:gridCol w="640080">
                  <a:extLst>
                    <a:ext uri="{9D8B030D-6E8A-4147-A177-3AD203B41FA5}">
                      <a16:colId xmlns="" xmlns:a16="http://schemas.microsoft.com/office/drawing/2014/main" val="3855342227"/>
                    </a:ext>
                  </a:extLst>
                </a:gridCol>
              </a:tblGrid>
              <a:tr h="447993">
                <a:tc gridSpan="2">
                  <a:txBody>
                    <a:bodyPr/>
                    <a:lstStyle/>
                    <a:p>
                      <a:pPr algn="ctr"/>
                      <a:r>
                        <a:rPr lang="en-US" sz="1200" b="1" i="0" dirty="0">
                          <a:solidFill>
                            <a:srgbClr val="000000"/>
                          </a:solidFill>
                          <a:effectLst/>
                          <a:latin typeface="+mn-lt"/>
                        </a:rPr>
                        <a:t>Bench </a:t>
                      </a:r>
                      <a:endParaRPr lang="en-US" sz="2800" dirty="0">
                        <a:effectLst/>
                        <a:latin typeface="+mn-lt"/>
                      </a:endParaRPr>
                    </a:p>
                  </a:txBody>
                  <a:tcPr anchor="ctr"/>
                </a:tc>
                <a:tc hMerge="1">
                  <a:txBody>
                    <a:bodyPr/>
                    <a:lstStyle/>
                    <a:p>
                      <a:endParaRPr lang="en-US" dirty="0">
                        <a:effectLst/>
                      </a:endParaRPr>
                    </a:p>
                  </a:txBody>
                  <a:tcPr anchor="ctr"/>
                </a:tc>
                <a:tc gridSpan="2">
                  <a:txBody>
                    <a:bodyPr/>
                    <a:lstStyle/>
                    <a:p>
                      <a:pPr algn="ct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 </a:t>
                      </a:r>
                      <a:r>
                        <a:rPr lang="en-US" sz="1600" b="1" i="1" dirty="0" smtClean="0">
                          <a:solidFill>
                            <a:srgbClr val="000000"/>
                          </a:solidFill>
                          <a:effectLst/>
                          <a:latin typeface="+mn-lt"/>
                        </a:rPr>
                        <a:t>- </a:t>
                      </a:r>
                      <a:r>
                        <a:rPr lang="en-US" sz="1600" b="1" i="0" dirty="0" smtClean="0">
                          <a:solidFill>
                            <a:srgbClr val="000000"/>
                          </a:solidFill>
                          <a:effectLst/>
                          <a:latin typeface="+mn-lt"/>
                        </a:rPr>
                        <a:t>1</a:t>
                      </a:r>
                      <a:endParaRPr lang="en-US" sz="3200" b="1" dirty="0">
                        <a:effectLst/>
                        <a:latin typeface="+mn-lt"/>
                      </a:endParaRPr>
                    </a:p>
                  </a:txBody>
                  <a:tcPr anchor="ctr"/>
                </a:tc>
                <a:tc h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a:t>
                      </a:r>
                      <a:r>
                        <a:rPr lang="en-US" sz="1600" b="1" i="1" dirty="0" smtClean="0">
                          <a:solidFill>
                            <a:srgbClr val="000000"/>
                          </a:solidFill>
                          <a:effectLst/>
                          <a:latin typeface="+mn-lt"/>
                        </a:rPr>
                        <a:t>.</a:t>
                      </a:r>
                      <a:r>
                        <a:rPr lang="en-US" sz="1600" b="1" i="0" dirty="0" smtClean="0">
                          <a:solidFill>
                            <a:srgbClr val="000000"/>
                          </a:solidFill>
                          <a:effectLst/>
                          <a:latin typeface="+mn-lt"/>
                        </a:rPr>
                        <a:t>1</a:t>
                      </a:r>
                      <a:r>
                        <a:rPr lang="en-US" sz="1600" b="1" i="1" baseline="0" dirty="0" smtClean="0">
                          <a:solidFill>
                            <a:srgbClr val="000000"/>
                          </a:solidFill>
                          <a:effectLst/>
                          <a:latin typeface="+mn-lt"/>
                        </a:rPr>
                        <a:t> - </a:t>
                      </a:r>
                      <a:r>
                        <a:rPr lang="en-US" sz="1600" b="1" i="0" dirty="0" smtClean="0">
                          <a:solidFill>
                            <a:srgbClr val="000000"/>
                          </a:solidFill>
                          <a:effectLst/>
                          <a:latin typeface="+mn-lt"/>
                        </a:rPr>
                        <a:t>1</a:t>
                      </a:r>
                      <a:r>
                        <a:rPr lang="en-US" sz="1600" b="1" i="1" dirty="0" smtClean="0">
                          <a:solidFill>
                            <a:srgbClr val="000000"/>
                          </a:solidFill>
                          <a:effectLst/>
                          <a:latin typeface="+mn-lt"/>
                        </a:rPr>
                        <a:t>.</a:t>
                      </a:r>
                      <a:r>
                        <a:rPr lang="en-US" sz="1600" b="1" i="0" dirty="0" smtClean="0">
                          <a:solidFill>
                            <a:srgbClr val="000000"/>
                          </a:solidFill>
                          <a:effectLst/>
                          <a:latin typeface="+mn-lt"/>
                        </a:rPr>
                        <a:t>1 </a:t>
                      </a:r>
                      <a:endParaRPr lang="en-US" sz="3200" b="1" dirty="0">
                        <a:effectLst/>
                        <a:latin typeface="+mn-lt"/>
                      </a:endParaRPr>
                    </a:p>
                  </a:txBody>
                  <a:tcPr anchor="ct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baseline="0" dirty="0" smtClean="0">
                          <a:solidFill>
                            <a:srgbClr val="000000"/>
                          </a:solidFill>
                          <a:effectLst/>
                          <a:latin typeface="+mn-lt"/>
                        </a:rPr>
                        <a:t> </a:t>
                      </a:r>
                      <a:r>
                        <a:rPr lang="en-US" sz="1600" b="1" i="1" dirty="0" smtClean="0">
                          <a:solidFill>
                            <a:srgbClr val="000000"/>
                          </a:solidFill>
                          <a:effectLst/>
                          <a:latin typeface="+mn-lt"/>
                        </a:rPr>
                        <a:t>-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a:t>
                      </a:r>
                      <a:r>
                        <a:rPr lang="en-US" sz="1600" b="1" i="1" dirty="0" smtClean="0">
                          <a:solidFill>
                            <a:srgbClr val="000000"/>
                          </a:solidFill>
                          <a:effectLst/>
                          <a:latin typeface="+mn-lt"/>
                        </a:rPr>
                        <a:t>.</a:t>
                      </a:r>
                      <a:r>
                        <a:rPr lang="en-US" sz="1600" b="1" i="0" dirty="0" smtClean="0">
                          <a:solidFill>
                            <a:srgbClr val="000000"/>
                          </a:solidFill>
                          <a:effectLst/>
                          <a:latin typeface="+mn-lt"/>
                        </a:rPr>
                        <a:t>2</a:t>
                      </a:r>
                      <a:r>
                        <a:rPr lang="en-US" sz="1600" b="1" i="1" baseline="0" dirty="0" smtClean="0">
                          <a:solidFill>
                            <a:srgbClr val="000000"/>
                          </a:solidFill>
                          <a:effectLst/>
                          <a:latin typeface="+mn-lt"/>
                        </a:rPr>
                        <a:t> -</a:t>
                      </a:r>
                      <a:r>
                        <a:rPr lang="en-US" sz="1600" b="1" i="1" dirty="0" smtClean="0">
                          <a:solidFill>
                            <a:srgbClr val="000000"/>
                          </a:solidFill>
                          <a:effectLst/>
                          <a:latin typeface="+mn-lt"/>
                        </a:rPr>
                        <a:t> </a:t>
                      </a:r>
                      <a:r>
                        <a:rPr lang="en-US" sz="1600" b="1" i="0" dirty="0" smtClean="0">
                          <a:solidFill>
                            <a:srgbClr val="000000"/>
                          </a:solidFill>
                          <a:effectLst/>
                          <a:latin typeface="+mn-lt"/>
                        </a:rPr>
                        <a:t>1</a:t>
                      </a:r>
                      <a:endParaRPr lang="en-US" sz="3200" b="1" dirty="0">
                        <a:latin typeface="+mn-lt"/>
                      </a:endParaRPr>
                    </a:p>
                  </a:txBody>
                  <a:tcPr anchor="ct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o</a:t>
                      </a:r>
                      <a:r>
                        <a:rPr lang="en-US" sz="1600" b="1" i="1" dirty="0" smtClean="0">
                          <a:solidFill>
                            <a:srgbClr val="000000"/>
                          </a:solidFill>
                          <a:effectLst/>
                          <a:latin typeface="+mn-lt"/>
                        </a:rPr>
                        <a:t> - </a:t>
                      </a:r>
                      <a:r>
                        <a:rPr lang="en-US" sz="1600" b="1" i="1" dirty="0" err="1" smtClean="0">
                          <a:solidFill>
                            <a:srgbClr val="000000"/>
                          </a:solidFill>
                          <a:effectLst/>
                          <a:latin typeface="+mn-lt"/>
                        </a:rPr>
                        <a:t>k</a:t>
                      </a:r>
                      <a:r>
                        <a:rPr lang="en-US" sz="1600" b="1" i="1" baseline="-25000" dirty="0" err="1" smtClean="0">
                          <a:solidFill>
                            <a:srgbClr val="000000"/>
                          </a:solidFill>
                          <a:effectLst/>
                          <a:latin typeface="+mn-lt"/>
                        </a:rPr>
                        <a:t>i</a:t>
                      </a:r>
                      <a:r>
                        <a:rPr lang="en-US" sz="1600" b="1" i="1" dirty="0" smtClean="0">
                          <a:solidFill>
                            <a:srgbClr val="000000"/>
                          </a:solidFill>
                          <a:effectLst/>
                          <a:latin typeface="+mn-lt"/>
                        </a:rPr>
                        <a:t> </a:t>
                      </a:r>
                      <a:r>
                        <a:rPr lang="en-US" sz="1600" b="1" i="0" dirty="0" smtClean="0">
                          <a:solidFill>
                            <a:srgbClr val="000000"/>
                          </a:solidFill>
                          <a:effectLst/>
                          <a:latin typeface="+mn-lt"/>
                        </a:rPr>
                        <a:t>= 1 </a:t>
                      </a:r>
                      <a:r>
                        <a:rPr lang="en-US" sz="1600" b="1" i="1" dirty="0" smtClean="0">
                          <a:solidFill>
                            <a:srgbClr val="000000"/>
                          </a:solidFill>
                          <a:effectLst/>
                          <a:latin typeface="+mn-lt"/>
                        </a:rPr>
                        <a:t>-</a:t>
                      </a:r>
                      <a:r>
                        <a:rPr lang="en-US" sz="1600" b="1" i="1" baseline="0" dirty="0" smtClean="0">
                          <a:solidFill>
                            <a:srgbClr val="000000"/>
                          </a:solidFill>
                          <a:effectLst/>
                          <a:latin typeface="+mn-lt"/>
                        </a:rPr>
                        <a:t> </a:t>
                      </a:r>
                      <a:r>
                        <a:rPr lang="en-US" sz="1600" b="1" i="0" dirty="0" smtClean="0">
                          <a:solidFill>
                            <a:srgbClr val="000000"/>
                          </a:solidFill>
                          <a:effectLst/>
                          <a:latin typeface="+mn-lt"/>
                        </a:rPr>
                        <a:t>1</a:t>
                      </a:r>
                      <a:r>
                        <a:rPr lang="en-US" sz="1600" b="1" i="1" dirty="0" smtClean="0">
                          <a:solidFill>
                            <a:srgbClr val="000000"/>
                          </a:solidFill>
                          <a:effectLst/>
                          <a:latin typeface="+mn-lt"/>
                        </a:rPr>
                        <a:t>.</a:t>
                      </a:r>
                      <a:r>
                        <a:rPr lang="en-US" sz="1600" b="1" i="0" dirty="0" smtClean="0">
                          <a:solidFill>
                            <a:srgbClr val="000000"/>
                          </a:solidFill>
                          <a:effectLst/>
                          <a:latin typeface="+mn-lt"/>
                        </a:rPr>
                        <a:t>2</a:t>
                      </a:r>
                      <a:endParaRPr lang="en-US" sz="3200" b="1" dirty="0">
                        <a:latin typeface="+mn-lt"/>
                      </a:endParaRPr>
                    </a:p>
                  </a:txBody>
                  <a:tcPr anchor="ctr"/>
                </a:tc>
                <a:tc hMerge="1">
                  <a:txBody>
                    <a:bodyPr/>
                    <a:lstStyle/>
                    <a:p>
                      <a:endParaRPr lang="en-US" dirty="0"/>
                    </a:p>
                  </a:txBody>
                  <a:tcPr/>
                </a:tc>
                <a:extLst>
                  <a:ext uri="{0D108BD9-81ED-4DB2-BD59-A6C34878D82A}">
                    <a16:rowId xmlns="" xmlns:a16="http://schemas.microsoft.com/office/drawing/2014/main" val="3494707100"/>
                  </a:ext>
                </a:extLst>
              </a:tr>
              <a:tr h="379697">
                <a:tc>
                  <a:txBody>
                    <a:bodyPr/>
                    <a:lstStyle/>
                    <a:p>
                      <a:pPr algn="l"/>
                      <a:r>
                        <a:rPr lang="en-US" sz="1200" b="1" i="0" dirty="0">
                          <a:solidFill>
                            <a:srgbClr val="000000"/>
                          </a:solidFill>
                          <a:effectLst/>
                          <a:latin typeface="+mn-lt"/>
                        </a:rPr>
                        <a:t>No </a:t>
                      </a:r>
                      <a:endParaRPr lang="en-US" sz="2800" b="1" dirty="0">
                        <a:effectLst/>
                        <a:latin typeface="+mn-lt"/>
                      </a:endParaRPr>
                    </a:p>
                  </a:txBody>
                  <a:tcPr anchor="ctr"/>
                </a:tc>
                <a:tc>
                  <a:txBody>
                    <a:bodyPr/>
                    <a:lstStyle/>
                    <a:p>
                      <a:pPr algn="ctr"/>
                      <a:r>
                        <a:rPr lang="en-US" sz="1200" b="1" i="0" dirty="0">
                          <a:solidFill>
                            <a:srgbClr val="000000"/>
                          </a:solidFill>
                          <a:effectLst/>
                          <a:latin typeface="+mn-lt"/>
                        </a:rPr>
                        <a:t>IR </a:t>
                      </a:r>
                      <a:endParaRPr lang="en-US" sz="2800" b="1" i="0"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Uni</a:t>
                      </a:r>
                      <a:r>
                        <a:rPr lang="en-US" sz="1200" b="1" i="0" dirty="0">
                          <a:solidFill>
                            <a:srgbClr val="000000"/>
                          </a:solidFill>
                          <a:effectLst/>
                          <a:latin typeface="+mn-lt"/>
                        </a:rPr>
                        <a:t> </a:t>
                      </a:r>
                      <a:endParaRPr lang="en-US" sz="2800" b="1" dirty="0">
                        <a:effectLst/>
                        <a:latin typeface="+mn-lt"/>
                      </a:endParaRPr>
                    </a:p>
                  </a:txBody>
                  <a:tcPr anchor="ctr"/>
                </a:tc>
                <a:tc>
                  <a:txBody>
                    <a:bodyPr/>
                    <a:lstStyle/>
                    <a:p>
                      <a:pPr algn="ctr"/>
                      <a:r>
                        <a:rPr lang="en-US" sz="1200" b="1" i="0" dirty="0" err="1">
                          <a:solidFill>
                            <a:srgbClr val="000000"/>
                          </a:solidFill>
                          <a:effectLst/>
                          <a:latin typeface="+mn-lt"/>
                        </a:rPr>
                        <a:t>Clu</a:t>
                      </a:r>
                      <a:endParaRPr lang="en-US" sz="2800" b="1" dirty="0">
                        <a:effectLst/>
                        <a:latin typeface="+mn-lt"/>
                      </a:endParaRPr>
                    </a:p>
                  </a:txBody>
                  <a:tcPr anchor="ctr"/>
                </a:tc>
                <a:extLst>
                  <a:ext uri="{0D108BD9-81ED-4DB2-BD59-A6C34878D82A}">
                    <a16:rowId xmlns="" xmlns:a16="http://schemas.microsoft.com/office/drawing/2014/main" val="1933124686"/>
                  </a:ext>
                </a:extLst>
              </a:tr>
              <a:tr h="379697">
                <a:tc>
                  <a:txBody>
                    <a:bodyPr/>
                    <a:lstStyle/>
                    <a:p>
                      <a:pPr algn="l"/>
                      <a:r>
                        <a:rPr lang="en-US" sz="1200" b="1" i="0" dirty="0" smtClean="0">
                          <a:solidFill>
                            <a:srgbClr val="000000"/>
                          </a:solidFill>
                          <a:effectLst/>
                          <a:latin typeface="+mn-lt"/>
                        </a:rPr>
                        <a:t>1* </a:t>
                      </a:r>
                      <a:br>
                        <a:rPr lang="en-US" sz="1200" b="1" i="0" dirty="0" smtClean="0">
                          <a:solidFill>
                            <a:srgbClr val="000000"/>
                          </a:solidFill>
                          <a:effectLst/>
                          <a:latin typeface="+mn-lt"/>
                        </a:rPr>
                      </a:br>
                      <a:r>
                        <a:rPr lang="en-US" sz="1200" b="1" i="0" dirty="0" smtClean="0">
                          <a:solidFill>
                            <a:srgbClr val="000000"/>
                          </a:solidFill>
                          <a:effectLst/>
                          <a:latin typeface="+mn-lt"/>
                        </a:rPr>
                        <a:t>2 </a:t>
                      </a:r>
                      <a:endParaRPr lang="en-US" sz="2800" b="1" dirty="0">
                        <a:effectLst/>
                        <a:latin typeface="+mn-lt"/>
                      </a:endParaRPr>
                    </a:p>
                  </a:txBody>
                  <a:tcPr anchor="ctr"/>
                </a:tc>
                <a:tc>
                  <a:txBody>
                    <a:bodyPr/>
                    <a:lstStyle/>
                    <a:p>
                      <a:pPr algn="ctr"/>
                      <a:r>
                        <a:rPr lang="en-US" sz="1200" b="0" i="0" dirty="0">
                          <a:solidFill>
                            <a:srgbClr val="000000"/>
                          </a:solidFill>
                          <a:effectLst/>
                          <a:latin typeface="+mn-lt"/>
                        </a:rPr>
                        <a:t>40% </a:t>
                      </a:r>
                      <a:br>
                        <a:rPr lang="en-US" sz="1200" b="0" i="0" dirty="0">
                          <a:solidFill>
                            <a:srgbClr val="000000"/>
                          </a:solidFill>
                          <a:effectLst/>
                          <a:latin typeface="+mn-lt"/>
                        </a:rPr>
                      </a:br>
                      <a:r>
                        <a:rPr lang="en-US" sz="1200" b="0" i="0" dirty="0">
                          <a:solidFill>
                            <a:srgbClr val="000000"/>
                          </a:solidFill>
                          <a:effectLst/>
                          <a:latin typeface="+mn-lt"/>
                        </a:rPr>
                        <a:t>40%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4% </a:t>
                      </a:r>
                      <a:endParaRPr lang="en-US" sz="2800" dirty="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16%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10% </a:t>
                      </a:r>
                      <a:endParaRPr lang="en-US" sz="2800">
                        <a:effectLst/>
                        <a:latin typeface="+mn-lt"/>
                      </a:endParaRPr>
                    </a:p>
                  </a:txBody>
                  <a:tcPr anchor="ctr"/>
                </a:tc>
                <a:tc>
                  <a:txBody>
                    <a:bodyPr/>
                    <a:lstStyle/>
                    <a:p>
                      <a:pPr algn="ctr"/>
                      <a:r>
                        <a:rPr lang="en-US" sz="1200" b="0" i="0">
                          <a:solidFill>
                            <a:srgbClr val="000000"/>
                          </a:solidFill>
                          <a:effectLst/>
                          <a:latin typeface="+mn-lt"/>
                        </a:rPr>
                        <a:t>0%</a:t>
                      </a:r>
                      <a:br>
                        <a:rPr lang="en-US" sz="1200" b="0" i="0">
                          <a:solidFill>
                            <a:srgbClr val="000000"/>
                          </a:solidFill>
                          <a:effectLst/>
                          <a:latin typeface="+mn-lt"/>
                        </a:rPr>
                      </a:br>
                      <a:r>
                        <a:rPr lang="en-US" sz="1200" b="0" i="0">
                          <a:solidFill>
                            <a:srgbClr val="000000"/>
                          </a:solidFill>
                          <a:effectLst/>
                          <a:latin typeface="+mn-lt"/>
                        </a:rPr>
                        <a:t>0%</a:t>
                      </a:r>
                      <a:endParaRPr lang="en-US" sz="2800">
                        <a:effectLst/>
                        <a:latin typeface="+mn-lt"/>
                      </a:endParaRPr>
                    </a:p>
                  </a:txBody>
                  <a:tcPr anchor="ctr"/>
                </a:tc>
                <a:extLst>
                  <a:ext uri="{0D108BD9-81ED-4DB2-BD59-A6C34878D82A}">
                    <a16:rowId xmlns="" xmlns:a16="http://schemas.microsoft.com/office/drawing/2014/main" val="1076709012"/>
                  </a:ext>
                </a:extLst>
              </a:tr>
              <a:tr h="379697">
                <a:tc>
                  <a:txBody>
                    <a:bodyPr/>
                    <a:lstStyle/>
                    <a:p>
                      <a:pPr algn="l"/>
                      <a:r>
                        <a:rPr lang="en-US" sz="1200" b="1" i="0" dirty="0">
                          <a:solidFill>
                            <a:srgbClr val="000000"/>
                          </a:solidFill>
                          <a:effectLst/>
                          <a:latin typeface="+mn-lt"/>
                        </a:rPr>
                        <a:t>3* </a:t>
                      </a:r>
                      <a:br>
                        <a:rPr lang="en-US" sz="1200" b="1" i="0" dirty="0">
                          <a:solidFill>
                            <a:srgbClr val="000000"/>
                          </a:solidFill>
                          <a:effectLst/>
                          <a:latin typeface="+mn-lt"/>
                        </a:rPr>
                      </a:br>
                      <a:r>
                        <a:rPr lang="en-US" sz="1200" b="1" i="0" dirty="0">
                          <a:solidFill>
                            <a:srgbClr val="000000"/>
                          </a:solidFill>
                          <a:effectLst/>
                          <a:latin typeface="+mn-lt"/>
                        </a:rPr>
                        <a:t>4 </a:t>
                      </a:r>
                      <a:endParaRPr lang="en-US" sz="2800" b="1" dirty="0">
                        <a:effectLst/>
                        <a:latin typeface="+mn-lt"/>
                      </a:endParaRPr>
                    </a:p>
                  </a:txBody>
                  <a:tcPr anchor="ctr"/>
                </a:tc>
                <a:tc>
                  <a:txBody>
                    <a:bodyPr/>
                    <a:lstStyle/>
                    <a:p>
                      <a:pPr algn="ctr"/>
                      <a:r>
                        <a:rPr lang="en-US" sz="1200" b="0" i="0">
                          <a:solidFill>
                            <a:srgbClr val="000000"/>
                          </a:solidFill>
                          <a:effectLst/>
                          <a:latin typeface="+mn-lt"/>
                        </a:rPr>
                        <a:t>35% </a:t>
                      </a:r>
                      <a:br>
                        <a:rPr lang="en-US" sz="1200" b="0" i="0">
                          <a:solidFill>
                            <a:srgbClr val="000000"/>
                          </a:solidFill>
                          <a:effectLst/>
                          <a:latin typeface="+mn-lt"/>
                        </a:rPr>
                      </a:br>
                      <a:r>
                        <a:rPr lang="en-US" sz="1200" b="0" i="0">
                          <a:solidFill>
                            <a:srgbClr val="000000"/>
                          </a:solidFill>
                          <a:effectLst/>
                          <a:latin typeface="+mn-lt"/>
                        </a:rPr>
                        <a:t>35% </a:t>
                      </a:r>
                      <a:endParaRPr lang="en-US" sz="2800">
                        <a:effectLst/>
                        <a:latin typeface="+mn-lt"/>
                      </a:endParaRPr>
                    </a:p>
                  </a:txBody>
                  <a:tcPr anchor="ctr"/>
                </a:tc>
                <a:tc>
                  <a:txBody>
                    <a:bodyPr/>
                    <a:lstStyle/>
                    <a:p>
                      <a:pPr algn="ctr"/>
                      <a:r>
                        <a:rPr lang="en-US" sz="1200" b="1" i="0" dirty="0">
                          <a:solidFill>
                            <a:schemeClr val="bg1"/>
                          </a:solidFill>
                          <a:effectLst/>
                          <a:latin typeface="+mn-lt"/>
                        </a:rPr>
                        <a:t>0% </a:t>
                      </a:r>
                      <a:br>
                        <a:rPr lang="en-US" sz="1200" b="1" i="0" dirty="0">
                          <a:solidFill>
                            <a:schemeClr val="bg1"/>
                          </a:solidFill>
                          <a:effectLst/>
                          <a:latin typeface="+mn-lt"/>
                        </a:rPr>
                      </a:br>
                      <a:r>
                        <a:rPr lang="en-US" sz="1200" b="1" i="0" dirty="0">
                          <a:solidFill>
                            <a:schemeClr val="bg1"/>
                          </a:solidFill>
                          <a:effectLst/>
                          <a:latin typeface="+mn-lt"/>
                        </a:rPr>
                        <a:t>4%</a:t>
                      </a:r>
                      <a:r>
                        <a:rPr lang="en-US" sz="1200" b="0" i="0" dirty="0">
                          <a:solidFill>
                            <a:schemeClr val="bg1"/>
                          </a:solidFill>
                          <a:effectLst/>
                          <a:latin typeface="+mn-lt"/>
                        </a:rPr>
                        <a:t> </a:t>
                      </a:r>
                      <a:endParaRPr lang="en-US" sz="2800" dirty="0">
                        <a:solidFill>
                          <a:schemeClr val="bg1"/>
                        </a:solidFill>
                        <a:effectLst/>
                        <a:latin typeface="+mn-lt"/>
                      </a:endParaRPr>
                    </a:p>
                  </a:txBody>
                  <a:tcPr anchor="ctr">
                    <a:solidFill>
                      <a:srgbClr val="C00000"/>
                    </a:solidFill>
                  </a:tcP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1" i="0" dirty="0">
                          <a:solidFill>
                            <a:schemeClr val="bg1"/>
                          </a:solidFill>
                          <a:effectLst/>
                          <a:latin typeface="+mn-lt"/>
                        </a:rPr>
                        <a:t>0% </a:t>
                      </a:r>
                      <a:br>
                        <a:rPr lang="en-US" sz="1200" b="1" i="0" dirty="0">
                          <a:solidFill>
                            <a:schemeClr val="bg1"/>
                          </a:solidFill>
                          <a:effectLst/>
                          <a:latin typeface="+mn-lt"/>
                        </a:rPr>
                      </a:br>
                      <a:r>
                        <a:rPr lang="en-US" sz="1200" b="1" i="0" dirty="0">
                          <a:solidFill>
                            <a:schemeClr val="bg1"/>
                          </a:solidFill>
                          <a:effectLst/>
                          <a:latin typeface="+mn-lt"/>
                        </a:rPr>
                        <a:t>100%</a:t>
                      </a:r>
                      <a:r>
                        <a:rPr lang="en-US" sz="1200" b="1" i="0" dirty="0">
                          <a:solidFill>
                            <a:srgbClr val="000000"/>
                          </a:solidFill>
                          <a:effectLst/>
                          <a:latin typeface="+mn-lt"/>
                        </a:rPr>
                        <a:t> </a:t>
                      </a:r>
                      <a:endParaRPr lang="en-US" sz="2800" b="1" dirty="0">
                        <a:effectLst/>
                        <a:latin typeface="+mn-lt"/>
                      </a:endParaRPr>
                    </a:p>
                  </a:txBody>
                  <a:tcPr anchor="ctr">
                    <a:solidFill>
                      <a:srgbClr val="C00000"/>
                    </a:solidFill>
                  </a:tcPr>
                </a:tc>
                <a:tc>
                  <a:txBody>
                    <a:bodyPr/>
                    <a:lstStyle/>
                    <a:p>
                      <a:pPr algn="ctr"/>
                      <a:r>
                        <a:rPr lang="en-US" sz="1200" b="0" i="0" dirty="0">
                          <a:solidFill>
                            <a:srgbClr val="000000"/>
                          </a:solidFill>
                          <a:effectLst/>
                          <a:latin typeface="+mn-lt"/>
                        </a:rPr>
                        <a:t>0% </a:t>
                      </a:r>
                      <a:br>
                        <a:rPr lang="en-US" sz="1200" b="0" i="0" dirty="0">
                          <a:solidFill>
                            <a:srgbClr val="000000"/>
                          </a:solidFill>
                          <a:effectLst/>
                          <a:latin typeface="+mn-lt"/>
                        </a:rPr>
                      </a:br>
                      <a:r>
                        <a:rPr lang="en-US" sz="1200" b="0" i="0" dirty="0">
                          <a:solidFill>
                            <a:srgbClr val="000000"/>
                          </a:solidFill>
                          <a:effectLst/>
                          <a:latin typeface="+mn-lt"/>
                        </a:rPr>
                        <a:t>0% </a:t>
                      </a:r>
                      <a:endParaRPr lang="en-US" sz="2800" dirty="0">
                        <a:effectLst/>
                        <a:latin typeface="+mn-lt"/>
                      </a:endParaRPr>
                    </a:p>
                  </a:txBody>
                  <a:tcPr anchor="ct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0" i="0" dirty="0">
                          <a:solidFill>
                            <a:srgbClr val="000000"/>
                          </a:solidFill>
                          <a:effectLst/>
                          <a:latin typeface="+mn-lt"/>
                        </a:rPr>
                        <a:t>8% </a:t>
                      </a:r>
                      <a:br>
                        <a:rPr lang="en-US" sz="1200" b="0" i="0" dirty="0">
                          <a:solidFill>
                            <a:srgbClr val="000000"/>
                          </a:solidFill>
                          <a:effectLst/>
                          <a:latin typeface="+mn-lt"/>
                        </a:rPr>
                      </a:br>
                      <a:r>
                        <a:rPr lang="en-US" sz="1200" b="0" i="0" dirty="0">
                          <a:solidFill>
                            <a:srgbClr val="000000"/>
                          </a:solidFill>
                          <a:effectLst/>
                          <a:latin typeface="+mn-lt"/>
                        </a:rPr>
                        <a:t>8% </a:t>
                      </a:r>
                      <a:endParaRPr lang="en-US" sz="2800" dirty="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1" i="0" dirty="0">
                          <a:solidFill>
                            <a:schemeClr val="bg1"/>
                          </a:solidFill>
                          <a:effectLst/>
                          <a:latin typeface="+mn-lt"/>
                        </a:rPr>
                        <a:t>2%</a:t>
                      </a:r>
                      <a:br>
                        <a:rPr lang="en-US" sz="1200" b="1" i="0" dirty="0">
                          <a:solidFill>
                            <a:schemeClr val="bg1"/>
                          </a:solidFill>
                          <a:effectLst/>
                          <a:latin typeface="+mn-lt"/>
                        </a:rPr>
                      </a:br>
                      <a:r>
                        <a:rPr lang="en-US" sz="1200" b="1" i="0" dirty="0">
                          <a:solidFill>
                            <a:schemeClr val="bg1"/>
                          </a:solidFill>
                          <a:effectLst/>
                          <a:latin typeface="+mn-lt"/>
                        </a:rPr>
                        <a:t>10%</a:t>
                      </a:r>
                      <a:endParaRPr lang="en-US" sz="2800" b="1" dirty="0">
                        <a:solidFill>
                          <a:schemeClr val="bg1"/>
                        </a:solidFill>
                        <a:effectLst/>
                        <a:latin typeface="+mn-lt"/>
                      </a:endParaRPr>
                    </a:p>
                  </a:txBody>
                  <a:tcPr anchor="ctr">
                    <a:solidFill>
                      <a:srgbClr val="C00000"/>
                    </a:solidFill>
                  </a:tcPr>
                </a:tc>
                <a:extLst>
                  <a:ext uri="{0D108BD9-81ED-4DB2-BD59-A6C34878D82A}">
                    <a16:rowId xmlns="" xmlns:a16="http://schemas.microsoft.com/office/drawing/2014/main" val="4069273746"/>
                  </a:ext>
                </a:extLst>
              </a:tr>
              <a:tr h="379697">
                <a:tc>
                  <a:txBody>
                    <a:bodyPr/>
                    <a:lstStyle/>
                    <a:p>
                      <a:pPr algn="l"/>
                      <a:r>
                        <a:rPr lang="en-US" sz="1200" b="1" i="0" dirty="0">
                          <a:solidFill>
                            <a:srgbClr val="000000"/>
                          </a:solidFill>
                          <a:effectLst/>
                          <a:latin typeface="+mn-lt"/>
                        </a:rPr>
                        <a:t>5* </a:t>
                      </a:r>
                      <a:br>
                        <a:rPr lang="en-US" sz="1200" b="1" i="0" dirty="0">
                          <a:solidFill>
                            <a:srgbClr val="000000"/>
                          </a:solidFill>
                          <a:effectLst/>
                          <a:latin typeface="+mn-lt"/>
                        </a:rPr>
                      </a:br>
                      <a:r>
                        <a:rPr lang="en-US" sz="1200" b="1" i="0" dirty="0">
                          <a:solidFill>
                            <a:srgbClr val="000000"/>
                          </a:solidFill>
                          <a:effectLst/>
                          <a:latin typeface="+mn-lt"/>
                        </a:rPr>
                        <a:t>6 </a:t>
                      </a:r>
                      <a:endParaRPr lang="en-US" sz="2800" b="1" dirty="0">
                        <a:effectLst/>
                        <a:latin typeface="+mn-lt"/>
                      </a:endParaRPr>
                    </a:p>
                  </a:txBody>
                  <a:tcPr anchor="ctr"/>
                </a:tc>
                <a:tc>
                  <a:txBody>
                    <a:bodyPr/>
                    <a:lstStyle/>
                    <a:p>
                      <a:pPr algn="ctr"/>
                      <a:r>
                        <a:rPr lang="en-US" sz="1200" b="0" i="0">
                          <a:solidFill>
                            <a:srgbClr val="000000"/>
                          </a:solidFill>
                          <a:effectLst/>
                          <a:latin typeface="+mn-lt"/>
                        </a:rPr>
                        <a:t>30% </a:t>
                      </a:r>
                      <a:br>
                        <a:rPr lang="en-US" sz="1200" b="0" i="0">
                          <a:solidFill>
                            <a:srgbClr val="000000"/>
                          </a:solidFill>
                          <a:effectLst/>
                          <a:latin typeface="+mn-lt"/>
                        </a:rPr>
                      </a:br>
                      <a:r>
                        <a:rPr lang="en-US" sz="1200" b="0" i="0">
                          <a:solidFill>
                            <a:srgbClr val="000000"/>
                          </a:solidFill>
                          <a:effectLst/>
                          <a:latin typeface="+mn-lt"/>
                        </a:rPr>
                        <a:t>30%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0% </a:t>
                      </a:r>
                      <a:br>
                        <a:rPr lang="en-US" sz="1200" b="0" i="0">
                          <a:solidFill>
                            <a:srgbClr val="000000"/>
                          </a:solidFill>
                          <a:effectLst/>
                          <a:latin typeface="+mn-lt"/>
                        </a:rPr>
                      </a:br>
                      <a:r>
                        <a:rPr lang="en-US" sz="1200" b="0" i="0">
                          <a:solidFill>
                            <a:srgbClr val="000000"/>
                          </a:solidFill>
                          <a:effectLst/>
                          <a:latin typeface="+mn-lt"/>
                        </a:rPr>
                        <a:t>0%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a:solidFill>
                            <a:srgbClr val="000000"/>
                          </a:solidFill>
                          <a:effectLst/>
                          <a:latin typeface="+mn-lt"/>
                        </a:rPr>
                        <a:t>64% </a:t>
                      </a:r>
                      <a:br>
                        <a:rPr lang="en-US" sz="1200" b="0" i="0">
                          <a:solidFill>
                            <a:srgbClr val="000000"/>
                          </a:solidFill>
                          <a:effectLst/>
                          <a:latin typeface="+mn-lt"/>
                        </a:rPr>
                      </a:br>
                      <a:r>
                        <a:rPr lang="en-US" sz="1200" b="0" i="0">
                          <a:solidFill>
                            <a:srgbClr val="000000"/>
                          </a:solidFill>
                          <a:effectLst/>
                          <a:latin typeface="+mn-lt"/>
                        </a:rPr>
                        <a:t>64% </a:t>
                      </a:r>
                      <a:endParaRPr lang="en-US" sz="280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1" i="0" dirty="0">
                          <a:solidFill>
                            <a:schemeClr val="bg1"/>
                          </a:solidFill>
                          <a:effectLst/>
                          <a:latin typeface="+mn-lt"/>
                        </a:rPr>
                        <a:t>90% </a:t>
                      </a:r>
                      <a:br>
                        <a:rPr lang="en-US" sz="1200" b="1" i="0" dirty="0">
                          <a:solidFill>
                            <a:schemeClr val="bg1"/>
                          </a:solidFill>
                          <a:effectLst/>
                          <a:latin typeface="+mn-lt"/>
                        </a:rPr>
                      </a:br>
                      <a:r>
                        <a:rPr lang="en-US" sz="1200" b="1" i="0" dirty="0">
                          <a:solidFill>
                            <a:schemeClr val="bg1"/>
                          </a:solidFill>
                          <a:effectLst/>
                          <a:latin typeface="+mn-lt"/>
                        </a:rPr>
                        <a:t>75% </a:t>
                      </a:r>
                      <a:endParaRPr lang="en-US" sz="2800" b="1" dirty="0">
                        <a:solidFill>
                          <a:schemeClr val="bg1"/>
                        </a:solidFill>
                        <a:effectLst/>
                        <a:latin typeface="+mn-lt"/>
                      </a:endParaRPr>
                    </a:p>
                  </a:txBody>
                  <a:tcPr anchor="ctr">
                    <a:solidFill>
                      <a:srgbClr val="C00000"/>
                    </a:solidFill>
                  </a:tcP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1" i="0" dirty="0">
                          <a:solidFill>
                            <a:schemeClr val="bg1"/>
                          </a:solidFill>
                          <a:effectLst/>
                          <a:latin typeface="+mn-lt"/>
                        </a:rPr>
                        <a:t>84%</a:t>
                      </a:r>
                      <a:br>
                        <a:rPr lang="en-US" sz="1200" b="1" i="0" dirty="0">
                          <a:solidFill>
                            <a:schemeClr val="bg1"/>
                          </a:solidFill>
                          <a:effectLst/>
                          <a:latin typeface="+mn-lt"/>
                        </a:rPr>
                      </a:br>
                      <a:r>
                        <a:rPr lang="en-US" sz="1200" b="1" i="0" dirty="0">
                          <a:solidFill>
                            <a:schemeClr val="bg1"/>
                          </a:solidFill>
                          <a:effectLst/>
                          <a:latin typeface="+mn-lt"/>
                        </a:rPr>
                        <a:t>76%</a:t>
                      </a:r>
                      <a:endParaRPr lang="en-US" sz="2800" b="1" dirty="0">
                        <a:solidFill>
                          <a:schemeClr val="bg1"/>
                        </a:solidFill>
                        <a:effectLst/>
                        <a:latin typeface="+mn-lt"/>
                      </a:endParaRPr>
                    </a:p>
                  </a:txBody>
                  <a:tcPr anchor="ctr">
                    <a:solidFill>
                      <a:srgbClr val="C00000"/>
                    </a:solidFill>
                  </a:tcPr>
                </a:tc>
                <a:extLst>
                  <a:ext uri="{0D108BD9-81ED-4DB2-BD59-A6C34878D82A}">
                    <a16:rowId xmlns="" xmlns:a16="http://schemas.microsoft.com/office/drawing/2014/main" val="13879105"/>
                  </a:ext>
                </a:extLst>
              </a:tr>
              <a:tr h="379697">
                <a:tc>
                  <a:txBody>
                    <a:bodyPr/>
                    <a:lstStyle/>
                    <a:p>
                      <a:pPr algn="l"/>
                      <a:r>
                        <a:rPr lang="en-US" sz="1200" b="1" i="0" dirty="0">
                          <a:solidFill>
                            <a:srgbClr val="000000"/>
                          </a:solidFill>
                          <a:effectLst/>
                          <a:latin typeface="+mn-lt"/>
                        </a:rPr>
                        <a:t>7* </a:t>
                      </a:r>
                      <a:br>
                        <a:rPr lang="en-US" sz="1200" b="1" i="0" dirty="0">
                          <a:solidFill>
                            <a:srgbClr val="000000"/>
                          </a:solidFill>
                          <a:effectLst/>
                          <a:latin typeface="+mn-lt"/>
                        </a:rPr>
                      </a:br>
                      <a:r>
                        <a:rPr lang="en-US" sz="1200" b="1" i="0" dirty="0">
                          <a:solidFill>
                            <a:srgbClr val="000000"/>
                          </a:solidFill>
                          <a:effectLst/>
                          <a:latin typeface="+mn-lt"/>
                        </a:rPr>
                        <a:t>8 </a:t>
                      </a:r>
                      <a:endParaRPr lang="en-US" sz="2800" b="1" dirty="0">
                        <a:effectLst/>
                        <a:latin typeface="+mn-lt"/>
                      </a:endParaRPr>
                    </a:p>
                  </a:txBody>
                  <a:tcPr anchor="ctr"/>
                </a:tc>
                <a:tc>
                  <a:txBody>
                    <a:bodyPr/>
                    <a:lstStyle/>
                    <a:p>
                      <a:pPr algn="ctr"/>
                      <a:r>
                        <a:rPr lang="en-US" sz="1200" b="0" i="0">
                          <a:solidFill>
                            <a:srgbClr val="000000"/>
                          </a:solidFill>
                          <a:effectLst/>
                          <a:latin typeface="+mn-lt"/>
                        </a:rPr>
                        <a:t>25% </a:t>
                      </a:r>
                      <a:br>
                        <a:rPr lang="en-US" sz="1200" b="0" i="0">
                          <a:solidFill>
                            <a:srgbClr val="000000"/>
                          </a:solidFill>
                          <a:effectLst/>
                          <a:latin typeface="+mn-lt"/>
                        </a:rPr>
                      </a:br>
                      <a:r>
                        <a:rPr lang="en-US" sz="1200" b="0" i="0">
                          <a:solidFill>
                            <a:srgbClr val="000000"/>
                          </a:solidFill>
                          <a:effectLst/>
                          <a:latin typeface="+mn-lt"/>
                        </a:rPr>
                        <a:t>25% </a:t>
                      </a:r>
                      <a:endParaRPr lang="en-US" sz="2800">
                        <a:effectLst/>
                        <a:latin typeface="+mn-lt"/>
                      </a:endParaRPr>
                    </a:p>
                  </a:txBody>
                  <a:tcPr anchor="ctr"/>
                </a:tc>
                <a:tc>
                  <a:txBody>
                    <a:bodyPr/>
                    <a:lstStyle/>
                    <a:p>
                      <a:pPr algn="ctr"/>
                      <a:r>
                        <a:rPr lang="en-US" sz="1200" b="0" i="0" dirty="0">
                          <a:solidFill>
                            <a:srgbClr val="000000"/>
                          </a:solidFill>
                          <a:effectLst/>
                          <a:latin typeface="+mn-lt"/>
                        </a:rPr>
                        <a:t>100%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1" i="0" dirty="0">
                          <a:solidFill>
                            <a:schemeClr val="bg1"/>
                          </a:solidFill>
                          <a:effectLst/>
                          <a:latin typeface="+mn-lt"/>
                        </a:rPr>
                        <a:t>6% </a:t>
                      </a:r>
                      <a:br>
                        <a:rPr lang="en-US" sz="1200" b="1" i="0" dirty="0">
                          <a:solidFill>
                            <a:schemeClr val="bg1"/>
                          </a:solidFill>
                          <a:effectLst/>
                          <a:latin typeface="+mn-lt"/>
                        </a:rPr>
                      </a:br>
                      <a:r>
                        <a:rPr lang="en-US" sz="1200" b="1" i="0" dirty="0">
                          <a:solidFill>
                            <a:schemeClr val="bg1"/>
                          </a:solidFill>
                          <a:effectLst/>
                          <a:latin typeface="+mn-lt"/>
                        </a:rPr>
                        <a:t>16% </a:t>
                      </a:r>
                      <a:endParaRPr lang="en-US" sz="2800" b="1" dirty="0">
                        <a:solidFill>
                          <a:schemeClr val="bg1"/>
                        </a:solidFill>
                        <a:effectLst/>
                        <a:latin typeface="+mn-lt"/>
                      </a:endParaRPr>
                    </a:p>
                  </a:txBody>
                  <a:tcPr anchor="ctr">
                    <a:solidFill>
                      <a:srgbClr val="C00000"/>
                    </a:solidFill>
                  </a:tcP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1" i="0" dirty="0">
                          <a:solidFill>
                            <a:schemeClr val="bg1"/>
                          </a:solidFill>
                          <a:effectLst/>
                          <a:latin typeface="+mn-lt"/>
                        </a:rPr>
                        <a:t>98% </a:t>
                      </a:r>
                      <a:br>
                        <a:rPr lang="en-US" sz="1200" b="1" i="0" dirty="0">
                          <a:solidFill>
                            <a:schemeClr val="bg1"/>
                          </a:solidFill>
                          <a:effectLst/>
                          <a:latin typeface="+mn-lt"/>
                        </a:rPr>
                      </a:br>
                      <a:r>
                        <a:rPr lang="en-US" sz="1200" b="1" i="0" dirty="0">
                          <a:solidFill>
                            <a:schemeClr val="bg1"/>
                          </a:solidFill>
                          <a:effectLst/>
                          <a:latin typeface="+mn-lt"/>
                        </a:rPr>
                        <a:t>100% </a:t>
                      </a:r>
                      <a:endParaRPr lang="en-US" sz="2800" b="1" dirty="0">
                        <a:solidFill>
                          <a:schemeClr val="bg1"/>
                        </a:solidFill>
                        <a:effectLst/>
                        <a:latin typeface="+mn-lt"/>
                      </a:endParaRPr>
                    </a:p>
                  </a:txBody>
                  <a:tcPr anchor="ctr">
                    <a:solidFill>
                      <a:srgbClr val="C00000"/>
                    </a:solidFill>
                  </a:tcP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dirty="0">
                          <a:solidFill>
                            <a:srgbClr val="000000"/>
                          </a:solidFill>
                          <a:effectLst/>
                          <a:latin typeface="+mn-lt"/>
                        </a:rPr>
                        <a:t>98% </a:t>
                      </a:r>
                      <a:br>
                        <a:rPr lang="en-US" sz="1200" b="0" i="0" dirty="0">
                          <a:solidFill>
                            <a:srgbClr val="000000"/>
                          </a:solidFill>
                          <a:effectLst/>
                          <a:latin typeface="+mn-lt"/>
                        </a:rPr>
                      </a:br>
                      <a:r>
                        <a:rPr lang="en-US" sz="1200" b="0" i="0" dirty="0">
                          <a:solidFill>
                            <a:srgbClr val="000000"/>
                          </a:solidFill>
                          <a:effectLst/>
                          <a:latin typeface="+mn-lt"/>
                        </a:rPr>
                        <a:t>100% </a:t>
                      </a:r>
                      <a:endParaRPr lang="en-US" sz="2800" dirty="0">
                        <a:effectLst/>
                        <a:latin typeface="+mn-lt"/>
                      </a:endParaRPr>
                    </a:p>
                  </a:txBody>
                  <a:tcPr anchor="ctr"/>
                </a:tc>
                <a:tc>
                  <a:txBody>
                    <a:bodyPr/>
                    <a:lstStyle/>
                    <a:p>
                      <a:pPr algn="ctr"/>
                      <a:r>
                        <a:rPr lang="en-US" sz="1200" b="0" i="0">
                          <a:solidFill>
                            <a:srgbClr val="000000"/>
                          </a:solidFill>
                          <a:effectLst/>
                          <a:latin typeface="+mn-lt"/>
                        </a:rPr>
                        <a:t>100% </a:t>
                      </a:r>
                      <a:br>
                        <a:rPr lang="en-US" sz="1200" b="0" i="0">
                          <a:solidFill>
                            <a:srgbClr val="000000"/>
                          </a:solidFill>
                          <a:effectLst/>
                          <a:latin typeface="+mn-lt"/>
                        </a:rPr>
                      </a:br>
                      <a:r>
                        <a:rPr lang="en-US" sz="1200" b="0" i="0">
                          <a:solidFill>
                            <a:srgbClr val="000000"/>
                          </a:solidFill>
                          <a:effectLst/>
                          <a:latin typeface="+mn-lt"/>
                        </a:rPr>
                        <a:t>100% </a:t>
                      </a:r>
                      <a:endParaRPr lang="en-US" sz="2800">
                        <a:effectLst/>
                        <a:latin typeface="+mn-lt"/>
                      </a:endParaRPr>
                    </a:p>
                  </a:txBody>
                  <a:tcPr anchor="ctr"/>
                </a:tc>
                <a:tc>
                  <a:txBody>
                    <a:bodyPr/>
                    <a:lstStyle/>
                    <a:p>
                      <a:pPr algn="ctr"/>
                      <a:r>
                        <a:rPr lang="en-US" sz="1200" b="0" i="0" dirty="0">
                          <a:solidFill>
                            <a:srgbClr val="000000"/>
                          </a:solidFill>
                          <a:effectLst/>
                          <a:latin typeface="+mn-lt"/>
                        </a:rPr>
                        <a:t>98%</a:t>
                      </a:r>
                      <a:br>
                        <a:rPr lang="en-US" sz="1200" b="0" i="0" dirty="0">
                          <a:solidFill>
                            <a:srgbClr val="000000"/>
                          </a:solidFill>
                          <a:effectLst/>
                          <a:latin typeface="+mn-lt"/>
                        </a:rPr>
                      </a:br>
                      <a:r>
                        <a:rPr lang="en-US" sz="1200" b="0" i="0" dirty="0">
                          <a:solidFill>
                            <a:srgbClr val="000000"/>
                          </a:solidFill>
                          <a:effectLst/>
                          <a:latin typeface="+mn-lt"/>
                        </a:rPr>
                        <a:t>100%</a:t>
                      </a:r>
                      <a:endParaRPr lang="en-US" sz="2800" dirty="0">
                        <a:effectLst/>
                        <a:latin typeface="+mn-lt"/>
                      </a:endParaRPr>
                    </a:p>
                  </a:txBody>
                  <a:tcPr anchor="ctr"/>
                </a:tc>
                <a:extLst>
                  <a:ext uri="{0D108BD9-81ED-4DB2-BD59-A6C34878D82A}">
                    <a16:rowId xmlns="" xmlns:a16="http://schemas.microsoft.com/office/drawing/2014/main" val="1774396738"/>
                  </a:ext>
                </a:extLst>
              </a:tr>
            </a:tbl>
          </a:graphicData>
        </a:graphic>
      </p:graphicFrame>
    </p:spTree>
    <p:extLst>
      <p:ext uri="{BB962C8B-B14F-4D97-AF65-F5344CB8AC3E}">
        <p14:creationId xmlns:p14="http://schemas.microsoft.com/office/powerpoint/2010/main" val="3821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Experimental R</a:t>
            </a:r>
            <a:r>
              <a:rPr lang="en-US" dirty="0" smtClean="0"/>
              <a:t>esults Benchmarks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19</a:t>
            </a:fld>
            <a:r>
              <a:rPr lang="en-US" noProof="1" smtClean="0"/>
              <a:t> / 20</a:t>
            </a:r>
            <a:endParaRPr lang="en-US" noProof="1"/>
          </a:p>
        </p:txBody>
      </p:sp>
      <p:sp>
        <p:nvSpPr>
          <p:cNvPr id="10" name="TextBox 9"/>
          <p:cNvSpPr txBox="1"/>
          <p:nvPr/>
        </p:nvSpPr>
        <p:spPr>
          <a:xfrm>
            <a:off x="339891" y="754934"/>
            <a:ext cx="6178217" cy="738664"/>
          </a:xfrm>
          <a:prstGeom prst="rect">
            <a:avLst/>
          </a:prstGeom>
          <a:noFill/>
        </p:spPr>
        <p:txBody>
          <a:bodyPr wrap="square" rtlCol="0">
            <a:spAutoFit/>
          </a:bodyPr>
          <a:lstStyle/>
          <a:p>
            <a:pPr algn="ctr"/>
            <a:r>
              <a:rPr lang="en-US" sz="1400" b="1" cap="small" dirty="0" smtClean="0"/>
              <a:t>Success Rate of </a:t>
            </a:r>
            <a:r>
              <a:rPr lang="en-US" sz="1400" b="1" cap="small" dirty="0" err="1" smtClean="0"/>
              <a:t>Tunali’s</a:t>
            </a:r>
            <a:r>
              <a:rPr lang="en-US" sz="1400" b="1" cap="small" dirty="0" smtClean="0"/>
              <a:t> </a:t>
            </a:r>
            <a:r>
              <a:rPr lang="en-US" sz="1400" b="1" cap="small" dirty="0"/>
              <a:t>Algorıthm (</a:t>
            </a:r>
            <a:r>
              <a:rPr lang="en-US" sz="1400" b="1" cap="small" dirty="0">
                <a:solidFill>
                  <a:srgbClr val="C00000"/>
                </a:solidFill>
              </a:rPr>
              <a:t>Best Runtıme – Reasonable Success rate</a:t>
            </a:r>
            <a:r>
              <a:rPr lang="en-US" sz="1400" b="1" cap="small" dirty="0"/>
              <a:t>)</a:t>
            </a:r>
          </a:p>
          <a:p>
            <a:pPr algn="ctr"/>
            <a:r>
              <a:rPr lang="en-US" sz="1400" b="1" cap="small" dirty="0" smtClean="0"/>
              <a:t> wıth Proposed and 1.5 Times Area Overheads</a:t>
            </a:r>
          </a:p>
          <a:p>
            <a:pPr algn="ctr"/>
            <a:r>
              <a:rPr lang="en-US" sz="1400" b="1" cap="small" dirty="0" err="1" smtClean="0"/>
              <a:t>Pd</a:t>
            </a:r>
            <a:r>
              <a:rPr lang="en-US" sz="1400" b="1" cap="small" dirty="0" smtClean="0"/>
              <a:t> = 20%</a:t>
            </a:r>
            <a:endParaRPr lang="en-US" sz="1400" b="1" cap="smal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32884264"/>
              </p:ext>
            </p:extLst>
          </p:nvPr>
        </p:nvGraphicFramePr>
        <p:xfrm>
          <a:off x="149633" y="1493598"/>
          <a:ext cx="6558734" cy="3418614"/>
        </p:xfrm>
        <a:graphic>
          <a:graphicData uri="http://schemas.openxmlformats.org/drawingml/2006/table">
            <a:tbl>
              <a:tblPr firstRow="1" bandRow="1">
                <a:tableStyleId>{5C22544A-7EE6-4342-B048-85BDC9FD1C3A}</a:tableStyleId>
              </a:tblPr>
              <a:tblGrid>
                <a:gridCol w="504518">
                  <a:extLst>
                    <a:ext uri="{9D8B030D-6E8A-4147-A177-3AD203B41FA5}">
                      <a16:colId xmlns="" xmlns:a16="http://schemas.microsoft.com/office/drawing/2014/main" val="1637393569"/>
                    </a:ext>
                  </a:extLst>
                </a:gridCol>
                <a:gridCol w="652135">
                  <a:extLst>
                    <a:ext uri="{9D8B030D-6E8A-4147-A177-3AD203B41FA5}">
                      <a16:colId xmlns="" xmlns:a16="http://schemas.microsoft.com/office/drawing/2014/main" val="1142735861"/>
                    </a:ext>
                  </a:extLst>
                </a:gridCol>
                <a:gridCol w="356901">
                  <a:extLst>
                    <a:ext uri="{9D8B030D-6E8A-4147-A177-3AD203B41FA5}">
                      <a16:colId xmlns="" xmlns:a16="http://schemas.microsoft.com/office/drawing/2014/main" val="662838496"/>
                    </a:ext>
                  </a:extLst>
                </a:gridCol>
                <a:gridCol w="504518">
                  <a:extLst>
                    <a:ext uri="{9D8B030D-6E8A-4147-A177-3AD203B41FA5}">
                      <a16:colId xmlns="" xmlns:a16="http://schemas.microsoft.com/office/drawing/2014/main" val="2485413308"/>
                    </a:ext>
                  </a:extLst>
                </a:gridCol>
                <a:gridCol w="504518">
                  <a:extLst>
                    <a:ext uri="{9D8B030D-6E8A-4147-A177-3AD203B41FA5}">
                      <a16:colId xmlns="" xmlns:a16="http://schemas.microsoft.com/office/drawing/2014/main" val="2418172630"/>
                    </a:ext>
                  </a:extLst>
                </a:gridCol>
                <a:gridCol w="504518">
                  <a:extLst>
                    <a:ext uri="{9D8B030D-6E8A-4147-A177-3AD203B41FA5}">
                      <a16:colId xmlns="" xmlns:a16="http://schemas.microsoft.com/office/drawing/2014/main" val="2394138218"/>
                    </a:ext>
                  </a:extLst>
                </a:gridCol>
                <a:gridCol w="504518">
                  <a:extLst>
                    <a:ext uri="{9D8B030D-6E8A-4147-A177-3AD203B41FA5}">
                      <a16:colId xmlns="" xmlns:a16="http://schemas.microsoft.com/office/drawing/2014/main" val="1470788115"/>
                    </a:ext>
                  </a:extLst>
                </a:gridCol>
                <a:gridCol w="504518">
                  <a:extLst>
                    <a:ext uri="{9D8B030D-6E8A-4147-A177-3AD203B41FA5}">
                      <a16:colId xmlns="" xmlns:a16="http://schemas.microsoft.com/office/drawing/2014/main" val="4258728711"/>
                    </a:ext>
                  </a:extLst>
                </a:gridCol>
                <a:gridCol w="504518">
                  <a:extLst>
                    <a:ext uri="{9D8B030D-6E8A-4147-A177-3AD203B41FA5}">
                      <a16:colId xmlns="" xmlns:a16="http://schemas.microsoft.com/office/drawing/2014/main" val="2609897093"/>
                    </a:ext>
                  </a:extLst>
                </a:gridCol>
                <a:gridCol w="504518">
                  <a:extLst>
                    <a:ext uri="{9D8B030D-6E8A-4147-A177-3AD203B41FA5}">
                      <a16:colId xmlns="" xmlns:a16="http://schemas.microsoft.com/office/drawing/2014/main" val="2867541053"/>
                    </a:ext>
                  </a:extLst>
                </a:gridCol>
                <a:gridCol w="504518">
                  <a:extLst>
                    <a:ext uri="{9D8B030D-6E8A-4147-A177-3AD203B41FA5}">
                      <a16:colId xmlns="" xmlns:a16="http://schemas.microsoft.com/office/drawing/2014/main" val="1336983992"/>
                    </a:ext>
                  </a:extLst>
                </a:gridCol>
                <a:gridCol w="504518">
                  <a:extLst>
                    <a:ext uri="{9D8B030D-6E8A-4147-A177-3AD203B41FA5}">
                      <a16:colId xmlns="" xmlns:a16="http://schemas.microsoft.com/office/drawing/2014/main" val="587903429"/>
                    </a:ext>
                  </a:extLst>
                </a:gridCol>
                <a:gridCol w="504518">
                  <a:extLst>
                    <a:ext uri="{9D8B030D-6E8A-4147-A177-3AD203B41FA5}">
                      <a16:colId xmlns="" xmlns:a16="http://schemas.microsoft.com/office/drawing/2014/main" val="954485395"/>
                    </a:ext>
                  </a:extLst>
                </a:gridCol>
              </a:tblGrid>
              <a:tr h="219142">
                <a:tc rowSpan="2" gridSpan="3">
                  <a:txBody>
                    <a:bodyPr/>
                    <a:lstStyle/>
                    <a:p>
                      <a:pPr algn="ctr"/>
                      <a:r>
                        <a:rPr lang="en-US" sz="1400" b="1" i="0" dirty="0">
                          <a:solidFill>
                            <a:srgbClr val="000000"/>
                          </a:solidFill>
                          <a:effectLst/>
                          <a:latin typeface="+mn-lt"/>
                        </a:rPr>
                        <a:t>Benchmarks</a:t>
                      </a:r>
                      <a:r>
                        <a:rPr lang="en-US" sz="1000" b="1" i="0" dirty="0">
                          <a:solidFill>
                            <a:srgbClr val="000000"/>
                          </a:solidFill>
                          <a:effectLst/>
                          <a:latin typeface="+mn-lt"/>
                        </a:rPr>
                        <a:t> </a:t>
                      </a:r>
                      <a:endParaRPr lang="en-US" sz="1800" b="1" dirty="0">
                        <a:effectLst/>
                        <a:latin typeface="+mn-lt"/>
                      </a:endParaRPr>
                    </a:p>
                  </a:txBody>
                  <a:tcPr marL="0" marR="0" marT="0" marB="0" anchor="ctr"/>
                </a:tc>
                <a:tc rowSpan="2" hMerge="1">
                  <a:txBody>
                    <a:bodyPr/>
                    <a:lstStyle/>
                    <a:p>
                      <a:endParaRPr lang="en-US" dirty="0">
                        <a:effectLst/>
                      </a:endParaRPr>
                    </a:p>
                  </a:txBody>
                  <a:tcPr anchor="ctr"/>
                </a:tc>
                <a:tc rowSpan="2" hMerge="1">
                  <a:txBody>
                    <a:bodyPr/>
                    <a:lstStyle/>
                    <a:p>
                      <a:endParaRPr lang="en-US" dirty="0"/>
                    </a:p>
                  </a:txBody>
                  <a:tcPr/>
                </a:tc>
                <a:tc grid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dirty="0" smtClean="0">
                          <a:solidFill>
                            <a:schemeClr val="bg1"/>
                          </a:solidFill>
                          <a:effectLst/>
                          <a:latin typeface="+mn-lt"/>
                        </a:rPr>
                        <a:t>Tunali [9] </a:t>
                      </a:r>
                      <a:endParaRPr lang="en-US" sz="2400" b="1" dirty="0">
                        <a:solidFill>
                          <a:schemeClr val="bg1"/>
                        </a:solidFill>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524800762"/>
                  </a:ext>
                </a:extLst>
              </a:tr>
              <a:tr h="438282">
                <a:tc gridSpan="3" vMerge="1">
                  <a:txBody>
                    <a:bodyPr/>
                    <a:lstStyle/>
                    <a:p>
                      <a:endParaRPr lang="en-US" dirty="0">
                        <a:effectLst/>
                      </a:endParaRPr>
                    </a:p>
                  </a:txBody>
                  <a:tcPr anchor="ctr"/>
                </a:tc>
                <a:tc hMerge="1" vMerge="1">
                  <a:txBody>
                    <a:bodyPr/>
                    <a:lstStyle/>
                    <a:p>
                      <a:endParaRPr lang="en-US" dirty="0">
                        <a:effectLst/>
                      </a:endParaRPr>
                    </a:p>
                  </a:txBody>
                  <a:tcPr anchor="ctr"/>
                </a:tc>
                <a:tc hMerge="1" v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Optimum </a:t>
                      </a:r>
                      <a:endParaRPr lang="en-US" sz="1800" b="1" dirty="0">
                        <a:effectLst/>
                        <a:latin typeface="+mn-lt"/>
                      </a:endParaRPr>
                    </a:p>
                  </a:txBody>
                  <a:tcPr marL="0" marR="0" marT="0" marB="0" anchor="ctr"/>
                </a:tc>
                <a:tc hMerge="1">
                  <a:txBody>
                    <a:bodyPr/>
                    <a:lstStyle/>
                    <a:p>
                      <a:endParaRPr lang="en-US" dirty="0">
                        <a:effectLst/>
                      </a:endParaRPr>
                    </a:p>
                  </a:txBody>
                  <a:tcPr anchor="ctr"/>
                </a:tc>
                <a:tc gridSpan="6">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Proposed</a:t>
                      </a:r>
                      <a:endParaRPr lang="en-US" sz="1800" b="1" dirty="0">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1" dirty="0" err="1" smtClean="0">
                          <a:solidFill>
                            <a:srgbClr val="000000"/>
                          </a:solidFill>
                          <a:effectLst/>
                          <a:latin typeface="+mn-lt"/>
                        </a:rPr>
                        <a:t>ko</a:t>
                      </a:r>
                      <a:r>
                        <a:rPr lang="en-US" sz="1050" b="1" i="1" dirty="0" smtClean="0">
                          <a:solidFill>
                            <a:srgbClr val="000000"/>
                          </a:solidFill>
                          <a:effectLst/>
                          <a:latin typeface="+mn-lt"/>
                        </a:rPr>
                        <a:t> - </a:t>
                      </a:r>
                      <a:r>
                        <a:rPr lang="en-US" sz="1050" b="1" i="1" dirty="0" err="1" smtClean="0">
                          <a:solidFill>
                            <a:srgbClr val="000000"/>
                          </a:solidFill>
                          <a:effectLst/>
                          <a:latin typeface="+mn-lt"/>
                        </a:rPr>
                        <a:t>ki</a:t>
                      </a:r>
                      <a:r>
                        <a:rPr lang="en-US" sz="1050" b="1" i="1" dirty="0" smtClean="0">
                          <a:solidFill>
                            <a:srgbClr val="000000"/>
                          </a:solidFill>
                          <a:effectLst/>
                          <a:latin typeface="+mn-lt"/>
                        </a:rPr>
                        <a:t> </a:t>
                      </a:r>
                      <a:r>
                        <a:rPr lang="en-US" sz="1050" b="1" i="0" dirty="0" smtClean="0">
                          <a:solidFill>
                            <a:srgbClr val="000000"/>
                          </a:solidFill>
                          <a:effectLst/>
                          <a:latin typeface="+mn-lt"/>
                        </a:rPr>
                        <a:t>= 1</a:t>
                      </a:r>
                      <a:r>
                        <a:rPr lang="en-US" sz="1050" b="1" i="1" dirty="0" smtClean="0">
                          <a:solidFill>
                            <a:srgbClr val="000000"/>
                          </a:solidFill>
                          <a:effectLst/>
                          <a:latin typeface="+mn-lt"/>
                        </a:rPr>
                        <a:t>.</a:t>
                      </a:r>
                      <a:r>
                        <a:rPr lang="en-US" sz="1050" b="1" i="0" dirty="0" smtClean="0">
                          <a:solidFill>
                            <a:srgbClr val="000000"/>
                          </a:solidFill>
                          <a:effectLst/>
                          <a:latin typeface="+mn-lt"/>
                        </a:rPr>
                        <a:t>5</a:t>
                      </a:r>
                      <a:r>
                        <a:rPr lang="en-US" sz="1050" b="1" i="1" dirty="0" smtClean="0">
                          <a:solidFill>
                            <a:srgbClr val="000000"/>
                          </a:solidFill>
                          <a:effectLst/>
                          <a:latin typeface="+mn-lt"/>
                        </a:rPr>
                        <a:t>-</a:t>
                      </a:r>
                      <a:r>
                        <a:rPr lang="en-US" sz="1050" b="1" i="0" dirty="0" smtClean="0">
                          <a:solidFill>
                            <a:srgbClr val="000000"/>
                          </a:solidFill>
                          <a:effectLst/>
                          <a:latin typeface="+mn-lt"/>
                        </a:rPr>
                        <a:t>1</a:t>
                      </a:r>
                      <a:r>
                        <a:rPr lang="en-US" sz="1050" b="1" i="1" dirty="0" smtClean="0">
                          <a:solidFill>
                            <a:srgbClr val="000000"/>
                          </a:solidFill>
                          <a:effectLst/>
                          <a:latin typeface="+mn-lt"/>
                        </a:rPr>
                        <a:t>.</a:t>
                      </a:r>
                      <a:r>
                        <a:rPr lang="en-US" sz="1050" b="1" i="0" dirty="0" smtClean="0">
                          <a:solidFill>
                            <a:srgbClr val="000000"/>
                          </a:solidFill>
                          <a:effectLst/>
                          <a:latin typeface="+mn-lt"/>
                        </a:rPr>
                        <a:t>5</a:t>
                      </a:r>
                      <a:endParaRPr lang="en-US" sz="1800" b="1" dirty="0">
                        <a:latin typeface="+mn-lt"/>
                      </a:endParaRPr>
                    </a:p>
                  </a:txBody>
                  <a:tcPr marL="0" marR="0" marT="0" marB="0" anchor="ctr"/>
                </a:tc>
                <a:tc hMerge="1">
                  <a:txBody>
                    <a:bodyPr/>
                    <a:lstStyle/>
                    <a:p>
                      <a:endParaRPr lang="en-US" dirty="0"/>
                    </a:p>
                  </a:txBody>
                  <a:tcPr/>
                </a:tc>
                <a:extLst>
                  <a:ext uri="{0D108BD9-81ED-4DB2-BD59-A6C34878D82A}">
                    <a16:rowId xmlns="" xmlns:a16="http://schemas.microsoft.com/office/drawing/2014/main" val="55635650"/>
                  </a:ext>
                </a:extLst>
              </a:tr>
              <a:tr h="197228">
                <a:tc>
                  <a:txBody>
                    <a:bodyPr/>
                    <a:lstStyle/>
                    <a:p>
                      <a:pPr algn="ctr"/>
                      <a:r>
                        <a:rPr lang="en-US" sz="1000" b="1" i="0">
                          <a:solidFill>
                            <a:srgbClr val="000000"/>
                          </a:solidFill>
                          <a:effectLst/>
                          <a:latin typeface="+mn-lt"/>
                        </a:rPr>
                        <a:t>Name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Size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IR </a:t>
                      </a:r>
                      <a:endParaRPr lang="en-US" sz="1800" b="1">
                        <a:effectLst/>
                        <a:latin typeface="+mn-lt"/>
                      </a:endParaRPr>
                    </a:p>
                  </a:txBody>
                  <a:tcPr marL="0" marR="0" marT="0" marB="0" anchor="ctr"/>
                </a:tc>
                <a:tc>
                  <a:txBody>
                    <a:bodyPr/>
                    <a:lstStyle/>
                    <a:p>
                      <a:pPr algn="ctr"/>
                      <a:r>
                        <a:rPr lang="en-US" sz="1000" b="1" i="0" dirty="0" err="1">
                          <a:solidFill>
                            <a:srgbClr val="000000"/>
                          </a:solidFill>
                          <a:effectLst/>
                          <a:latin typeface="+mn-lt"/>
                        </a:rPr>
                        <a:t>Uni</a:t>
                      </a:r>
                      <a:r>
                        <a:rPr lang="en-US" sz="1000" b="1" i="0"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extLst>
                  <a:ext uri="{0D108BD9-81ED-4DB2-BD59-A6C34878D82A}">
                    <a16:rowId xmlns="" xmlns:a16="http://schemas.microsoft.com/office/drawing/2014/main" val="3664542234"/>
                  </a:ext>
                </a:extLst>
              </a:tr>
              <a:tr h="197228">
                <a:tc>
                  <a:txBody>
                    <a:bodyPr/>
                    <a:lstStyle/>
                    <a:p>
                      <a:pPr algn="ctr"/>
                      <a:r>
                        <a:rPr lang="en-US" sz="1000" b="1" i="0" dirty="0">
                          <a:solidFill>
                            <a:srgbClr val="000000"/>
                          </a:solidFill>
                          <a:effectLst/>
                          <a:latin typeface="+mn-lt"/>
                        </a:rPr>
                        <a:t>xor5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16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738565976"/>
                  </a:ext>
                </a:extLst>
              </a:tr>
              <a:tr h="197228">
                <a:tc>
                  <a:txBody>
                    <a:bodyPr/>
                    <a:lstStyle/>
                    <a:p>
                      <a:pPr algn="ctr"/>
                      <a:r>
                        <a:rPr lang="en-US" sz="1000" b="1" i="0" dirty="0">
                          <a:solidFill>
                            <a:srgbClr val="000000"/>
                          </a:solidFill>
                          <a:effectLst/>
                          <a:latin typeface="+mn-lt"/>
                        </a:rPr>
                        <a:t>squar5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32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887776329"/>
                  </a:ext>
                </a:extLst>
              </a:tr>
              <a:tr h="197228">
                <a:tc>
                  <a:txBody>
                    <a:bodyPr/>
                    <a:lstStyle/>
                    <a:p>
                      <a:pPr algn="ctr"/>
                      <a:r>
                        <a:rPr lang="en-US" sz="1000" b="1" i="0">
                          <a:solidFill>
                            <a:srgbClr val="000000"/>
                          </a:solidFill>
                          <a:effectLst/>
                          <a:latin typeface="+mn-lt"/>
                        </a:rPr>
                        <a:t>bw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40%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60%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115164282"/>
                  </a:ext>
                </a:extLst>
              </a:tr>
              <a:tr h="197228">
                <a:tc>
                  <a:txBody>
                    <a:bodyPr/>
                    <a:lstStyle/>
                    <a:p>
                      <a:pPr algn="ctr"/>
                      <a:r>
                        <a:rPr lang="en-US" sz="1000" b="1" i="0">
                          <a:solidFill>
                            <a:srgbClr val="000000"/>
                          </a:solidFill>
                          <a:effectLst/>
                          <a:latin typeface="+mn-lt"/>
                        </a:rPr>
                        <a:t>ex5p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256 </a:t>
                      </a:r>
                      <a:r>
                        <a:rPr lang="en-US" sz="1000" b="1" i="1" dirty="0">
                          <a:solidFill>
                            <a:srgbClr val="000000"/>
                          </a:solidFill>
                          <a:effectLst/>
                          <a:latin typeface="+mn-lt"/>
                        </a:rPr>
                        <a:t>× </a:t>
                      </a: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50%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1.3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3208776015"/>
                  </a:ext>
                </a:extLst>
              </a:tr>
              <a:tr h="197228">
                <a:tc>
                  <a:txBody>
                    <a:bodyPr/>
                    <a:lstStyle/>
                    <a:p>
                      <a:pPr algn="ctr"/>
                      <a:r>
                        <a:rPr lang="en-US" sz="1000" b="1" i="0">
                          <a:solidFill>
                            <a:srgbClr val="000000"/>
                          </a:solidFill>
                          <a:effectLst/>
                          <a:latin typeface="+mn-lt"/>
                        </a:rPr>
                        <a:t>apex4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438 </a:t>
                      </a:r>
                      <a:r>
                        <a:rPr lang="en-US" sz="1000" b="1" i="1">
                          <a:solidFill>
                            <a:srgbClr val="000000"/>
                          </a:solidFill>
                          <a:effectLst/>
                          <a:latin typeface="+mn-lt"/>
                        </a:rPr>
                        <a:t>× </a:t>
                      </a: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1748806222"/>
                  </a:ext>
                </a:extLst>
              </a:tr>
              <a:tr h="197228">
                <a:tc>
                  <a:txBody>
                    <a:bodyPr/>
                    <a:lstStyle/>
                    <a:p>
                      <a:pPr algn="ctr"/>
                      <a:r>
                        <a:rPr lang="en-US" sz="1000" b="1" i="0">
                          <a:solidFill>
                            <a:srgbClr val="000000"/>
                          </a:solidFill>
                          <a:effectLst/>
                          <a:latin typeface="+mn-lt"/>
                        </a:rPr>
                        <a:t>sao2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58 </a:t>
                      </a:r>
                      <a:r>
                        <a:rPr lang="en-US" sz="1000" b="1" i="1">
                          <a:solidFill>
                            <a:srgbClr val="000000"/>
                          </a:solidFill>
                          <a:effectLst/>
                          <a:latin typeface="+mn-lt"/>
                        </a:rPr>
                        <a:t>× </a:t>
                      </a: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866700381"/>
                  </a:ext>
                </a:extLst>
              </a:tr>
              <a:tr h="197228">
                <a:tc>
                  <a:txBody>
                    <a:bodyPr/>
                    <a:lstStyle/>
                    <a:p>
                      <a:pPr algn="ctr"/>
                      <a:r>
                        <a:rPr lang="en-US" sz="1000" b="1" i="0">
                          <a:solidFill>
                            <a:srgbClr val="000000"/>
                          </a:solidFill>
                          <a:effectLst/>
                          <a:latin typeface="+mn-lt"/>
                        </a:rPr>
                        <a:t>table3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175 </a:t>
                      </a:r>
                      <a:r>
                        <a:rPr lang="en-US" sz="1000" b="1" i="1" dirty="0">
                          <a:solidFill>
                            <a:srgbClr val="000000"/>
                          </a:solidFill>
                          <a:effectLst/>
                          <a:latin typeface="+mn-lt"/>
                        </a:rPr>
                        <a:t>× </a:t>
                      </a:r>
                      <a:r>
                        <a:rPr lang="en-US" sz="1000" b="1" i="0" dirty="0">
                          <a:solidFill>
                            <a:srgbClr val="000000"/>
                          </a:solidFill>
                          <a:effectLst/>
                          <a:latin typeface="+mn-lt"/>
                        </a:rPr>
                        <a:t>28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41%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275660016"/>
                  </a:ext>
                </a:extLst>
              </a:tr>
              <a:tr h="197228">
                <a:tc>
                  <a:txBody>
                    <a:bodyPr/>
                    <a:lstStyle/>
                    <a:p>
                      <a:pPr algn="ctr"/>
                      <a:r>
                        <a:rPr lang="en-US" sz="1000" b="1" i="0">
                          <a:solidFill>
                            <a:srgbClr val="000000"/>
                          </a:solidFill>
                          <a:effectLst/>
                          <a:latin typeface="+mn-lt"/>
                        </a:rPr>
                        <a:t>t481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481 </a:t>
                      </a:r>
                      <a:r>
                        <a:rPr lang="en-US" sz="1000" b="1" i="1" dirty="0">
                          <a:solidFill>
                            <a:srgbClr val="000000"/>
                          </a:solidFill>
                          <a:effectLst/>
                          <a:latin typeface="+mn-lt"/>
                        </a:rPr>
                        <a:t>× </a:t>
                      </a:r>
                      <a:r>
                        <a:rPr lang="en-US" sz="1000" b="1" i="0" dirty="0">
                          <a:solidFill>
                            <a:srgbClr val="000000"/>
                          </a:solidFill>
                          <a:effectLst/>
                          <a:latin typeface="+mn-lt"/>
                        </a:rPr>
                        <a:t>32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31%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329404628"/>
                  </a:ext>
                </a:extLst>
              </a:tr>
              <a:tr h="197228">
                <a:tc>
                  <a:txBody>
                    <a:bodyPr/>
                    <a:lstStyle/>
                    <a:p>
                      <a:pPr algn="ctr"/>
                      <a:r>
                        <a:rPr lang="en-US" sz="1000" b="1" i="0">
                          <a:solidFill>
                            <a:srgbClr val="000000"/>
                          </a:solidFill>
                          <a:effectLst/>
                          <a:latin typeface="+mn-lt"/>
                        </a:rPr>
                        <a:t>table5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158 </a:t>
                      </a:r>
                      <a:r>
                        <a:rPr lang="en-US" sz="1000" b="1" i="1">
                          <a:solidFill>
                            <a:srgbClr val="000000"/>
                          </a:solidFill>
                          <a:effectLst/>
                          <a:latin typeface="+mn-lt"/>
                        </a:rPr>
                        <a:t>× </a:t>
                      </a:r>
                      <a:r>
                        <a:rPr lang="en-US" sz="1000" b="1" i="0">
                          <a:solidFill>
                            <a:srgbClr val="000000"/>
                          </a:solidFill>
                          <a:effectLst/>
                          <a:latin typeface="+mn-lt"/>
                        </a:rPr>
                        <a:t>34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94%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3511152011"/>
                  </a:ext>
                </a:extLst>
              </a:tr>
              <a:tr h="197228">
                <a:tc>
                  <a:txBody>
                    <a:bodyPr/>
                    <a:lstStyle/>
                    <a:p>
                      <a:pPr algn="ctr"/>
                      <a:r>
                        <a:rPr lang="en-US" sz="1000" b="1" i="0">
                          <a:solidFill>
                            <a:srgbClr val="000000"/>
                          </a:solidFill>
                          <a:effectLst/>
                          <a:latin typeface="+mn-lt"/>
                        </a:rPr>
                        <a:t>duke2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44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1627812065"/>
                  </a:ext>
                </a:extLst>
              </a:tr>
              <a:tr h="197228">
                <a:tc>
                  <a:txBody>
                    <a:bodyPr/>
                    <a:lstStyle/>
                    <a:p>
                      <a:pPr algn="ctr"/>
                      <a:r>
                        <a:rPr lang="en-US" sz="1000" b="1" i="0">
                          <a:solidFill>
                            <a:srgbClr val="000000"/>
                          </a:solidFill>
                          <a:effectLst/>
                          <a:latin typeface="+mn-lt"/>
                        </a:rPr>
                        <a:t>apex1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206 </a:t>
                      </a:r>
                      <a:r>
                        <a:rPr lang="en-US" sz="1000" b="1" i="1">
                          <a:solidFill>
                            <a:srgbClr val="000000"/>
                          </a:solidFill>
                          <a:effectLst/>
                          <a:latin typeface="+mn-lt"/>
                        </a:rPr>
                        <a:t>× </a:t>
                      </a:r>
                      <a:r>
                        <a:rPr lang="en-US" sz="1000" b="1" i="0">
                          <a:solidFill>
                            <a:srgbClr val="000000"/>
                          </a:solidFill>
                          <a:effectLst/>
                          <a:latin typeface="+mn-lt"/>
                        </a:rPr>
                        <a:t>90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973020112"/>
                  </a:ext>
                </a:extLst>
              </a:tr>
              <a:tr h="394454">
                <a:tc>
                  <a:txBody>
                    <a:bodyPr/>
                    <a:lstStyle/>
                    <a:p>
                      <a:pPr algn="ctr"/>
                      <a:r>
                        <a:rPr lang="en-US" sz="1000" b="1" i="0">
                          <a:solidFill>
                            <a:srgbClr val="000000"/>
                          </a:solidFill>
                          <a:effectLst/>
                          <a:latin typeface="+mn-lt"/>
                        </a:rPr>
                        <a:t>apex3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280 </a:t>
                      </a:r>
                      <a:r>
                        <a:rPr lang="en-US" sz="1000" b="1" i="1" dirty="0">
                          <a:solidFill>
                            <a:srgbClr val="000000"/>
                          </a:solidFill>
                          <a:effectLst/>
                          <a:latin typeface="+mn-lt"/>
                        </a:rPr>
                        <a:t>× </a:t>
                      </a:r>
                      <a:r>
                        <a:rPr lang="en-US" sz="1000" b="1" i="0" dirty="0">
                          <a:solidFill>
                            <a:srgbClr val="000000"/>
                          </a:solidFill>
                          <a:effectLst/>
                          <a:latin typeface="+mn-lt"/>
                        </a:rPr>
                        <a:t>108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extLst>
                  <a:ext uri="{0D108BD9-81ED-4DB2-BD59-A6C34878D82A}">
                    <a16:rowId xmlns="" xmlns:a16="http://schemas.microsoft.com/office/drawing/2014/main" val="249744922"/>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939314360"/>
              </p:ext>
            </p:extLst>
          </p:nvPr>
        </p:nvGraphicFramePr>
        <p:xfrm>
          <a:off x="154553" y="1488686"/>
          <a:ext cx="6558734" cy="3418614"/>
        </p:xfrm>
        <a:graphic>
          <a:graphicData uri="http://schemas.openxmlformats.org/drawingml/2006/table">
            <a:tbl>
              <a:tblPr firstRow="1" bandRow="1">
                <a:tableStyleId>{5C22544A-7EE6-4342-B048-85BDC9FD1C3A}</a:tableStyleId>
              </a:tblPr>
              <a:tblGrid>
                <a:gridCol w="504518">
                  <a:extLst>
                    <a:ext uri="{9D8B030D-6E8A-4147-A177-3AD203B41FA5}">
                      <a16:colId xmlns="" xmlns:a16="http://schemas.microsoft.com/office/drawing/2014/main" val="1637393569"/>
                    </a:ext>
                  </a:extLst>
                </a:gridCol>
                <a:gridCol w="652135">
                  <a:extLst>
                    <a:ext uri="{9D8B030D-6E8A-4147-A177-3AD203B41FA5}">
                      <a16:colId xmlns="" xmlns:a16="http://schemas.microsoft.com/office/drawing/2014/main" val="1142735861"/>
                    </a:ext>
                  </a:extLst>
                </a:gridCol>
                <a:gridCol w="356901">
                  <a:extLst>
                    <a:ext uri="{9D8B030D-6E8A-4147-A177-3AD203B41FA5}">
                      <a16:colId xmlns="" xmlns:a16="http://schemas.microsoft.com/office/drawing/2014/main" val="662838496"/>
                    </a:ext>
                  </a:extLst>
                </a:gridCol>
                <a:gridCol w="504518">
                  <a:extLst>
                    <a:ext uri="{9D8B030D-6E8A-4147-A177-3AD203B41FA5}">
                      <a16:colId xmlns="" xmlns:a16="http://schemas.microsoft.com/office/drawing/2014/main" val="2485413308"/>
                    </a:ext>
                  </a:extLst>
                </a:gridCol>
                <a:gridCol w="504518">
                  <a:extLst>
                    <a:ext uri="{9D8B030D-6E8A-4147-A177-3AD203B41FA5}">
                      <a16:colId xmlns="" xmlns:a16="http://schemas.microsoft.com/office/drawing/2014/main" val="2418172630"/>
                    </a:ext>
                  </a:extLst>
                </a:gridCol>
                <a:gridCol w="504518">
                  <a:extLst>
                    <a:ext uri="{9D8B030D-6E8A-4147-A177-3AD203B41FA5}">
                      <a16:colId xmlns="" xmlns:a16="http://schemas.microsoft.com/office/drawing/2014/main" val="2394138218"/>
                    </a:ext>
                  </a:extLst>
                </a:gridCol>
                <a:gridCol w="504518">
                  <a:extLst>
                    <a:ext uri="{9D8B030D-6E8A-4147-A177-3AD203B41FA5}">
                      <a16:colId xmlns="" xmlns:a16="http://schemas.microsoft.com/office/drawing/2014/main" val="1470788115"/>
                    </a:ext>
                  </a:extLst>
                </a:gridCol>
                <a:gridCol w="504518">
                  <a:extLst>
                    <a:ext uri="{9D8B030D-6E8A-4147-A177-3AD203B41FA5}">
                      <a16:colId xmlns="" xmlns:a16="http://schemas.microsoft.com/office/drawing/2014/main" val="4258728711"/>
                    </a:ext>
                  </a:extLst>
                </a:gridCol>
                <a:gridCol w="504518">
                  <a:extLst>
                    <a:ext uri="{9D8B030D-6E8A-4147-A177-3AD203B41FA5}">
                      <a16:colId xmlns="" xmlns:a16="http://schemas.microsoft.com/office/drawing/2014/main" val="2609897093"/>
                    </a:ext>
                  </a:extLst>
                </a:gridCol>
                <a:gridCol w="504518">
                  <a:extLst>
                    <a:ext uri="{9D8B030D-6E8A-4147-A177-3AD203B41FA5}">
                      <a16:colId xmlns="" xmlns:a16="http://schemas.microsoft.com/office/drawing/2014/main" val="2867541053"/>
                    </a:ext>
                  </a:extLst>
                </a:gridCol>
                <a:gridCol w="504518">
                  <a:extLst>
                    <a:ext uri="{9D8B030D-6E8A-4147-A177-3AD203B41FA5}">
                      <a16:colId xmlns="" xmlns:a16="http://schemas.microsoft.com/office/drawing/2014/main" val="1336983992"/>
                    </a:ext>
                  </a:extLst>
                </a:gridCol>
                <a:gridCol w="504518">
                  <a:extLst>
                    <a:ext uri="{9D8B030D-6E8A-4147-A177-3AD203B41FA5}">
                      <a16:colId xmlns="" xmlns:a16="http://schemas.microsoft.com/office/drawing/2014/main" val="587903429"/>
                    </a:ext>
                  </a:extLst>
                </a:gridCol>
                <a:gridCol w="504518">
                  <a:extLst>
                    <a:ext uri="{9D8B030D-6E8A-4147-A177-3AD203B41FA5}">
                      <a16:colId xmlns="" xmlns:a16="http://schemas.microsoft.com/office/drawing/2014/main" val="954485395"/>
                    </a:ext>
                  </a:extLst>
                </a:gridCol>
              </a:tblGrid>
              <a:tr h="219142">
                <a:tc rowSpan="2" gridSpan="3">
                  <a:txBody>
                    <a:bodyPr/>
                    <a:lstStyle/>
                    <a:p>
                      <a:pPr algn="ctr"/>
                      <a:r>
                        <a:rPr lang="en-US" sz="1400" b="1" i="0" dirty="0">
                          <a:solidFill>
                            <a:srgbClr val="000000"/>
                          </a:solidFill>
                          <a:effectLst/>
                          <a:latin typeface="+mn-lt"/>
                        </a:rPr>
                        <a:t>Benchmarks</a:t>
                      </a:r>
                      <a:r>
                        <a:rPr lang="en-US" sz="1000" b="1" i="0" dirty="0">
                          <a:solidFill>
                            <a:srgbClr val="000000"/>
                          </a:solidFill>
                          <a:effectLst/>
                          <a:latin typeface="+mn-lt"/>
                        </a:rPr>
                        <a:t> </a:t>
                      </a:r>
                      <a:endParaRPr lang="en-US" sz="1800" b="1" dirty="0">
                        <a:effectLst/>
                        <a:latin typeface="+mn-lt"/>
                      </a:endParaRPr>
                    </a:p>
                  </a:txBody>
                  <a:tcPr marL="0" marR="0" marT="0" marB="0" anchor="ctr"/>
                </a:tc>
                <a:tc rowSpan="2" hMerge="1">
                  <a:txBody>
                    <a:bodyPr/>
                    <a:lstStyle/>
                    <a:p>
                      <a:endParaRPr lang="en-US" dirty="0">
                        <a:effectLst/>
                      </a:endParaRPr>
                    </a:p>
                  </a:txBody>
                  <a:tcPr anchor="ctr"/>
                </a:tc>
                <a:tc rowSpan="2" hMerge="1">
                  <a:txBody>
                    <a:bodyPr/>
                    <a:lstStyle/>
                    <a:p>
                      <a:endParaRPr lang="en-US" dirty="0"/>
                    </a:p>
                  </a:txBody>
                  <a:tcPr/>
                </a:tc>
                <a:tc grid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dirty="0" smtClean="0">
                          <a:solidFill>
                            <a:schemeClr val="bg1"/>
                          </a:solidFill>
                          <a:effectLst/>
                          <a:latin typeface="+mn-lt"/>
                        </a:rPr>
                        <a:t>Tunali [9] </a:t>
                      </a:r>
                      <a:endParaRPr lang="en-US" sz="2400" b="1" dirty="0">
                        <a:solidFill>
                          <a:schemeClr val="bg1"/>
                        </a:solidFill>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524800762"/>
                  </a:ext>
                </a:extLst>
              </a:tr>
              <a:tr h="438282">
                <a:tc gridSpan="3" vMerge="1">
                  <a:txBody>
                    <a:bodyPr/>
                    <a:lstStyle/>
                    <a:p>
                      <a:endParaRPr lang="en-US" dirty="0">
                        <a:effectLst/>
                      </a:endParaRPr>
                    </a:p>
                  </a:txBody>
                  <a:tcPr anchor="ctr"/>
                </a:tc>
                <a:tc hMerge="1" vMerge="1">
                  <a:txBody>
                    <a:bodyPr/>
                    <a:lstStyle/>
                    <a:p>
                      <a:endParaRPr lang="en-US" dirty="0">
                        <a:effectLst/>
                      </a:endParaRPr>
                    </a:p>
                  </a:txBody>
                  <a:tcPr anchor="ctr"/>
                </a:tc>
                <a:tc hMerge="1" v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Optimum </a:t>
                      </a:r>
                      <a:endParaRPr lang="en-US" sz="1800" b="1" dirty="0">
                        <a:effectLst/>
                        <a:latin typeface="+mn-lt"/>
                      </a:endParaRPr>
                    </a:p>
                  </a:txBody>
                  <a:tcPr marL="0" marR="0" marT="0" marB="0" anchor="ctr"/>
                </a:tc>
                <a:tc hMerge="1">
                  <a:txBody>
                    <a:bodyPr/>
                    <a:lstStyle/>
                    <a:p>
                      <a:endParaRPr lang="en-US" dirty="0">
                        <a:effectLst/>
                      </a:endParaRPr>
                    </a:p>
                  </a:txBody>
                  <a:tcPr anchor="ctr"/>
                </a:tc>
                <a:tc gridSpan="6">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Proposed</a:t>
                      </a:r>
                      <a:endParaRPr lang="en-US" sz="1800" b="1" dirty="0">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1" dirty="0" err="1" smtClean="0">
                          <a:solidFill>
                            <a:srgbClr val="000000"/>
                          </a:solidFill>
                          <a:effectLst/>
                          <a:latin typeface="+mn-lt"/>
                        </a:rPr>
                        <a:t>ko</a:t>
                      </a:r>
                      <a:r>
                        <a:rPr lang="en-US" sz="1050" b="1" i="1" dirty="0" smtClean="0">
                          <a:solidFill>
                            <a:srgbClr val="000000"/>
                          </a:solidFill>
                          <a:effectLst/>
                          <a:latin typeface="+mn-lt"/>
                        </a:rPr>
                        <a:t> - </a:t>
                      </a:r>
                      <a:r>
                        <a:rPr lang="en-US" sz="1050" b="1" i="1" dirty="0" err="1" smtClean="0">
                          <a:solidFill>
                            <a:srgbClr val="000000"/>
                          </a:solidFill>
                          <a:effectLst/>
                          <a:latin typeface="+mn-lt"/>
                        </a:rPr>
                        <a:t>ki</a:t>
                      </a:r>
                      <a:r>
                        <a:rPr lang="en-US" sz="1050" b="1" i="1" dirty="0" smtClean="0">
                          <a:solidFill>
                            <a:srgbClr val="000000"/>
                          </a:solidFill>
                          <a:effectLst/>
                          <a:latin typeface="+mn-lt"/>
                        </a:rPr>
                        <a:t> </a:t>
                      </a:r>
                      <a:r>
                        <a:rPr lang="en-US" sz="1050" b="1" i="0" dirty="0" smtClean="0">
                          <a:solidFill>
                            <a:srgbClr val="000000"/>
                          </a:solidFill>
                          <a:effectLst/>
                          <a:latin typeface="+mn-lt"/>
                        </a:rPr>
                        <a:t>= 1</a:t>
                      </a:r>
                      <a:r>
                        <a:rPr lang="en-US" sz="1050" b="1" i="1" dirty="0" smtClean="0">
                          <a:solidFill>
                            <a:srgbClr val="000000"/>
                          </a:solidFill>
                          <a:effectLst/>
                          <a:latin typeface="+mn-lt"/>
                        </a:rPr>
                        <a:t>.</a:t>
                      </a:r>
                      <a:r>
                        <a:rPr lang="en-US" sz="1050" b="1" i="0" dirty="0" smtClean="0">
                          <a:solidFill>
                            <a:srgbClr val="000000"/>
                          </a:solidFill>
                          <a:effectLst/>
                          <a:latin typeface="+mn-lt"/>
                        </a:rPr>
                        <a:t>5</a:t>
                      </a:r>
                      <a:r>
                        <a:rPr lang="en-US" sz="1050" b="1" i="1" dirty="0" smtClean="0">
                          <a:solidFill>
                            <a:srgbClr val="000000"/>
                          </a:solidFill>
                          <a:effectLst/>
                          <a:latin typeface="+mn-lt"/>
                        </a:rPr>
                        <a:t>-</a:t>
                      </a:r>
                      <a:r>
                        <a:rPr lang="en-US" sz="1050" b="1" i="0" dirty="0" smtClean="0">
                          <a:solidFill>
                            <a:srgbClr val="000000"/>
                          </a:solidFill>
                          <a:effectLst/>
                          <a:latin typeface="+mn-lt"/>
                        </a:rPr>
                        <a:t>1</a:t>
                      </a:r>
                      <a:r>
                        <a:rPr lang="en-US" sz="1050" b="1" i="1" dirty="0" smtClean="0">
                          <a:solidFill>
                            <a:srgbClr val="000000"/>
                          </a:solidFill>
                          <a:effectLst/>
                          <a:latin typeface="+mn-lt"/>
                        </a:rPr>
                        <a:t>.</a:t>
                      </a:r>
                      <a:r>
                        <a:rPr lang="en-US" sz="1050" b="1" i="0" dirty="0" smtClean="0">
                          <a:solidFill>
                            <a:srgbClr val="000000"/>
                          </a:solidFill>
                          <a:effectLst/>
                          <a:latin typeface="+mn-lt"/>
                        </a:rPr>
                        <a:t>5</a:t>
                      </a:r>
                      <a:endParaRPr lang="en-US" sz="1800" b="1" dirty="0">
                        <a:latin typeface="+mn-lt"/>
                      </a:endParaRPr>
                    </a:p>
                  </a:txBody>
                  <a:tcPr marL="0" marR="0" marT="0" marB="0" anchor="ctr"/>
                </a:tc>
                <a:tc hMerge="1">
                  <a:txBody>
                    <a:bodyPr/>
                    <a:lstStyle/>
                    <a:p>
                      <a:endParaRPr lang="en-US" dirty="0"/>
                    </a:p>
                  </a:txBody>
                  <a:tcPr/>
                </a:tc>
                <a:extLst>
                  <a:ext uri="{0D108BD9-81ED-4DB2-BD59-A6C34878D82A}">
                    <a16:rowId xmlns="" xmlns:a16="http://schemas.microsoft.com/office/drawing/2014/main" val="55635650"/>
                  </a:ext>
                </a:extLst>
              </a:tr>
              <a:tr h="197228">
                <a:tc>
                  <a:txBody>
                    <a:bodyPr/>
                    <a:lstStyle/>
                    <a:p>
                      <a:pPr algn="ctr"/>
                      <a:r>
                        <a:rPr lang="en-US" sz="1000" b="1" i="0">
                          <a:solidFill>
                            <a:srgbClr val="000000"/>
                          </a:solidFill>
                          <a:effectLst/>
                          <a:latin typeface="+mn-lt"/>
                        </a:rPr>
                        <a:t>Name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Size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IR </a:t>
                      </a:r>
                      <a:endParaRPr lang="en-US" sz="1800" b="1">
                        <a:effectLst/>
                        <a:latin typeface="+mn-lt"/>
                      </a:endParaRPr>
                    </a:p>
                  </a:txBody>
                  <a:tcPr marL="0" marR="0" marT="0" marB="0" anchor="ctr"/>
                </a:tc>
                <a:tc>
                  <a:txBody>
                    <a:bodyPr/>
                    <a:lstStyle/>
                    <a:p>
                      <a:pPr algn="ctr"/>
                      <a:r>
                        <a:rPr lang="en-US" sz="1000" b="1" i="0" dirty="0" err="1">
                          <a:solidFill>
                            <a:srgbClr val="000000"/>
                          </a:solidFill>
                          <a:effectLst/>
                          <a:latin typeface="+mn-lt"/>
                        </a:rPr>
                        <a:t>Uni</a:t>
                      </a:r>
                      <a:r>
                        <a:rPr lang="en-US" sz="1000" b="1" i="0"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extLst>
                  <a:ext uri="{0D108BD9-81ED-4DB2-BD59-A6C34878D82A}">
                    <a16:rowId xmlns="" xmlns:a16="http://schemas.microsoft.com/office/drawing/2014/main" val="3664542234"/>
                  </a:ext>
                </a:extLst>
              </a:tr>
              <a:tr h="197228">
                <a:tc>
                  <a:txBody>
                    <a:bodyPr/>
                    <a:lstStyle/>
                    <a:p>
                      <a:pPr algn="ctr"/>
                      <a:r>
                        <a:rPr lang="en-US" sz="1000" b="1" i="0" dirty="0">
                          <a:solidFill>
                            <a:srgbClr val="000000"/>
                          </a:solidFill>
                          <a:effectLst/>
                          <a:latin typeface="+mn-lt"/>
                        </a:rPr>
                        <a:t>xor5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16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738565976"/>
                  </a:ext>
                </a:extLst>
              </a:tr>
              <a:tr h="197228">
                <a:tc>
                  <a:txBody>
                    <a:bodyPr/>
                    <a:lstStyle/>
                    <a:p>
                      <a:pPr algn="ctr"/>
                      <a:r>
                        <a:rPr lang="en-US" sz="1000" b="1" i="0" dirty="0">
                          <a:solidFill>
                            <a:srgbClr val="000000"/>
                          </a:solidFill>
                          <a:effectLst/>
                          <a:latin typeface="+mn-lt"/>
                        </a:rPr>
                        <a:t>squar5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32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887776329"/>
                  </a:ext>
                </a:extLst>
              </a:tr>
              <a:tr h="197228">
                <a:tc>
                  <a:txBody>
                    <a:bodyPr/>
                    <a:lstStyle/>
                    <a:p>
                      <a:pPr algn="ctr"/>
                      <a:r>
                        <a:rPr lang="en-US" sz="1000" b="1" i="0">
                          <a:solidFill>
                            <a:srgbClr val="000000"/>
                          </a:solidFill>
                          <a:effectLst/>
                          <a:latin typeface="+mn-lt"/>
                        </a:rPr>
                        <a:t>bw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40%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60%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115164282"/>
                  </a:ext>
                </a:extLst>
              </a:tr>
              <a:tr h="197228">
                <a:tc>
                  <a:txBody>
                    <a:bodyPr/>
                    <a:lstStyle/>
                    <a:p>
                      <a:pPr algn="ctr"/>
                      <a:r>
                        <a:rPr lang="en-US" sz="1000" b="1" i="0">
                          <a:solidFill>
                            <a:srgbClr val="000000"/>
                          </a:solidFill>
                          <a:effectLst/>
                          <a:latin typeface="+mn-lt"/>
                        </a:rPr>
                        <a:t>ex5p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256 </a:t>
                      </a:r>
                      <a:r>
                        <a:rPr lang="en-US" sz="1000" b="1" i="1" dirty="0">
                          <a:solidFill>
                            <a:srgbClr val="000000"/>
                          </a:solidFill>
                          <a:effectLst/>
                          <a:latin typeface="+mn-lt"/>
                        </a:rPr>
                        <a:t>× </a:t>
                      </a: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50%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1.3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3208776015"/>
                  </a:ext>
                </a:extLst>
              </a:tr>
              <a:tr h="197228">
                <a:tc>
                  <a:txBody>
                    <a:bodyPr/>
                    <a:lstStyle/>
                    <a:p>
                      <a:pPr algn="ctr"/>
                      <a:r>
                        <a:rPr lang="en-US" sz="1000" b="1" i="0" dirty="0">
                          <a:solidFill>
                            <a:schemeClr val="bg1"/>
                          </a:solidFill>
                          <a:effectLst/>
                          <a:latin typeface="+mn-lt"/>
                        </a:rPr>
                        <a:t>apex4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438 </a:t>
                      </a:r>
                      <a:r>
                        <a:rPr lang="en-US" sz="1000" b="1" i="1" dirty="0">
                          <a:solidFill>
                            <a:schemeClr val="bg1"/>
                          </a:solidFill>
                          <a:effectLst/>
                          <a:latin typeface="+mn-lt"/>
                        </a:rPr>
                        <a:t>× </a:t>
                      </a:r>
                      <a:r>
                        <a:rPr lang="en-US" sz="1000" b="1" i="0" dirty="0">
                          <a:solidFill>
                            <a:schemeClr val="bg1"/>
                          </a:solidFill>
                          <a:effectLst/>
                          <a:latin typeface="+mn-lt"/>
                        </a:rPr>
                        <a:t>18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46%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1.2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1.3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a:solidFill>
                            <a:schemeClr val="bg1"/>
                          </a:solidFill>
                          <a:effectLst/>
                          <a:latin typeface="+mn-lt"/>
                        </a:rPr>
                        <a:t>1 </a:t>
                      </a:r>
                      <a:endParaRPr lang="en-US" sz="1800" b="1">
                        <a:solidFill>
                          <a:schemeClr val="bg1"/>
                        </a:solidFill>
                        <a:effectLst/>
                        <a:latin typeface="+mn-lt"/>
                      </a:endParaRPr>
                    </a:p>
                  </a:txBody>
                  <a:tcPr marL="0" marR="0" marT="0" marB="0" anchor="ctr">
                    <a:solidFill>
                      <a:srgbClr val="C00000"/>
                    </a:solidFill>
                  </a:tcPr>
                </a:tc>
                <a:tc>
                  <a:txBody>
                    <a:bodyPr/>
                    <a:lstStyle/>
                    <a:p>
                      <a:pPr algn="ctr"/>
                      <a:r>
                        <a:rPr lang="en-US" sz="1000" b="1" i="0">
                          <a:solidFill>
                            <a:schemeClr val="bg1"/>
                          </a:solidFill>
                          <a:effectLst/>
                          <a:latin typeface="+mn-lt"/>
                        </a:rPr>
                        <a:t>100% </a:t>
                      </a:r>
                      <a:endParaRPr lang="en-US" sz="1800" b="1">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extLst>
                  <a:ext uri="{0D108BD9-81ED-4DB2-BD59-A6C34878D82A}">
                    <a16:rowId xmlns="" xmlns:a16="http://schemas.microsoft.com/office/drawing/2014/main" val="1748806222"/>
                  </a:ext>
                </a:extLst>
              </a:tr>
              <a:tr h="197228">
                <a:tc>
                  <a:txBody>
                    <a:bodyPr/>
                    <a:lstStyle/>
                    <a:p>
                      <a:pPr algn="ctr"/>
                      <a:r>
                        <a:rPr lang="en-US" sz="1000" b="1" i="0">
                          <a:solidFill>
                            <a:srgbClr val="000000"/>
                          </a:solidFill>
                          <a:effectLst/>
                          <a:latin typeface="+mn-lt"/>
                        </a:rPr>
                        <a:t>sao2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58 </a:t>
                      </a:r>
                      <a:r>
                        <a:rPr lang="en-US" sz="1000" b="1" i="1" dirty="0">
                          <a:solidFill>
                            <a:srgbClr val="000000"/>
                          </a:solidFill>
                          <a:effectLst/>
                          <a:latin typeface="+mn-lt"/>
                        </a:rPr>
                        <a:t>× </a:t>
                      </a:r>
                      <a:r>
                        <a:rPr lang="en-US" sz="1000" b="1" i="0" dirty="0">
                          <a:solidFill>
                            <a:srgbClr val="000000"/>
                          </a:solidFill>
                          <a:effectLst/>
                          <a:latin typeface="+mn-lt"/>
                        </a:rPr>
                        <a:t>20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36%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1.4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extLst>
                  <a:ext uri="{0D108BD9-81ED-4DB2-BD59-A6C34878D82A}">
                    <a16:rowId xmlns="" xmlns:a16="http://schemas.microsoft.com/office/drawing/2014/main" val="2866700381"/>
                  </a:ext>
                </a:extLst>
              </a:tr>
              <a:tr h="197228">
                <a:tc>
                  <a:txBody>
                    <a:bodyPr/>
                    <a:lstStyle/>
                    <a:p>
                      <a:pPr algn="ctr"/>
                      <a:r>
                        <a:rPr lang="en-US" sz="1000" b="1" i="0">
                          <a:solidFill>
                            <a:srgbClr val="000000"/>
                          </a:solidFill>
                          <a:effectLst/>
                          <a:latin typeface="+mn-lt"/>
                        </a:rPr>
                        <a:t>table3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175 </a:t>
                      </a:r>
                      <a:r>
                        <a:rPr lang="en-US" sz="1000" b="1" i="1" dirty="0">
                          <a:solidFill>
                            <a:srgbClr val="000000"/>
                          </a:solidFill>
                          <a:effectLst/>
                          <a:latin typeface="+mn-lt"/>
                        </a:rPr>
                        <a:t>× </a:t>
                      </a:r>
                      <a:r>
                        <a:rPr lang="en-US" sz="1000" b="1" i="0" dirty="0">
                          <a:solidFill>
                            <a:srgbClr val="000000"/>
                          </a:solidFill>
                          <a:effectLst/>
                          <a:latin typeface="+mn-lt"/>
                        </a:rPr>
                        <a:t>28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41%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275660016"/>
                  </a:ext>
                </a:extLst>
              </a:tr>
              <a:tr h="197228">
                <a:tc>
                  <a:txBody>
                    <a:bodyPr/>
                    <a:lstStyle/>
                    <a:p>
                      <a:pPr algn="ctr"/>
                      <a:r>
                        <a:rPr lang="en-US" sz="1000" b="1" i="0">
                          <a:solidFill>
                            <a:srgbClr val="000000"/>
                          </a:solidFill>
                          <a:effectLst/>
                          <a:latin typeface="+mn-lt"/>
                        </a:rPr>
                        <a:t>t481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481 </a:t>
                      </a:r>
                      <a:r>
                        <a:rPr lang="en-US" sz="1000" b="1" i="1" dirty="0">
                          <a:solidFill>
                            <a:srgbClr val="000000"/>
                          </a:solidFill>
                          <a:effectLst/>
                          <a:latin typeface="+mn-lt"/>
                        </a:rPr>
                        <a:t>× </a:t>
                      </a:r>
                      <a:r>
                        <a:rPr lang="en-US" sz="1000" b="1" i="0" dirty="0">
                          <a:solidFill>
                            <a:srgbClr val="000000"/>
                          </a:solidFill>
                          <a:effectLst/>
                          <a:latin typeface="+mn-lt"/>
                        </a:rPr>
                        <a:t>32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31%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329404628"/>
                  </a:ext>
                </a:extLst>
              </a:tr>
              <a:tr h="197228">
                <a:tc>
                  <a:txBody>
                    <a:bodyPr/>
                    <a:lstStyle/>
                    <a:p>
                      <a:pPr algn="ctr"/>
                      <a:r>
                        <a:rPr lang="en-US" sz="1000" b="1" i="0" dirty="0">
                          <a:solidFill>
                            <a:schemeClr val="bg1"/>
                          </a:solidFill>
                          <a:effectLst/>
                          <a:latin typeface="+mn-lt"/>
                        </a:rPr>
                        <a:t>table5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158 </a:t>
                      </a:r>
                      <a:r>
                        <a:rPr lang="en-US" sz="1000" b="1" i="1" dirty="0">
                          <a:solidFill>
                            <a:schemeClr val="bg1"/>
                          </a:solidFill>
                          <a:effectLst/>
                          <a:latin typeface="+mn-lt"/>
                        </a:rPr>
                        <a:t>× </a:t>
                      </a:r>
                      <a:r>
                        <a:rPr lang="en-US" sz="1000" b="1" i="0" dirty="0">
                          <a:solidFill>
                            <a:schemeClr val="bg1"/>
                          </a:solidFill>
                          <a:effectLst/>
                          <a:latin typeface="+mn-lt"/>
                        </a:rPr>
                        <a:t>34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35%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94%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1.3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1.2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1.6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extLst>
                  <a:ext uri="{0D108BD9-81ED-4DB2-BD59-A6C34878D82A}">
                    <a16:rowId xmlns="" xmlns:a16="http://schemas.microsoft.com/office/drawing/2014/main" val="3511152011"/>
                  </a:ext>
                </a:extLst>
              </a:tr>
              <a:tr h="197228">
                <a:tc>
                  <a:txBody>
                    <a:bodyPr/>
                    <a:lstStyle/>
                    <a:p>
                      <a:pPr algn="ctr"/>
                      <a:r>
                        <a:rPr lang="en-US" sz="1000" b="1" i="0">
                          <a:solidFill>
                            <a:srgbClr val="000000"/>
                          </a:solidFill>
                          <a:effectLst/>
                          <a:latin typeface="+mn-lt"/>
                        </a:rPr>
                        <a:t>duke2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44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extLst>
                  <a:ext uri="{0D108BD9-81ED-4DB2-BD59-A6C34878D82A}">
                    <a16:rowId xmlns="" xmlns:a16="http://schemas.microsoft.com/office/drawing/2014/main" val="1627812065"/>
                  </a:ext>
                </a:extLst>
              </a:tr>
              <a:tr h="197228">
                <a:tc>
                  <a:txBody>
                    <a:bodyPr/>
                    <a:lstStyle/>
                    <a:p>
                      <a:pPr algn="ctr"/>
                      <a:r>
                        <a:rPr lang="en-US" sz="1000" b="1" i="0">
                          <a:solidFill>
                            <a:srgbClr val="000000"/>
                          </a:solidFill>
                          <a:effectLst/>
                          <a:latin typeface="+mn-lt"/>
                        </a:rPr>
                        <a:t>apex1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206 </a:t>
                      </a:r>
                      <a:r>
                        <a:rPr lang="en-US" sz="1000" b="1" i="1">
                          <a:solidFill>
                            <a:srgbClr val="000000"/>
                          </a:solidFill>
                          <a:effectLst/>
                          <a:latin typeface="+mn-lt"/>
                        </a:rPr>
                        <a:t>× </a:t>
                      </a:r>
                      <a:r>
                        <a:rPr lang="en-US" sz="1000" b="1" i="0">
                          <a:solidFill>
                            <a:srgbClr val="000000"/>
                          </a:solidFill>
                          <a:effectLst/>
                          <a:latin typeface="+mn-lt"/>
                        </a:rPr>
                        <a:t>90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extLst>
                  <a:ext uri="{0D108BD9-81ED-4DB2-BD59-A6C34878D82A}">
                    <a16:rowId xmlns="" xmlns:a16="http://schemas.microsoft.com/office/drawing/2014/main" val="2973020112"/>
                  </a:ext>
                </a:extLst>
              </a:tr>
              <a:tr h="394454">
                <a:tc>
                  <a:txBody>
                    <a:bodyPr/>
                    <a:lstStyle/>
                    <a:p>
                      <a:pPr algn="ctr"/>
                      <a:r>
                        <a:rPr lang="en-US" sz="1000" b="1" i="0">
                          <a:solidFill>
                            <a:srgbClr val="000000"/>
                          </a:solidFill>
                          <a:effectLst/>
                          <a:latin typeface="+mn-lt"/>
                        </a:rPr>
                        <a:t>apex3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280 </a:t>
                      </a:r>
                      <a:r>
                        <a:rPr lang="en-US" sz="1000" b="1" i="1" dirty="0">
                          <a:solidFill>
                            <a:srgbClr val="000000"/>
                          </a:solidFill>
                          <a:effectLst/>
                          <a:latin typeface="+mn-lt"/>
                        </a:rPr>
                        <a:t>× </a:t>
                      </a:r>
                      <a:r>
                        <a:rPr lang="en-US" sz="1000" b="1" i="0" dirty="0">
                          <a:solidFill>
                            <a:srgbClr val="000000"/>
                          </a:solidFill>
                          <a:effectLst/>
                          <a:latin typeface="+mn-lt"/>
                        </a:rPr>
                        <a:t>108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extLst>
                  <a:ext uri="{0D108BD9-81ED-4DB2-BD59-A6C34878D82A}">
                    <a16:rowId xmlns="" xmlns:a16="http://schemas.microsoft.com/office/drawing/2014/main" val="249744922"/>
                  </a:ext>
                </a:extLst>
              </a:tr>
            </a:tbl>
          </a:graphicData>
        </a:graphic>
      </p:graphicFrame>
    </p:spTree>
    <p:extLst>
      <p:ext uri="{BB962C8B-B14F-4D97-AF65-F5344CB8AC3E}">
        <p14:creationId xmlns:p14="http://schemas.microsoft.com/office/powerpoint/2010/main" val="15641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376" y="1016812"/>
            <a:ext cx="6353252" cy="3859987"/>
          </a:xfrm>
        </p:spPr>
        <p:txBody>
          <a:bodyPr>
            <a:normAutofit/>
          </a:bodyPr>
          <a:lstStyle/>
          <a:p>
            <a:r>
              <a:rPr lang="en-US" dirty="0" smtClean="0"/>
              <a:t>Nano-crossbars arrays (</a:t>
            </a:r>
            <a:r>
              <a:rPr lang="en-US" dirty="0" smtClean="0">
                <a:solidFill>
                  <a:srgbClr val="C00000"/>
                </a:solidFill>
              </a:rPr>
              <a:t>Reconfigurable</a:t>
            </a:r>
            <a:r>
              <a:rPr lang="en-US" dirty="0" smtClean="0"/>
              <a:t>)</a:t>
            </a:r>
          </a:p>
          <a:p>
            <a:r>
              <a:rPr lang="en-US" dirty="0" smtClean="0"/>
              <a:t>Logic mapping of </a:t>
            </a:r>
            <a:r>
              <a:rPr lang="en-US" dirty="0" err="1" smtClean="0"/>
              <a:t>nano</a:t>
            </a:r>
            <a:r>
              <a:rPr lang="en-US" dirty="0" smtClean="0"/>
              <a:t>-crossbar arrays</a:t>
            </a:r>
          </a:p>
          <a:p>
            <a:r>
              <a:rPr lang="en-US" dirty="0" smtClean="0"/>
              <a:t>Main problem and previous works</a:t>
            </a:r>
          </a:p>
          <a:p>
            <a:r>
              <a:rPr lang="en-US" dirty="0" smtClean="0"/>
              <a:t>Yield </a:t>
            </a:r>
            <a:r>
              <a:rPr lang="en-US" dirty="0"/>
              <a:t>in the context of crossbars (</a:t>
            </a:r>
            <a:r>
              <a:rPr lang="en-US" dirty="0">
                <a:solidFill>
                  <a:srgbClr val="C00000"/>
                </a:solidFill>
              </a:rPr>
              <a:t>Area </a:t>
            </a:r>
            <a:r>
              <a:rPr lang="en-US" dirty="0" smtClean="0">
                <a:solidFill>
                  <a:srgbClr val="C00000"/>
                </a:solidFill>
              </a:rPr>
              <a:t>Size</a:t>
            </a:r>
            <a:r>
              <a:rPr lang="en-US" dirty="0" smtClean="0"/>
              <a:t>)</a:t>
            </a:r>
          </a:p>
          <a:p>
            <a:r>
              <a:rPr lang="en-US" dirty="0"/>
              <a:t>Probability of </a:t>
            </a:r>
            <a:r>
              <a:rPr lang="en-US" dirty="0" smtClean="0"/>
              <a:t>successful logic mapping</a:t>
            </a:r>
          </a:p>
          <a:p>
            <a:r>
              <a:rPr lang="en-US" dirty="0"/>
              <a:t>Yield </a:t>
            </a:r>
            <a:r>
              <a:rPr lang="en-US" dirty="0" smtClean="0"/>
              <a:t>formalization for uniform defects</a:t>
            </a:r>
          </a:p>
          <a:p>
            <a:r>
              <a:rPr lang="en-US" dirty="0" smtClean="0"/>
              <a:t>Clustered defect distribution</a:t>
            </a:r>
          </a:p>
          <a:p>
            <a:r>
              <a:rPr lang="en-US" dirty="0" smtClean="0"/>
              <a:t>Regional analysis of defects</a:t>
            </a:r>
          </a:p>
          <a:p>
            <a:r>
              <a:rPr lang="en-US" dirty="0" smtClean="0"/>
              <a:t>Experimental results</a:t>
            </a:r>
          </a:p>
          <a:p>
            <a:r>
              <a:rPr lang="en-US" dirty="0" smtClean="0"/>
              <a:t>Conclusion</a:t>
            </a:r>
          </a:p>
          <a:p>
            <a:endParaRPr lang="en-US" dirty="0"/>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a:t>
            </a:fld>
            <a:r>
              <a:rPr lang="en-US" noProof="1" smtClean="0"/>
              <a:t> / 20</a:t>
            </a:r>
            <a:endParaRPr lang="en-US" noProof="1"/>
          </a:p>
        </p:txBody>
      </p:sp>
    </p:spTree>
    <p:extLst>
      <p:ext uri="{BB962C8B-B14F-4D97-AF65-F5344CB8AC3E}">
        <p14:creationId xmlns:p14="http://schemas.microsoft.com/office/powerpoint/2010/main" val="33075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Experimental </a:t>
            </a:r>
            <a:r>
              <a:rPr lang="en-US" dirty="0" smtClean="0"/>
              <a:t>Results Benchmarks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20</a:t>
            </a:fld>
            <a:r>
              <a:rPr lang="en-US" noProof="1" smtClean="0"/>
              <a:t> / 20</a:t>
            </a:r>
            <a:endParaRPr lang="en-US" noProof="1"/>
          </a:p>
        </p:txBody>
      </p:sp>
      <p:sp>
        <p:nvSpPr>
          <p:cNvPr id="10" name="TextBox 9"/>
          <p:cNvSpPr txBox="1"/>
          <p:nvPr/>
        </p:nvSpPr>
        <p:spPr>
          <a:xfrm>
            <a:off x="339891" y="766919"/>
            <a:ext cx="6178217" cy="738664"/>
          </a:xfrm>
          <a:prstGeom prst="rect">
            <a:avLst/>
          </a:prstGeom>
          <a:noFill/>
        </p:spPr>
        <p:txBody>
          <a:bodyPr wrap="square" rtlCol="0">
            <a:spAutoFit/>
          </a:bodyPr>
          <a:lstStyle/>
          <a:p>
            <a:pPr algn="ctr"/>
            <a:r>
              <a:rPr lang="en-US" sz="1400" b="1" cap="small" dirty="0" smtClean="0"/>
              <a:t>Success Rate of Yuan’s </a:t>
            </a:r>
            <a:r>
              <a:rPr lang="en-US" sz="1400" b="1" cap="small" dirty="0"/>
              <a:t>Algorıthm (</a:t>
            </a:r>
            <a:r>
              <a:rPr lang="en-US" sz="1400" b="1" cap="small" dirty="0">
                <a:solidFill>
                  <a:srgbClr val="C00000"/>
                </a:solidFill>
              </a:rPr>
              <a:t>Reasonable Runtıme – Best Success rate)</a:t>
            </a:r>
            <a:endParaRPr lang="en-US" sz="1400" b="1" cap="small" dirty="0"/>
          </a:p>
          <a:p>
            <a:pPr algn="ctr"/>
            <a:r>
              <a:rPr lang="en-US" sz="1400" b="1" cap="small" dirty="0" smtClean="0"/>
              <a:t> wıth Proposed and 1.5 Times Area Overheads</a:t>
            </a:r>
          </a:p>
          <a:p>
            <a:pPr algn="ctr"/>
            <a:r>
              <a:rPr lang="en-US" sz="1400" b="1" cap="small" dirty="0" err="1" smtClean="0"/>
              <a:t>Pd</a:t>
            </a:r>
            <a:r>
              <a:rPr lang="en-US" sz="1400" b="1" cap="small" dirty="0" smtClean="0"/>
              <a:t> = 20%</a:t>
            </a:r>
            <a:endParaRPr lang="en-US" sz="1400" b="1" cap="small" dirty="0"/>
          </a:p>
        </p:txBody>
      </p:sp>
      <p:graphicFrame>
        <p:nvGraphicFramePr>
          <p:cNvPr id="11" name="Content Placeholder 6"/>
          <p:cNvGraphicFramePr>
            <a:graphicFrameLocks/>
          </p:cNvGraphicFramePr>
          <p:nvPr>
            <p:extLst>
              <p:ext uri="{D42A27DB-BD31-4B8C-83A1-F6EECF244321}">
                <p14:modId xmlns:p14="http://schemas.microsoft.com/office/powerpoint/2010/main" val="1098006896"/>
              </p:ext>
            </p:extLst>
          </p:nvPr>
        </p:nvGraphicFramePr>
        <p:xfrm>
          <a:off x="102138" y="1563657"/>
          <a:ext cx="6556251" cy="3335714"/>
        </p:xfrm>
        <a:graphic>
          <a:graphicData uri="http://schemas.openxmlformats.org/drawingml/2006/table">
            <a:tbl>
              <a:tblPr firstRow="1" bandRow="1">
                <a:tableStyleId>{5C22544A-7EE6-4342-B048-85BDC9FD1C3A}</a:tableStyleId>
              </a:tblPr>
              <a:tblGrid>
                <a:gridCol w="504327">
                  <a:extLst>
                    <a:ext uri="{9D8B030D-6E8A-4147-A177-3AD203B41FA5}">
                      <a16:colId xmlns="" xmlns:a16="http://schemas.microsoft.com/office/drawing/2014/main" val="1637393569"/>
                    </a:ext>
                  </a:extLst>
                </a:gridCol>
                <a:gridCol w="656278">
                  <a:extLst>
                    <a:ext uri="{9D8B030D-6E8A-4147-A177-3AD203B41FA5}">
                      <a16:colId xmlns="" xmlns:a16="http://schemas.microsoft.com/office/drawing/2014/main" val="1142735861"/>
                    </a:ext>
                  </a:extLst>
                </a:gridCol>
                <a:gridCol w="352376">
                  <a:extLst>
                    <a:ext uri="{9D8B030D-6E8A-4147-A177-3AD203B41FA5}">
                      <a16:colId xmlns="" xmlns:a16="http://schemas.microsoft.com/office/drawing/2014/main" val="662838496"/>
                    </a:ext>
                  </a:extLst>
                </a:gridCol>
                <a:gridCol w="504327">
                  <a:extLst>
                    <a:ext uri="{9D8B030D-6E8A-4147-A177-3AD203B41FA5}">
                      <a16:colId xmlns="" xmlns:a16="http://schemas.microsoft.com/office/drawing/2014/main" val="360720710"/>
                    </a:ext>
                  </a:extLst>
                </a:gridCol>
                <a:gridCol w="504327">
                  <a:extLst>
                    <a:ext uri="{9D8B030D-6E8A-4147-A177-3AD203B41FA5}">
                      <a16:colId xmlns="" xmlns:a16="http://schemas.microsoft.com/office/drawing/2014/main" val="1101921703"/>
                    </a:ext>
                  </a:extLst>
                </a:gridCol>
                <a:gridCol w="504327">
                  <a:extLst>
                    <a:ext uri="{9D8B030D-6E8A-4147-A177-3AD203B41FA5}">
                      <a16:colId xmlns="" xmlns:a16="http://schemas.microsoft.com/office/drawing/2014/main" val="1029118086"/>
                    </a:ext>
                  </a:extLst>
                </a:gridCol>
                <a:gridCol w="504327">
                  <a:extLst>
                    <a:ext uri="{9D8B030D-6E8A-4147-A177-3AD203B41FA5}">
                      <a16:colId xmlns="" xmlns:a16="http://schemas.microsoft.com/office/drawing/2014/main" val="688453455"/>
                    </a:ext>
                  </a:extLst>
                </a:gridCol>
                <a:gridCol w="504327">
                  <a:extLst>
                    <a:ext uri="{9D8B030D-6E8A-4147-A177-3AD203B41FA5}">
                      <a16:colId xmlns="" xmlns:a16="http://schemas.microsoft.com/office/drawing/2014/main" val="1146332033"/>
                    </a:ext>
                  </a:extLst>
                </a:gridCol>
                <a:gridCol w="504327">
                  <a:extLst>
                    <a:ext uri="{9D8B030D-6E8A-4147-A177-3AD203B41FA5}">
                      <a16:colId xmlns="" xmlns:a16="http://schemas.microsoft.com/office/drawing/2014/main" val="3965645690"/>
                    </a:ext>
                  </a:extLst>
                </a:gridCol>
                <a:gridCol w="504327">
                  <a:extLst>
                    <a:ext uri="{9D8B030D-6E8A-4147-A177-3AD203B41FA5}">
                      <a16:colId xmlns="" xmlns:a16="http://schemas.microsoft.com/office/drawing/2014/main" val="1496380751"/>
                    </a:ext>
                  </a:extLst>
                </a:gridCol>
                <a:gridCol w="504327">
                  <a:extLst>
                    <a:ext uri="{9D8B030D-6E8A-4147-A177-3AD203B41FA5}">
                      <a16:colId xmlns="" xmlns:a16="http://schemas.microsoft.com/office/drawing/2014/main" val="1261879095"/>
                    </a:ext>
                  </a:extLst>
                </a:gridCol>
                <a:gridCol w="504327">
                  <a:extLst>
                    <a:ext uri="{9D8B030D-6E8A-4147-A177-3AD203B41FA5}">
                      <a16:colId xmlns="" xmlns:a16="http://schemas.microsoft.com/office/drawing/2014/main" val="1501978826"/>
                    </a:ext>
                  </a:extLst>
                </a:gridCol>
                <a:gridCol w="504327">
                  <a:extLst>
                    <a:ext uri="{9D8B030D-6E8A-4147-A177-3AD203B41FA5}">
                      <a16:colId xmlns="" xmlns:a16="http://schemas.microsoft.com/office/drawing/2014/main" val="4257861551"/>
                    </a:ext>
                  </a:extLst>
                </a:gridCol>
              </a:tblGrid>
              <a:tr h="206146">
                <a:tc rowSpan="2" gridSpan="3">
                  <a:txBody>
                    <a:bodyPr/>
                    <a:lstStyle/>
                    <a:p>
                      <a:pPr algn="ctr"/>
                      <a:r>
                        <a:rPr lang="en-US" sz="1400" b="1" i="0" dirty="0">
                          <a:solidFill>
                            <a:srgbClr val="000000"/>
                          </a:solidFill>
                          <a:effectLst/>
                          <a:latin typeface="+mn-lt"/>
                        </a:rPr>
                        <a:t>Benchmarks </a:t>
                      </a:r>
                      <a:endParaRPr lang="en-US" sz="3200" b="1" dirty="0">
                        <a:effectLst/>
                        <a:latin typeface="+mn-lt"/>
                      </a:endParaRPr>
                    </a:p>
                  </a:txBody>
                  <a:tcPr marL="0" marR="0" marT="0" marB="0" anchor="ctr">
                    <a:solidFill>
                      <a:schemeClr val="accent6"/>
                    </a:solidFill>
                  </a:tcPr>
                </a:tc>
                <a:tc rowSpan="2" hMerge="1">
                  <a:txBody>
                    <a:bodyPr/>
                    <a:lstStyle/>
                    <a:p>
                      <a:endParaRPr lang="en-US" dirty="0">
                        <a:effectLst/>
                      </a:endParaRPr>
                    </a:p>
                  </a:txBody>
                  <a:tcPr anchor="ctr"/>
                </a:tc>
                <a:tc rowSpan="2" hMerge="1">
                  <a:txBody>
                    <a:bodyPr/>
                    <a:lstStyle/>
                    <a:p>
                      <a:endParaRPr lang="en-US" dirty="0"/>
                    </a:p>
                  </a:txBody>
                  <a:tcPr/>
                </a:tc>
                <a:tc grid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dirty="0" smtClean="0">
                          <a:solidFill>
                            <a:schemeClr val="bg1"/>
                          </a:solidFill>
                          <a:effectLst/>
                          <a:latin typeface="+mn-lt"/>
                        </a:rPr>
                        <a:t>Yuan [10]</a:t>
                      </a:r>
                      <a:r>
                        <a:rPr lang="en-US" sz="1200" b="1" i="0" dirty="0" smtClean="0">
                          <a:solidFill>
                            <a:srgbClr val="000000"/>
                          </a:solidFill>
                          <a:effectLst/>
                          <a:latin typeface="+mn-lt"/>
                        </a:rPr>
                        <a:t> </a:t>
                      </a:r>
                      <a:endParaRPr lang="en-US" sz="2400" b="1" dirty="0">
                        <a:latin typeface="+mn-lt"/>
                      </a:endParaRPr>
                    </a:p>
                  </a:txBody>
                  <a:tcPr marL="0" marR="0"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524800762"/>
                  </a:ext>
                </a:extLst>
              </a:tr>
              <a:tr h="349262">
                <a:tc gridSpan="3" vMerge="1">
                  <a:txBody>
                    <a:bodyPr/>
                    <a:lstStyle/>
                    <a:p>
                      <a:pPr algn="ctr"/>
                      <a:endParaRPr lang="en-US" sz="1600" b="1" dirty="0">
                        <a:effectLst/>
                      </a:endParaRPr>
                    </a:p>
                  </a:txBody>
                  <a:tcPr anchor="ctr"/>
                </a:tc>
                <a:tc hMerge="1" vMerge="1">
                  <a:txBody>
                    <a:bodyPr/>
                    <a:lstStyle/>
                    <a:p>
                      <a:endParaRPr lang="en-US" dirty="0">
                        <a:effectLst/>
                      </a:endParaRPr>
                    </a:p>
                  </a:txBody>
                  <a:tcPr anchor="ctr"/>
                </a:tc>
                <a:tc hMerge="1" v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Optimum </a:t>
                      </a:r>
                      <a:endParaRPr lang="en-US" sz="1800" b="1" dirty="0">
                        <a:latin typeface="+mn-lt"/>
                      </a:endParaRPr>
                    </a:p>
                  </a:txBody>
                  <a:tcPr marL="0" marR="0" marT="0" marB="0" anchor="ctr"/>
                </a:tc>
                <a:tc hMerge="1">
                  <a:txBody>
                    <a:bodyPr/>
                    <a:lstStyle/>
                    <a:p>
                      <a:endParaRPr lang="en-US" dirty="0"/>
                    </a:p>
                  </a:txBody>
                  <a:tcPr/>
                </a:tc>
                <a:tc gridSpan="6">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Proposed </a:t>
                      </a:r>
                      <a:endParaRPr lang="en-US" sz="1800" b="1" dirty="0">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1" dirty="0" err="1" smtClean="0">
                          <a:solidFill>
                            <a:srgbClr val="000000"/>
                          </a:solidFill>
                          <a:effectLst/>
                          <a:latin typeface="+mn-lt"/>
                        </a:rPr>
                        <a:t>ko</a:t>
                      </a:r>
                      <a:r>
                        <a:rPr lang="en-US" sz="1050" b="1" i="1" dirty="0" smtClean="0">
                          <a:solidFill>
                            <a:srgbClr val="000000"/>
                          </a:solidFill>
                          <a:effectLst/>
                          <a:latin typeface="+mn-lt"/>
                        </a:rPr>
                        <a:t>; </a:t>
                      </a:r>
                      <a:r>
                        <a:rPr lang="en-US" sz="1050" b="1" i="1" dirty="0" err="1" smtClean="0">
                          <a:solidFill>
                            <a:srgbClr val="000000"/>
                          </a:solidFill>
                          <a:effectLst/>
                          <a:latin typeface="+mn-lt"/>
                        </a:rPr>
                        <a:t>ki</a:t>
                      </a:r>
                      <a:r>
                        <a:rPr lang="en-US" sz="1050" b="1" i="1" dirty="0" smtClean="0">
                          <a:solidFill>
                            <a:srgbClr val="000000"/>
                          </a:solidFill>
                          <a:effectLst/>
                          <a:latin typeface="+mn-lt"/>
                        </a:rPr>
                        <a:t> </a:t>
                      </a:r>
                      <a:r>
                        <a:rPr lang="en-US" sz="1050" b="1" i="0" dirty="0" smtClean="0">
                          <a:solidFill>
                            <a:srgbClr val="000000"/>
                          </a:solidFill>
                          <a:effectLst/>
                          <a:latin typeface="+mn-lt"/>
                        </a:rPr>
                        <a:t>= 1</a:t>
                      </a:r>
                      <a:r>
                        <a:rPr lang="en-US" sz="1050" b="1" i="1" dirty="0" smtClean="0">
                          <a:solidFill>
                            <a:srgbClr val="000000"/>
                          </a:solidFill>
                          <a:effectLst/>
                          <a:latin typeface="+mn-lt"/>
                        </a:rPr>
                        <a:t>:</a:t>
                      </a:r>
                      <a:r>
                        <a:rPr lang="en-US" sz="1050" b="1" i="0" dirty="0" smtClean="0">
                          <a:solidFill>
                            <a:srgbClr val="000000"/>
                          </a:solidFill>
                          <a:effectLst/>
                          <a:latin typeface="+mn-lt"/>
                        </a:rPr>
                        <a:t>5</a:t>
                      </a:r>
                      <a:r>
                        <a:rPr lang="en-US" sz="1050" b="1" i="1" dirty="0" smtClean="0">
                          <a:solidFill>
                            <a:srgbClr val="000000"/>
                          </a:solidFill>
                          <a:effectLst/>
                          <a:latin typeface="+mn-lt"/>
                        </a:rPr>
                        <a:t>; </a:t>
                      </a:r>
                      <a:r>
                        <a:rPr lang="en-US" sz="1050" b="1" i="0" dirty="0" smtClean="0">
                          <a:solidFill>
                            <a:srgbClr val="000000"/>
                          </a:solidFill>
                          <a:effectLst/>
                          <a:latin typeface="+mn-lt"/>
                        </a:rPr>
                        <a:t>1</a:t>
                      </a:r>
                      <a:r>
                        <a:rPr lang="en-US" sz="1050" b="1" i="1" dirty="0" smtClean="0">
                          <a:solidFill>
                            <a:srgbClr val="000000"/>
                          </a:solidFill>
                          <a:effectLst/>
                          <a:latin typeface="+mn-lt"/>
                        </a:rPr>
                        <a:t>:</a:t>
                      </a:r>
                      <a:r>
                        <a:rPr lang="en-US" sz="1050" b="1" i="0" dirty="0" smtClean="0">
                          <a:solidFill>
                            <a:srgbClr val="000000"/>
                          </a:solidFill>
                          <a:effectLst/>
                          <a:latin typeface="+mn-lt"/>
                        </a:rPr>
                        <a:t>5</a:t>
                      </a:r>
                      <a:endParaRPr lang="en-US" sz="1800" b="1" dirty="0" smtClean="0">
                        <a:effectLst/>
                        <a:latin typeface="+mn-lt"/>
                      </a:endParaRPr>
                    </a:p>
                  </a:txBody>
                  <a:tcPr marL="0" marR="0" marT="0" marB="0" anchor="ctr"/>
                </a:tc>
                <a:tc hMerge="1">
                  <a:txBody>
                    <a:bodyPr/>
                    <a:lstStyle/>
                    <a:p>
                      <a:endParaRPr lang="en-US" dirty="0"/>
                    </a:p>
                  </a:txBody>
                  <a:tcPr/>
                </a:tc>
                <a:extLst>
                  <a:ext uri="{0D108BD9-81ED-4DB2-BD59-A6C34878D82A}">
                    <a16:rowId xmlns="" xmlns:a16="http://schemas.microsoft.com/office/drawing/2014/main" val="55635650"/>
                  </a:ext>
                </a:extLst>
              </a:tr>
              <a:tr h="151638">
                <a:tc>
                  <a:txBody>
                    <a:bodyPr/>
                    <a:lstStyle/>
                    <a:p>
                      <a:pPr algn="ctr"/>
                      <a:r>
                        <a:rPr lang="en-US" sz="1000" b="1" i="0">
                          <a:solidFill>
                            <a:srgbClr val="000000"/>
                          </a:solidFill>
                          <a:effectLst/>
                          <a:latin typeface="+mn-lt"/>
                        </a:rPr>
                        <a:t>Name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Size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IR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0" dirty="0" err="1">
                          <a:solidFill>
                            <a:srgbClr val="000000"/>
                          </a:solidFill>
                          <a:effectLst/>
                          <a:latin typeface="+mn-lt"/>
                        </a:rPr>
                        <a:t>Uni</a:t>
                      </a:r>
                      <a:r>
                        <a:rPr lang="en-US" sz="1000" b="1" i="0"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1" dirty="0" err="1">
                          <a:solidFill>
                            <a:srgbClr val="000000"/>
                          </a:solidFill>
                          <a:effectLst/>
                          <a:latin typeface="+mn-lt"/>
                        </a:rPr>
                        <a:t>k</a:t>
                      </a:r>
                      <a:r>
                        <a:rPr lang="en-US" sz="800" b="1" i="1" dirty="0" err="1">
                          <a:solidFill>
                            <a:srgbClr val="000000"/>
                          </a:solidFill>
                          <a:effectLst/>
                          <a:latin typeface="+mn-lt"/>
                        </a:rPr>
                        <a:t>o</a:t>
                      </a:r>
                      <a:r>
                        <a:rPr lang="en-US" sz="800" b="1" i="1"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a:t>
                      </a:r>
                      <a:endParaRPr lang="en-US" sz="1800" b="1">
                        <a:effectLst/>
                        <a:latin typeface="+mn-lt"/>
                      </a:endParaRPr>
                    </a:p>
                  </a:txBody>
                  <a:tcPr marL="0" marR="0" marT="0" marB="0" anchor="ctr"/>
                </a:tc>
                <a:extLst>
                  <a:ext uri="{0D108BD9-81ED-4DB2-BD59-A6C34878D82A}">
                    <a16:rowId xmlns="" xmlns:a16="http://schemas.microsoft.com/office/drawing/2014/main" val="3664542234"/>
                  </a:ext>
                </a:extLst>
              </a:tr>
              <a:tr h="211330">
                <a:tc>
                  <a:txBody>
                    <a:bodyPr/>
                    <a:lstStyle/>
                    <a:p>
                      <a:pPr algn="ctr"/>
                      <a:r>
                        <a:rPr lang="en-US" sz="1000" b="1" i="0" dirty="0">
                          <a:solidFill>
                            <a:srgbClr val="000000"/>
                          </a:solidFill>
                          <a:effectLst/>
                          <a:latin typeface="+mn-lt"/>
                        </a:rPr>
                        <a:t>xor5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16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738565976"/>
                  </a:ext>
                </a:extLst>
              </a:tr>
              <a:tr h="211330">
                <a:tc>
                  <a:txBody>
                    <a:bodyPr/>
                    <a:lstStyle/>
                    <a:p>
                      <a:pPr algn="ctr"/>
                      <a:r>
                        <a:rPr lang="en-US" sz="1000" b="1" i="0">
                          <a:solidFill>
                            <a:srgbClr val="000000"/>
                          </a:solidFill>
                          <a:effectLst/>
                          <a:latin typeface="+mn-lt"/>
                        </a:rPr>
                        <a:t>squar5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32 </a:t>
                      </a:r>
                      <a:r>
                        <a:rPr lang="en-US" sz="1000" b="1" i="1" dirty="0">
                          <a:solidFill>
                            <a:srgbClr val="000000"/>
                          </a:solidFill>
                          <a:effectLst/>
                          <a:latin typeface="+mn-lt"/>
                        </a:rPr>
                        <a:t>× </a:t>
                      </a:r>
                      <a:r>
                        <a:rPr lang="en-US" sz="1000" b="1" i="0" dirty="0">
                          <a:solidFill>
                            <a:srgbClr val="000000"/>
                          </a:solidFill>
                          <a:effectLst/>
                          <a:latin typeface="+mn-lt"/>
                        </a:rPr>
                        <a:t>10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14%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887776329"/>
                  </a:ext>
                </a:extLst>
              </a:tr>
              <a:tr h="211330">
                <a:tc>
                  <a:txBody>
                    <a:bodyPr/>
                    <a:lstStyle/>
                    <a:p>
                      <a:pPr algn="ctr"/>
                      <a:r>
                        <a:rPr lang="en-US" sz="1000" b="1" i="0">
                          <a:solidFill>
                            <a:srgbClr val="000000"/>
                          </a:solidFill>
                          <a:effectLst/>
                          <a:latin typeface="+mn-lt"/>
                        </a:rPr>
                        <a:t>bw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60%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115164282"/>
                  </a:ext>
                </a:extLst>
              </a:tr>
              <a:tr h="211330">
                <a:tc>
                  <a:txBody>
                    <a:bodyPr/>
                    <a:lstStyle/>
                    <a:p>
                      <a:pPr algn="ctr"/>
                      <a:r>
                        <a:rPr lang="en-US" sz="1000" b="1" i="0">
                          <a:solidFill>
                            <a:srgbClr val="000000"/>
                          </a:solidFill>
                          <a:effectLst/>
                          <a:latin typeface="+mn-lt"/>
                        </a:rPr>
                        <a:t>ex5p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256 </a:t>
                      </a:r>
                      <a:r>
                        <a:rPr lang="en-US" sz="1000" b="1" i="1">
                          <a:solidFill>
                            <a:srgbClr val="000000"/>
                          </a:solidFill>
                          <a:effectLst/>
                          <a:latin typeface="+mn-lt"/>
                        </a:rPr>
                        <a:t>× </a:t>
                      </a: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1.3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3208776015"/>
                  </a:ext>
                </a:extLst>
              </a:tr>
              <a:tr h="211330">
                <a:tc>
                  <a:txBody>
                    <a:bodyPr/>
                    <a:lstStyle/>
                    <a:p>
                      <a:pPr algn="ctr"/>
                      <a:r>
                        <a:rPr lang="en-US" sz="1000" b="1" i="0">
                          <a:solidFill>
                            <a:srgbClr val="000000"/>
                          </a:solidFill>
                          <a:effectLst/>
                          <a:latin typeface="+mn-lt"/>
                        </a:rPr>
                        <a:t>apex4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438 </a:t>
                      </a:r>
                      <a:r>
                        <a:rPr lang="en-US" sz="1000" b="1" i="1">
                          <a:solidFill>
                            <a:srgbClr val="000000"/>
                          </a:solidFill>
                          <a:effectLst/>
                          <a:latin typeface="+mn-lt"/>
                        </a:rPr>
                        <a:t>× </a:t>
                      </a: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1748806222"/>
                  </a:ext>
                </a:extLst>
              </a:tr>
              <a:tr h="211330">
                <a:tc>
                  <a:txBody>
                    <a:bodyPr/>
                    <a:lstStyle/>
                    <a:p>
                      <a:pPr algn="ctr"/>
                      <a:r>
                        <a:rPr lang="en-US" sz="1000" b="1" i="0">
                          <a:solidFill>
                            <a:srgbClr val="000000"/>
                          </a:solidFill>
                          <a:effectLst/>
                          <a:latin typeface="+mn-lt"/>
                        </a:rPr>
                        <a:t>sao2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58 </a:t>
                      </a:r>
                      <a:r>
                        <a:rPr lang="en-US" sz="1000" b="1" i="1">
                          <a:solidFill>
                            <a:srgbClr val="000000"/>
                          </a:solidFill>
                          <a:effectLst/>
                          <a:latin typeface="+mn-lt"/>
                        </a:rPr>
                        <a:t>× </a:t>
                      </a: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866700381"/>
                  </a:ext>
                </a:extLst>
              </a:tr>
              <a:tr h="211330">
                <a:tc>
                  <a:txBody>
                    <a:bodyPr/>
                    <a:lstStyle/>
                    <a:p>
                      <a:pPr algn="ctr"/>
                      <a:r>
                        <a:rPr lang="en-US" sz="1000" b="1" i="0">
                          <a:solidFill>
                            <a:srgbClr val="000000"/>
                          </a:solidFill>
                          <a:effectLst/>
                          <a:latin typeface="+mn-lt"/>
                        </a:rPr>
                        <a:t>table3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175 </a:t>
                      </a:r>
                      <a:r>
                        <a:rPr lang="en-US" sz="1000" b="1" i="1">
                          <a:solidFill>
                            <a:srgbClr val="000000"/>
                          </a:solidFill>
                          <a:effectLst/>
                          <a:latin typeface="+mn-lt"/>
                        </a:rPr>
                        <a:t>× </a:t>
                      </a:r>
                      <a:r>
                        <a:rPr lang="en-US" sz="1000" b="1" i="0">
                          <a:solidFill>
                            <a:srgbClr val="000000"/>
                          </a:solidFill>
                          <a:effectLst/>
                          <a:latin typeface="+mn-lt"/>
                        </a:rPr>
                        <a:t>28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275660016"/>
                  </a:ext>
                </a:extLst>
              </a:tr>
              <a:tr h="211330">
                <a:tc>
                  <a:txBody>
                    <a:bodyPr/>
                    <a:lstStyle/>
                    <a:p>
                      <a:pPr algn="ctr"/>
                      <a:r>
                        <a:rPr lang="en-US" sz="1000" b="1" i="0">
                          <a:solidFill>
                            <a:srgbClr val="000000"/>
                          </a:solidFill>
                          <a:effectLst/>
                          <a:latin typeface="+mn-lt"/>
                        </a:rPr>
                        <a:t>t481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481 </a:t>
                      </a:r>
                      <a:r>
                        <a:rPr lang="en-US" sz="1000" b="1" i="1">
                          <a:solidFill>
                            <a:srgbClr val="000000"/>
                          </a:solidFill>
                          <a:effectLst/>
                          <a:latin typeface="+mn-lt"/>
                        </a:rPr>
                        <a:t>× </a:t>
                      </a:r>
                      <a:r>
                        <a:rPr lang="en-US" sz="1000" b="1" i="0">
                          <a:solidFill>
                            <a:srgbClr val="000000"/>
                          </a:solidFill>
                          <a:effectLst/>
                          <a:latin typeface="+mn-lt"/>
                        </a:rPr>
                        <a:t>32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329404628"/>
                  </a:ext>
                </a:extLst>
              </a:tr>
              <a:tr h="211330">
                <a:tc>
                  <a:txBody>
                    <a:bodyPr/>
                    <a:lstStyle/>
                    <a:p>
                      <a:pPr algn="ctr"/>
                      <a:r>
                        <a:rPr lang="en-US" sz="1000" b="1" i="0">
                          <a:solidFill>
                            <a:srgbClr val="000000"/>
                          </a:solidFill>
                          <a:effectLst/>
                          <a:latin typeface="+mn-lt"/>
                        </a:rPr>
                        <a:t>table5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158 </a:t>
                      </a:r>
                      <a:r>
                        <a:rPr lang="en-US" sz="1000" b="1" i="1">
                          <a:solidFill>
                            <a:srgbClr val="000000"/>
                          </a:solidFill>
                          <a:effectLst/>
                          <a:latin typeface="+mn-lt"/>
                        </a:rPr>
                        <a:t>× </a:t>
                      </a:r>
                      <a:r>
                        <a:rPr lang="en-US" sz="1000" b="1" i="0">
                          <a:solidFill>
                            <a:srgbClr val="000000"/>
                          </a:solidFill>
                          <a:effectLst/>
                          <a:latin typeface="+mn-lt"/>
                        </a:rPr>
                        <a:t>34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1.6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3511152011"/>
                  </a:ext>
                </a:extLst>
              </a:tr>
              <a:tr h="211330">
                <a:tc>
                  <a:txBody>
                    <a:bodyPr/>
                    <a:lstStyle/>
                    <a:p>
                      <a:pPr algn="ctr"/>
                      <a:r>
                        <a:rPr lang="en-US" sz="1000" b="1" i="0">
                          <a:solidFill>
                            <a:srgbClr val="000000"/>
                          </a:solidFill>
                          <a:effectLst/>
                          <a:latin typeface="+mn-lt"/>
                        </a:rPr>
                        <a:t>duke2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44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1627812065"/>
                  </a:ext>
                </a:extLst>
              </a:tr>
              <a:tr h="211330">
                <a:tc>
                  <a:txBody>
                    <a:bodyPr/>
                    <a:lstStyle/>
                    <a:p>
                      <a:pPr algn="ctr"/>
                      <a:r>
                        <a:rPr lang="en-US" sz="1000" b="1" i="0">
                          <a:solidFill>
                            <a:srgbClr val="000000"/>
                          </a:solidFill>
                          <a:effectLst/>
                          <a:latin typeface="+mn-lt"/>
                        </a:rPr>
                        <a:t>apex1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206 </a:t>
                      </a:r>
                      <a:r>
                        <a:rPr lang="en-US" sz="1000" b="1" i="1">
                          <a:solidFill>
                            <a:srgbClr val="000000"/>
                          </a:solidFill>
                          <a:effectLst/>
                          <a:latin typeface="+mn-lt"/>
                        </a:rPr>
                        <a:t>× </a:t>
                      </a:r>
                      <a:r>
                        <a:rPr lang="en-US" sz="1000" b="1" i="0">
                          <a:solidFill>
                            <a:srgbClr val="000000"/>
                          </a:solidFill>
                          <a:effectLst/>
                          <a:latin typeface="+mn-lt"/>
                        </a:rPr>
                        <a:t>90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a:t>
                      </a:r>
                      <a:endParaRPr lang="en-US" sz="1800" b="1" dirty="0">
                        <a:effectLst/>
                        <a:latin typeface="+mn-lt"/>
                      </a:endParaRPr>
                    </a:p>
                  </a:txBody>
                  <a:tcPr marL="0" marR="0" marT="0" marB="0" anchor="ctr"/>
                </a:tc>
                <a:extLst>
                  <a:ext uri="{0D108BD9-81ED-4DB2-BD59-A6C34878D82A}">
                    <a16:rowId xmlns="" xmlns:a16="http://schemas.microsoft.com/office/drawing/2014/main" val="2973020112"/>
                  </a:ext>
                </a:extLst>
              </a:tr>
              <a:tr h="303276">
                <a:tc>
                  <a:txBody>
                    <a:bodyPr/>
                    <a:lstStyle/>
                    <a:p>
                      <a:pPr algn="ctr"/>
                      <a:r>
                        <a:rPr lang="en-US" sz="1000" b="1" i="0">
                          <a:solidFill>
                            <a:srgbClr val="000000"/>
                          </a:solidFill>
                          <a:effectLst/>
                          <a:latin typeface="+mn-lt"/>
                        </a:rPr>
                        <a:t>apex3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280 </a:t>
                      </a:r>
                      <a:r>
                        <a:rPr lang="en-US" sz="1000" b="1" i="1">
                          <a:solidFill>
                            <a:srgbClr val="000000"/>
                          </a:solidFill>
                          <a:effectLst/>
                          <a:latin typeface="+mn-lt"/>
                        </a:rPr>
                        <a:t>× </a:t>
                      </a:r>
                      <a:r>
                        <a:rPr lang="en-US" sz="1000" b="1" i="0">
                          <a:solidFill>
                            <a:srgbClr val="000000"/>
                          </a:solidFill>
                          <a:effectLst/>
                          <a:latin typeface="+mn-lt"/>
                        </a:rPr>
                        <a:t>108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a:t>
                      </a:r>
                      <a:endParaRPr lang="en-US" sz="1800" b="1" dirty="0">
                        <a:effectLst/>
                        <a:latin typeface="+mn-lt"/>
                      </a:endParaRPr>
                    </a:p>
                  </a:txBody>
                  <a:tcPr marL="0" marR="0" marT="0" marB="0" anchor="ctr"/>
                </a:tc>
                <a:extLst>
                  <a:ext uri="{0D108BD9-81ED-4DB2-BD59-A6C34878D82A}">
                    <a16:rowId xmlns="" xmlns:a16="http://schemas.microsoft.com/office/drawing/2014/main" val="249744922"/>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794183233"/>
              </p:ext>
            </p:extLst>
          </p:nvPr>
        </p:nvGraphicFramePr>
        <p:xfrm>
          <a:off x="102138" y="1563657"/>
          <a:ext cx="6556251" cy="3335714"/>
        </p:xfrm>
        <a:graphic>
          <a:graphicData uri="http://schemas.openxmlformats.org/drawingml/2006/table">
            <a:tbl>
              <a:tblPr firstRow="1" bandRow="1">
                <a:tableStyleId>{5C22544A-7EE6-4342-B048-85BDC9FD1C3A}</a:tableStyleId>
              </a:tblPr>
              <a:tblGrid>
                <a:gridCol w="504327">
                  <a:extLst>
                    <a:ext uri="{9D8B030D-6E8A-4147-A177-3AD203B41FA5}">
                      <a16:colId xmlns="" xmlns:a16="http://schemas.microsoft.com/office/drawing/2014/main" val="1637393569"/>
                    </a:ext>
                  </a:extLst>
                </a:gridCol>
                <a:gridCol w="656278">
                  <a:extLst>
                    <a:ext uri="{9D8B030D-6E8A-4147-A177-3AD203B41FA5}">
                      <a16:colId xmlns="" xmlns:a16="http://schemas.microsoft.com/office/drawing/2014/main" val="1142735861"/>
                    </a:ext>
                  </a:extLst>
                </a:gridCol>
                <a:gridCol w="352376">
                  <a:extLst>
                    <a:ext uri="{9D8B030D-6E8A-4147-A177-3AD203B41FA5}">
                      <a16:colId xmlns="" xmlns:a16="http://schemas.microsoft.com/office/drawing/2014/main" val="662838496"/>
                    </a:ext>
                  </a:extLst>
                </a:gridCol>
                <a:gridCol w="504327">
                  <a:extLst>
                    <a:ext uri="{9D8B030D-6E8A-4147-A177-3AD203B41FA5}">
                      <a16:colId xmlns="" xmlns:a16="http://schemas.microsoft.com/office/drawing/2014/main" val="360720710"/>
                    </a:ext>
                  </a:extLst>
                </a:gridCol>
                <a:gridCol w="504327">
                  <a:extLst>
                    <a:ext uri="{9D8B030D-6E8A-4147-A177-3AD203B41FA5}">
                      <a16:colId xmlns="" xmlns:a16="http://schemas.microsoft.com/office/drawing/2014/main" val="1101921703"/>
                    </a:ext>
                  </a:extLst>
                </a:gridCol>
                <a:gridCol w="504327">
                  <a:extLst>
                    <a:ext uri="{9D8B030D-6E8A-4147-A177-3AD203B41FA5}">
                      <a16:colId xmlns="" xmlns:a16="http://schemas.microsoft.com/office/drawing/2014/main" val="1029118086"/>
                    </a:ext>
                  </a:extLst>
                </a:gridCol>
                <a:gridCol w="504327">
                  <a:extLst>
                    <a:ext uri="{9D8B030D-6E8A-4147-A177-3AD203B41FA5}">
                      <a16:colId xmlns="" xmlns:a16="http://schemas.microsoft.com/office/drawing/2014/main" val="688453455"/>
                    </a:ext>
                  </a:extLst>
                </a:gridCol>
                <a:gridCol w="504327">
                  <a:extLst>
                    <a:ext uri="{9D8B030D-6E8A-4147-A177-3AD203B41FA5}">
                      <a16:colId xmlns="" xmlns:a16="http://schemas.microsoft.com/office/drawing/2014/main" val="1146332033"/>
                    </a:ext>
                  </a:extLst>
                </a:gridCol>
                <a:gridCol w="504327">
                  <a:extLst>
                    <a:ext uri="{9D8B030D-6E8A-4147-A177-3AD203B41FA5}">
                      <a16:colId xmlns="" xmlns:a16="http://schemas.microsoft.com/office/drawing/2014/main" val="3965645690"/>
                    </a:ext>
                  </a:extLst>
                </a:gridCol>
                <a:gridCol w="504327">
                  <a:extLst>
                    <a:ext uri="{9D8B030D-6E8A-4147-A177-3AD203B41FA5}">
                      <a16:colId xmlns="" xmlns:a16="http://schemas.microsoft.com/office/drawing/2014/main" val="1496380751"/>
                    </a:ext>
                  </a:extLst>
                </a:gridCol>
                <a:gridCol w="504327">
                  <a:extLst>
                    <a:ext uri="{9D8B030D-6E8A-4147-A177-3AD203B41FA5}">
                      <a16:colId xmlns="" xmlns:a16="http://schemas.microsoft.com/office/drawing/2014/main" val="1261879095"/>
                    </a:ext>
                  </a:extLst>
                </a:gridCol>
                <a:gridCol w="504327">
                  <a:extLst>
                    <a:ext uri="{9D8B030D-6E8A-4147-A177-3AD203B41FA5}">
                      <a16:colId xmlns="" xmlns:a16="http://schemas.microsoft.com/office/drawing/2014/main" val="1501978826"/>
                    </a:ext>
                  </a:extLst>
                </a:gridCol>
                <a:gridCol w="504327">
                  <a:extLst>
                    <a:ext uri="{9D8B030D-6E8A-4147-A177-3AD203B41FA5}">
                      <a16:colId xmlns="" xmlns:a16="http://schemas.microsoft.com/office/drawing/2014/main" val="4257861551"/>
                    </a:ext>
                  </a:extLst>
                </a:gridCol>
              </a:tblGrid>
              <a:tr h="206146">
                <a:tc rowSpan="2" gridSpan="3">
                  <a:txBody>
                    <a:bodyPr/>
                    <a:lstStyle/>
                    <a:p>
                      <a:pPr algn="ctr"/>
                      <a:r>
                        <a:rPr lang="en-US" sz="1400" b="1" i="0" dirty="0">
                          <a:solidFill>
                            <a:srgbClr val="000000"/>
                          </a:solidFill>
                          <a:effectLst/>
                          <a:latin typeface="+mn-lt"/>
                        </a:rPr>
                        <a:t>Benchmarks </a:t>
                      </a:r>
                      <a:endParaRPr lang="en-US" sz="3200" b="1" dirty="0">
                        <a:effectLst/>
                        <a:latin typeface="+mn-lt"/>
                      </a:endParaRPr>
                    </a:p>
                  </a:txBody>
                  <a:tcPr marL="0" marR="0" marT="0" marB="0" anchor="ctr">
                    <a:solidFill>
                      <a:schemeClr val="accent6"/>
                    </a:solidFill>
                  </a:tcPr>
                </a:tc>
                <a:tc rowSpan="2" hMerge="1">
                  <a:txBody>
                    <a:bodyPr/>
                    <a:lstStyle/>
                    <a:p>
                      <a:endParaRPr lang="en-US" dirty="0">
                        <a:effectLst/>
                      </a:endParaRPr>
                    </a:p>
                  </a:txBody>
                  <a:tcPr anchor="ctr"/>
                </a:tc>
                <a:tc rowSpan="2" hMerge="1">
                  <a:txBody>
                    <a:bodyPr/>
                    <a:lstStyle/>
                    <a:p>
                      <a:endParaRPr lang="en-US" dirty="0"/>
                    </a:p>
                  </a:txBody>
                  <a:tcPr/>
                </a:tc>
                <a:tc gridSpan="10">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dirty="0" smtClean="0">
                          <a:solidFill>
                            <a:schemeClr val="bg1"/>
                          </a:solidFill>
                          <a:effectLst/>
                          <a:latin typeface="+mn-lt"/>
                        </a:rPr>
                        <a:t>Yuan [10]</a:t>
                      </a:r>
                      <a:r>
                        <a:rPr lang="en-US" sz="1200" b="1" i="0" dirty="0" smtClean="0">
                          <a:solidFill>
                            <a:srgbClr val="000000"/>
                          </a:solidFill>
                          <a:effectLst/>
                          <a:latin typeface="+mn-lt"/>
                        </a:rPr>
                        <a:t> </a:t>
                      </a:r>
                      <a:endParaRPr lang="en-US" sz="2400" b="1" dirty="0">
                        <a:latin typeface="+mn-lt"/>
                      </a:endParaRPr>
                    </a:p>
                  </a:txBody>
                  <a:tcPr marL="0" marR="0"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 xmlns:a16="http://schemas.microsoft.com/office/drawing/2014/main" val="1524800762"/>
                  </a:ext>
                </a:extLst>
              </a:tr>
              <a:tr h="349262">
                <a:tc gridSpan="3" vMerge="1">
                  <a:txBody>
                    <a:bodyPr/>
                    <a:lstStyle/>
                    <a:p>
                      <a:pPr algn="ctr"/>
                      <a:endParaRPr lang="en-US" sz="1600" b="1" dirty="0">
                        <a:effectLst/>
                      </a:endParaRPr>
                    </a:p>
                  </a:txBody>
                  <a:tcPr anchor="ctr"/>
                </a:tc>
                <a:tc hMerge="1" vMerge="1">
                  <a:txBody>
                    <a:bodyPr/>
                    <a:lstStyle/>
                    <a:p>
                      <a:endParaRPr lang="en-US" dirty="0">
                        <a:effectLst/>
                      </a:endParaRPr>
                    </a:p>
                  </a:txBody>
                  <a:tcPr anchor="ctr"/>
                </a:tc>
                <a:tc hMerge="1" vMerge="1">
                  <a:txBody>
                    <a:bodyPr/>
                    <a:lstStyle/>
                    <a:p>
                      <a:endParaRPr lang="en-US" dirty="0">
                        <a:effectLst/>
                      </a:endParaRPr>
                    </a:p>
                  </a:txBody>
                  <a:tcPr anchor="ct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Optimum </a:t>
                      </a:r>
                      <a:endParaRPr lang="en-US" sz="1800" b="1" dirty="0">
                        <a:latin typeface="+mn-lt"/>
                      </a:endParaRPr>
                    </a:p>
                  </a:txBody>
                  <a:tcPr marL="0" marR="0" marT="0" marB="0" anchor="ctr"/>
                </a:tc>
                <a:tc hMerge="1">
                  <a:txBody>
                    <a:bodyPr/>
                    <a:lstStyle/>
                    <a:p>
                      <a:endParaRPr lang="en-US" dirty="0"/>
                    </a:p>
                  </a:txBody>
                  <a:tcPr/>
                </a:tc>
                <a:tc gridSpan="6">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0" dirty="0" smtClean="0">
                          <a:solidFill>
                            <a:srgbClr val="000000"/>
                          </a:solidFill>
                          <a:effectLst/>
                          <a:latin typeface="+mn-lt"/>
                        </a:rPr>
                        <a:t>Proposed </a:t>
                      </a:r>
                      <a:endParaRPr lang="en-US" sz="1800" b="1" dirty="0">
                        <a:latin typeface="+mn-lt"/>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2">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b="1" i="1" dirty="0" err="1" smtClean="0">
                          <a:solidFill>
                            <a:srgbClr val="000000"/>
                          </a:solidFill>
                          <a:effectLst/>
                          <a:latin typeface="+mn-lt"/>
                        </a:rPr>
                        <a:t>ko</a:t>
                      </a:r>
                      <a:r>
                        <a:rPr lang="en-US" sz="1050" b="1" i="1" dirty="0" smtClean="0">
                          <a:solidFill>
                            <a:srgbClr val="000000"/>
                          </a:solidFill>
                          <a:effectLst/>
                          <a:latin typeface="+mn-lt"/>
                        </a:rPr>
                        <a:t>; </a:t>
                      </a:r>
                      <a:r>
                        <a:rPr lang="en-US" sz="1050" b="1" i="1" dirty="0" err="1" smtClean="0">
                          <a:solidFill>
                            <a:srgbClr val="000000"/>
                          </a:solidFill>
                          <a:effectLst/>
                          <a:latin typeface="+mn-lt"/>
                        </a:rPr>
                        <a:t>ki</a:t>
                      </a:r>
                      <a:r>
                        <a:rPr lang="en-US" sz="1050" b="1" i="1" dirty="0" smtClean="0">
                          <a:solidFill>
                            <a:srgbClr val="000000"/>
                          </a:solidFill>
                          <a:effectLst/>
                          <a:latin typeface="+mn-lt"/>
                        </a:rPr>
                        <a:t> </a:t>
                      </a:r>
                      <a:r>
                        <a:rPr lang="en-US" sz="1050" b="1" i="0" dirty="0" smtClean="0">
                          <a:solidFill>
                            <a:srgbClr val="000000"/>
                          </a:solidFill>
                          <a:effectLst/>
                          <a:latin typeface="+mn-lt"/>
                        </a:rPr>
                        <a:t>= 1</a:t>
                      </a:r>
                      <a:r>
                        <a:rPr lang="en-US" sz="1050" b="1" i="1" dirty="0" smtClean="0">
                          <a:solidFill>
                            <a:srgbClr val="000000"/>
                          </a:solidFill>
                          <a:effectLst/>
                          <a:latin typeface="+mn-lt"/>
                        </a:rPr>
                        <a:t>:</a:t>
                      </a:r>
                      <a:r>
                        <a:rPr lang="en-US" sz="1050" b="1" i="0" dirty="0" smtClean="0">
                          <a:solidFill>
                            <a:srgbClr val="000000"/>
                          </a:solidFill>
                          <a:effectLst/>
                          <a:latin typeface="+mn-lt"/>
                        </a:rPr>
                        <a:t>5</a:t>
                      </a:r>
                      <a:r>
                        <a:rPr lang="en-US" sz="1050" b="1" i="1" dirty="0" smtClean="0">
                          <a:solidFill>
                            <a:srgbClr val="000000"/>
                          </a:solidFill>
                          <a:effectLst/>
                          <a:latin typeface="+mn-lt"/>
                        </a:rPr>
                        <a:t>; </a:t>
                      </a:r>
                      <a:r>
                        <a:rPr lang="en-US" sz="1050" b="1" i="0" dirty="0" smtClean="0">
                          <a:solidFill>
                            <a:srgbClr val="000000"/>
                          </a:solidFill>
                          <a:effectLst/>
                          <a:latin typeface="+mn-lt"/>
                        </a:rPr>
                        <a:t>1</a:t>
                      </a:r>
                      <a:r>
                        <a:rPr lang="en-US" sz="1050" b="1" i="1" dirty="0" smtClean="0">
                          <a:solidFill>
                            <a:srgbClr val="000000"/>
                          </a:solidFill>
                          <a:effectLst/>
                          <a:latin typeface="+mn-lt"/>
                        </a:rPr>
                        <a:t>:</a:t>
                      </a:r>
                      <a:r>
                        <a:rPr lang="en-US" sz="1050" b="1" i="0" dirty="0" smtClean="0">
                          <a:solidFill>
                            <a:srgbClr val="000000"/>
                          </a:solidFill>
                          <a:effectLst/>
                          <a:latin typeface="+mn-lt"/>
                        </a:rPr>
                        <a:t>5</a:t>
                      </a:r>
                      <a:endParaRPr lang="en-US" sz="1800" b="1" dirty="0" smtClean="0">
                        <a:effectLst/>
                        <a:latin typeface="+mn-lt"/>
                      </a:endParaRPr>
                    </a:p>
                  </a:txBody>
                  <a:tcPr marL="0" marR="0" marT="0" marB="0" anchor="ctr"/>
                </a:tc>
                <a:tc hMerge="1">
                  <a:txBody>
                    <a:bodyPr/>
                    <a:lstStyle/>
                    <a:p>
                      <a:endParaRPr lang="en-US" dirty="0"/>
                    </a:p>
                  </a:txBody>
                  <a:tcPr/>
                </a:tc>
                <a:extLst>
                  <a:ext uri="{0D108BD9-81ED-4DB2-BD59-A6C34878D82A}">
                    <a16:rowId xmlns="" xmlns:a16="http://schemas.microsoft.com/office/drawing/2014/main" val="55635650"/>
                  </a:ext>
                </a:extLst>
              </a:tr>
              <a:tr h="151638">
                <a:tc>
                  <a:txBody>
                    <a:bodyPr/>
                    <a:lstStyle/>
                    <a:p>
                      <a:pPr algn="ctr"/>
                      <a:r>
                        <a:rPr lang="en-US" sz="1000" b="1" i="0">
                          <a:solidFill>
                            <a:srgbClr val="000000"/>
                          </a:solidFill>
                          <a:effectLst/>
                          <a:latin typeface="+mn-lt"/>
                        </a:rPr>
                        <a:t>Name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Size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IR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0" dirty="0" err="1">
                          <a:solidFill>
                            <a:srgbClr val="000000"/>
                          </a:solidFill>
                          <a:effectLst/>
                          <a:latin typeface="+mn-lt"/>
                        </a:rPr>
                        <a:t>Uni</a:t>
                      </a:r>
                      <a:r>
                        <a:rPr lang="en-US" sz="1000" b="1" i="0"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1" dirty="0" err="1">
                          <a:solidFill>
                            <a:srgbClr val="000000"/>
                          </a:solidFill>
                          <a:effectLst/>
                          <a:latin typeface="+mn-lt"/>
                        </a:rPr>
                        <a:t>k</a:t>
                      </a:r>
                      <a:r>
                        <a:rPr lang="en-US" sz="800" b="1" i="1" dirty="0" err="1">
                          <a:solidFill>
                            <a:srgbClr val="000000"/>
                          </a:solidFill>
                          <a:effectLst/>
                          <a:latin typeface="+mn-lt"/>
                        </a:rPr>
                        <a:t>o</a:t>
                      </a:r>
                      <a:r>
                        <a:rPr lang="en-US" sz="800" b="1" i="1" dirty="0">
                          <a:solidFill>
                            <a:srgbClr val="000000"/>
                          </a:solidFill>
                          <a:effectLst/>
                          <a:latin typeface="+mn-lt"/>
                        </a:rPr>
                        <a:t> </a:t>
                      </a:r>
                      <a:endParaRPr lang="en-US" sz="1800" b="1" dirty="0">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o </a:t>
                      </a:r>
                      <a:endParaRPr lang="en-US" sz="1800" b="1">
                        <a:effectLst/>
                        <a:latin typeface="+mn-lt"/>
                      </a:endParaRPr>
                    </a:p>
                  </a:txBody>
                  <a:tcPr marL="0" marR="0" marT="0" marB="0" anchor="ctr"/>
                </a:tc>
                <a:tc>
                  <a:txBody>
                    <a:bodyPr/>
                    <a:lstStyle/>
                    <a:p>
                      <a:pPr algn="ctr"/>
                      <a:r>
                        <a:rPr lang="en-US" sz="1000" b="1" i="1">
                          <a:solidFill>
                            <a:srgbClr val="000000"/>
                          </a:solidFill>
                          <a:effectLst/>
                          <a:latin typeface="+mn-lt"/>
                        </a:rPr>
                        <a:t>k</a:t>
                      </a:r>
                      <a:r>
                        <a:rPr lang="en-US" sz="800" b="1" i="1">
                          <a:solidFill>
                            <a:srgbClr val="000000"/>
                          </a:solidFill>
                          <a:effectLst/>
                          <a:latin typeface="+mn-lt"/>
                        </a:rPr>
                        <a:t>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Uni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Clu</a:t>
                      </a:r>
                      <a:endParaRPr lang="en-US" sz="1800" b="1">
                        <a:effectLst/>
                        <a:latin typeface="+mn-lt"/>
                      </a:endParaRPr>
                    </a:p>
                  </a:txBody>
                  <a:tcPr marL="0" marR="0" marT="0" marB="0" anchor="ctr"/>
                </a:tc>
                <a:extLst>
                  <a:ext uri="{0D108BD9-81ED-4DB2-BD59-A6C34878D82A}">
                    <a16:rowId xmlns="" xmlns:a16="http://schemas.microsoft.com/office/drawing/2014/main" val="3664542234"/>
                  </a:ext>
                </a:extLst>
              </a:tr>
              <a:tr h="211330">
                <a:tc>
                  <a:txBody>
                    <a:bodyPr/>
                    <a:lstStyle/>
                    <a:p>
                      <a:pPr algn="ctr"/>
                      <a:r>
                        <a:rPr lang="en-US" sz="1000" b="1" i="0" dirty="0">
                          <a:solidFill>
                            <a:srgbClr val="000000"/>
                          </a:solidFill>
                          <a:effectLst/>
                          <a:latin typeface="+mn-lt"/>
                        </a:rPr>
                        <a:t>xor5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16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738565976"/>
                  </a:ext>
                </a:extLst>
              </a:tr>
              <a:tr h="211330">
                <a:tc>
                  <a:txBody>
                    <a:bodyPr/>
                    <a:lstStyle/>
                    <a:p>
                      <a:pPr algn="ctr"/>
                      <a:r>
                        <a:rPr lang="en-US" sz="1000" b="1" i="0">
                          <a:solidFill>
                            <a:srgbClr val="000000"/>
                          </a:solidFill>
                          <a:effectLst/>
                          <a:latin typeface="+mn-lt"/>
                        </a:rPr>
                        <a:t>squar5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32 </a:t>
                      </a:r>
                      <a:r>
                        <a:rPr lang="en-US" sz="1000" b="1" i="1" dirty="0">
                          <a:solidFill>
                            <a:srgbClr val="000000"/>
                          </a:solidFill>
                          <a:effectLst/>
                          <a:latin typeface="+mn-lt"/>
                        </a:rPr>
                        <a:t>× </a:t>
                      </a:r>
                      <a:r>
                        <a:rPr lang="en-US" sz="1000" b="1" i="0" dirty="0">
                          <a:solidFill>
                            <a:srgbClr val="000000"/>
                          </a:solidFill>
                          <a:effectLst/>
                          <a:latin typeface="+mn-lt"/>
                        </a:rPr>
                        <a:t>10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14%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887776329"/>
                  </a:ext>
                </a:extLst>
              </a:tr>
              <a:tr h="211330">
                <a:tc>
                  <a:txBody>
                    <a:bodyPr/>
                    <a:lstStyle/>
                    <a:p>
                      <a:pPr algn="ctr"/>
                      <a:r>
                        <a:rPr lang="en-US" sz="1000" b="1" i="0">
                          <a:solidFill>
                            <a:srgbClr val="000000"/>
                          </a:solidFill>
                          <a:effectLst/>
                          <a:latin typeface="+mn-lt"/>
                        </a:rPr>
                        <a:t>bw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60%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115164282"/>
                  </a:ext>
                </a:extLst>
              </a:tr>
              <a:tr h="211330">
                <a:tc>
                  <a:txBody>
                    <a:bodyPr/>
                    <a:lstStyle/>
                    <a:p>
                      <a:pPr algn="ctr"/>
                      <a:r>
                        <a:rPr lang="en-US" sz="1000" b="1" i="0">
                          <a:solidFill>
                            <a:srgbClr val="000000"/>
                          </a:solidFill>
                          <a:effectLst/>
                          <a:latin typeface="+mn-lt"/>
                        </a:rPr>
                        <a:t>ex5p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256 </a:t>
                      </a:r>
                      <a:r>
                        <a:rPr lang="en-US" sz="1000" b="1" i="1">
                          <a:solidFill>
                            <a:srgbClr val="000000"/>
                          </a:solidFill>
                          <a:effectLst/>
                          <a:latin typeface="+mn-lt"/>
                        </a:rPr>
                        <a:t>× </a:t>
                      </a: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1.3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3208776015"/>
                  </a:ext>
                </a:extLst>
              </a:tr>
              <a:tr h="211330">
                <a:tc>
                  <a:txBody>
                    <a:bodyPr/>
                    <a:lstStyle/>
                    <a:p>
                      <a:pPr algn="ctr"/>
                      <a:r>
                        <a:rPr lang="en-US" sz="1000" b="1" i="0">
                          <a:solidFill>
                            <a:srgbClr val="000000"/>
                          </a:solidFill>
                          <a:effectLst/>
                          <a:latin typeface="+mn-lt"/>
                        </a:rPr>
                        <a:t>apex4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438 </a:t>
                      </a:r>
                      <a:r>
                        <a:rPr lang="en-US" sz="1000" b="1" i="1">
                          <a:solidFill>
                            <a:srgbClr val="000000"/>
                          </a:solidFill>
                          <a:effectLst/>
                          <a:latin typeface="+mn-lt"/>
                        </a:rPr>
                        <a:t>× </a:t>
                      </a:r>
                      <a:r>
                        <a:rPr lang="en-US" sz="1000" b="1" i="0">
                          <a:solidFill>
                            <a:srgbClr val="000000"/>
                          </a:solidFill>
                          <a:effectLst/>
                          <a:latin typeface="+mn-lt"/>
                        </a:rPr>
                        <a:t>18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1.2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1748806222"/>
                  </a:ext>
                </a:extLst>
              </a:tr>
              <a:tr h="211330">
                <a:tc>
                  <a:txBody>
                    <a:bodyPr/>
                    <a:lstStyle/>
                    <a:p>
                      <a:pPr algn="ctr"/>
                      <a:r>
                        <a:rPr lang="en-US" sz="1000" b="1" i="0">
                          <a:solidFill>
                            <a:srgbClr val="000000"/>
                          </a:solidFill>
                          <a:effectLst/>
                          <a:latin typeface="+mn-lt"/>
                        </a:rPr>
                        <a:t>sao2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58 </a:t>
                      </a:r>
                      <a:r>
                        <a:rPr lang="en-US" sz="1000" b="1" i="1">
                          <a:solidFill>
                            <a:srgbClr val="000000"/>
                          </a:solidFill>
                          <a:effectLst/>
                          <a:latin typeface="+mn-lt"/>
                        </a:rPr>
                        <a:t>× </a:t>
                      </a: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1.5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866700381"/>
                  </a:ext>
                </a:extLst>
              </a:tr>
              <a:tr h="211330">
                <a:tc>
                  <a:txBody>
                    <a:bodyPr/>
                    <a:lstStyle/>
                    <a:p>
                      <a:pPr algn="ctr"/>
                      <a:r>
                        <a:rPr lang="en-US" sz="1000" b="1" i="0">
                          <a:solidFill>
                            <a:srgbClr val="000000"/>
                          </a:solidFill>
                          <a:effectLst/>
                          <a:latin typeface="+mn-lt"/>
                        </a:rPr>
                        <a:t>table3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175 </a:t>
                      </a:r>
                      <a:r>
                        <a:rPr lang="en-US" sz="1000" b="1" i="1">
                          <a:solidFill>
                            <a:srgbClr val="000000"/>
                          </a:solidFill>
                          <a:effectLst/>
                          <a:latin typeface="+mn-lt"/>
                        </a:rPr>
                        <a:t>× </a:t>
                      </a:r>
                      <a:r>
                        <a:rPr lang="en-US" sz="1000" b="1" i="0">
                          <a:solidFill>
                            <a:srgbClr val="000000"/>
                          </a:solidFill>
                          <a:effectLst/>
                          <a:latin typeface="+mn-lt"/>
                        </a:rPr>
                        <a:t>28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275660016"/>
                  </a:ext>
                </a:extLst>
              </a:tr>
              <a:tr h="211330">
                <a:tc>
                  <a:txBody>
                    <a:bodyPr/>
                    <a:lstStyle/>
                    <a:p>
                      <a:pPr algn="ctr"/>
                      <a:r>
                        <a:rPr lang="en-US" sz="1000" b="1" i="0">
                          <a:solidFill>
                            <a:srgbClr val="000000"/>
                          </a:solidFill>
                          <a:effectLst/>
                          <a:latin typeface="+mn-lt"/>
                        </a:rPr>
                        <a:t>t481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481 </a:t>
                      </a:r>
                      <a:r>
                        <a:rPr lang="en-US" sz="1000" b="1" i="1">
                          <a:solidFill>
                            <a:srgbClr val="000000"/>
                          </a:solidFill>
                          <a:effectLst/>
                          <a:latin typeface="+mn-lt"/>
                        </a:rPr>
                        <a:t>× </a:t>
                      </a:r>
                      <a:r>
                        <a:rPr lang="en-US" sz="1000" b="1" i="0">
                          <a:solidFill>
                            <a:srgbClr val="000000"/>
                          </a:solidFill>
                          <a:effectLst/>
                          <a:latin typeface="+mn-lt"/>
                        </a:rPr>
                        <a:t>32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31%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a:t>
                      </a:r>
                      <a:endParaRPr lang="en-US" sz="1800" b="1">
                        <a:effectLst/>
                        <a:latin typeface="+mn-lt"/>
                      </a:endParaRPr>
                    </a:p>
                  </a:txBody>
                  <a:tcPr marL="0" marR="0" marT="0" marB="0" anchor="ctr"/>
                </a:tc>
                <a:extLst>
                  <a:ext uri="{0D108BD9-81ED-4DB2-BD59-A6C34878D82A}">
                    <a16:rowId xmlns="" xmlns:a16="http://schemas.microsoft.com/office/drawing/2014/main" val="2329404628"/>
                  </a:ext>
                </a:extLst>
              </a:tr>
              <a:tr h="211330">
                <a:tc>
                  <a:txBody>
                    <a:bodyPr/>
                    <a:lstStyle/>
                    <a:p>
                      <a:pPr algn="ctr"/>
                      <a:r>
                        <a:rPr lang="en-US" sz="1000" b="1" i="0" dirty="0">
                          <a:solidFill>
                            <a:schemeClr val="bg1"/>
                          </a:solidFill>
                          <a:effectLst/>
                          <a:latin typeface="+mn-lt"/>
                        </a:rPr>
                        <a:t>table5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158 </a:t>
                      </a:r>
                      <a:r>
                        <a:rPr lang="en-US" sz="1000" b="1" i="1" dirty="0">
                          <a:solidFill>
                            <a:schemeClr val="bg1"/>
                          </a:solidFill>
                          <a:effectLst/>
                          <a:latin typeface="+mn-lt"/>
                        </a:rPr>
                        <a:t>× </a:t>
                      </a:r>
                      <a:r>
                        <a:rPr lang="en-US" sz="1000" b="1" i="0" dirty="0">
                          <a:solidFill>
                            <a:schemeClr val="bg1"/>
                          </a:solidFill>
                          <a:effectLst/>
                          <a:latin typeface="+mn-lt"/>
                        </a:rPr>
                        <a:t>34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35%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1.3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1.2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1.6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1.5 </a:t>
                      </a:r>
                      <a:endParaRPr lang="en-US" sz="1800" b="1" dirty="0">
                        <a:solidFill>
                          <a:schemeClr val="bg1"/>
                        </a:solidFill>
                        <a:effectLst/>
                        <a:latin typeface="+mn-lt"/>
                      </a:endParaRPr>
                    </a:p>
                  </a:txBody>
                  <a:tcPr marL="0" marR="0" marT="0" marB="0" anchor="ctr">
                    <a:solidFill>
                      <a:srgbClr val="C00000"/>
                    </a:solidFill>
                  </a:tcPr>
                </a:tc>
                <a:tc>
                  <a:txBody>
                    <a:bodyPr/>
                    <a:lstStyle/>
                    <a:p>
                      <a:pPr algn="ctr"/>
                      <a:r>
                        <a:rPr lang="en-US" sz="1000" b="1" i="0">
                          <a:solidFill>
                            <a:schemeClr val="bg1"/>
                          </a:solidFill>
                          <a:effectLst/>
                          <a:latin typeface="+mn-lt"/>
                        </a:rPr>
                        <a:t>100% </a:t>
                      </a:r>
                      <a:endParaRPr lang="en-US" sz="1800" b="1">
                        <a:solidFill>
                          <a:schemeClr val="bg1"/>
                        </a:solidFill>
                        <a:effectLst/>
                        <a:latin typeface="+mn-lt"/>
                      </a:endParaRPr>
                    </a:p>
                  </a:txBody>
                  <a:tcPr marL="0" marR="0" marT="0" marB="0" anchor="ctr">
                    <a:solidFill>
                      <a:srgbClr val="C00000"/>
                    </a:solidFill>
                  </a:tcPr>
                </a:tc>
                <a:tc>
                  <a:txBody>
                    <a:bodyPr/>
                    <a:lstStyle/>
                    <a:p>
                      <a:pPr algn="ctr"/>
                      <a:r>
                        <a:rPr lang="en-US" sz="1000" b="1" i="0" dirty="0">
                          <a:solidFill>
                            <a:schemeClr val="bg1"/>
                          </a:solidFill>
                          <a:effectLst/>
                          <a:latin typeface="+mn-lt"/>
                        </a:rPr>
                        <a:t>100%</a:t>
                      </a:r>
                      <a:endParaRPr lang="en-US" sz="1800" b="1" dirty="0">
                        <a:solidFill>
                          <a:schemeClr val="bg1"/>
                        </a:solidFill>
                        <a:effectLst/>
                        <a:latin typeface="+mn-lt"/>
                      </a:endParaRPr>
                    </a:p>
                  </a:txBody>
                  <a:tcPr marL="0" marR="0" marT="0" marB="0" anchor="ctr">
                    <a:solidFill>
                      <a:srgbClr val="C00000"/>
                    </a:solidFill>
                  </a:tcPr>
                </a:tc>
                <a:extLst>
                  <a:ext uri="{0D108BD9-81ED-4DB2-BD59-A6C34878D82A}">
                    <a16:rowId xmlns="" xmlns:a16="http://schemas.microsoft.com/office/drawing/2014/main" val="3511152011"/>
                  </a:ext>
                </a:extLst>
              </a:tr>
              <a:tr h="211330">
                <a:tc>
                  <a:txBody>
                    <a:bodyPr/>
                    <a:lstStyle/>
                    <a:p>
                      <a:pPr algn="ctr"/>
                      <a:r>
                        <a:rPr lang="en-US" sz="1000" b="1" i="0">
                          <a:solidFill>
                            <a:srgbClr val="000000"/>
                          </a:solidFill>
                          <a:effectLst/>
                          <a:latin typeface="+mn-lt"/>
                        </a:rPr>
                        <a:t>duke2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87 </a:t>
                      </a:r>
                      <a:r>
                        <a:rPr lang="en-US" sz="1000" b="1" i="1">
                          <a:solidFill>
                            <a:srgbClr val="000000"/>
                          </a:solidFill>
                          <a:effectLst/>
                          <a:latin typeface="+mn-lt"/>
                        </a:rPr>
                        <a:t>× </a:t>
                      </a:r>
                      <a:r>
                        <a:rPr lang="en-US" sz="1000" b="1" i="0">
                          <a:solidFill>
                            <a:srgbClr val="000000"/>
                          </a:solidFill>
                          <a:effectLst/>
                          <a:latin typeface="+mn-lt"/>
                        </a:rPr>
                        <a:t>44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50%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1.6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1.5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a:t>
                      </a:r>
                      <a:endParaRPr lang="en-US" sz="1800" b="1" dirty="0">
                        <a:effectLst/>
                        <a:latin typeface="+mn-lt"/>
                      </a:endParaRPr>
                    </a:p>
                  </a:txBody>
                  <a:tcPr marL="0" marR="0" marT="0" marB="0" anchor="ctr"/>
                </a:tc>
                <a:extLst>
                  <a:ext uri="{0D108BD9-81ED-4DB2-BD59-A6C34878D82A}">
                    <a16:rowId xmlns="" xmlns:a16="http://schemas.microsoft.com/office/drawing/2014/main" val="1627812065"/>
                  </a:ext>
                </a:extLst>
              </a:tr>
              <a:tr h="211330">
                <a:tc>
                  <a:txBody>
                    <a:bodyPr/>
                    <a:lstStyle/>
                    <a:p>
                      <a:pPr algn="ctr"/>
                      <a:r>
                        <a:rPr lang="en-US" sz="1000" b="1" i="0">
                          <a:solidFill>
                            <a:srgbClr val="000000"/>
                          </a:solidFill>
                          <a:effectLst/>
                          <a:latin typeface="+mn-lt"/>
                        </a:rPr>
                        <a:t>apex1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206 </a:t>
                      </a:r>
                      <a:r>
                        <a:rPr lang="en-US" sz="1000" b="1" i="1">
                          <a:solidFill>
                            <a:srgbClr val="000000"/>
                          </a:solidFill>
                          <a:effectLst/>
                          <a:latin typeface="+mn-lt"/>
                        </a:rPr>
                        <a:t>× </a:t>
                      </a:r>
                      <a:r>
                        <a:rPr lang="en-US" sz="1000" b="1" i="0">
                          <a:solidFill>
                            <a:srgbClr val="000000"/>
                          </a:solidFill>
                          <a:effectLst/>
                          <a:latin typeface="+mn-lt"/>
                        </a:rPr>
                        <a:t>90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70%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1.4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1.3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 </a:t>
                      </a:r>
                      <a:endParaRPr lang="en-US" sz="1800" b="1" dirty="0">
                        <a:effectLst/>
                        <a:latin typeface="+mn-lt"/>
                      </a:endParaRPr>
                    </a:p>
                  </a:txBody>
                  <a:tcPr marL="0" marR="0" marT="0" marB="0" anchor="ctr"/>
                </a:tc>
                <a:tc>
                  <a:txBody>
                    <a:bodyPr/>
                    <a:lstStyle/>
                    <a:p>
                      <a:pPr algn="ctr"/>
                      <a:r>
                        <a:rPr lang="en-US" sz="1000" b="1" i="0" dirty="0">
                          <a:solidFill>
                            <a:srgbClr val="000000"/>
                          </a:solidFill>
                          <a:effectLst/>
                          <a:latin typeface="+mn-lt"/>
                        </a:rPr>
                        <a:t>100%</a:t>
                      </a:r>
                      <a:endParaRPr lang="en-US" sz="1800" b="1" dirty="0">
                        <a:effectLst/>
                        <a:latin typeface="+mn-lt"/>
                      </a:endParaRPr>
                    </a:p>
                  </a:txBody>
                  <a:tcPr marL="0" marR="0" marT="0" marB="0" anchor="ctr"/>
                </a:tc>
                <a:extLst>
                  <a:ext uri="{0D108BD9-81ED-4DB2-BD59-A6C34878D82A}">
                    <a16:rowId xmlns="" xmlns:a16="http://schemas.microsoft.com/office/drawing/2014/main" val="2973020112"/>
                  </a:ext>
                </a:extLst>
              </a:tr>
              <a:tr h="303276">
                <a:tc>
                  <a:txBody>
                    <a:bodyPr/>
                    <a:lstStyle/>
                    <a:p>
                      <a:pPr algn="ctr"/>
                      <a:r>
                        <a:rPr lang="en-US" sz="1000" b="1" i="0">
                          <a:solidFill>
                            <a:srgbClr val="000000"/>
                          </a:solidFill>
                          <a:effectLst/>
                          <a:latin typeface="+mn-lt"/>
                        </a:rPr>
                        <a:t>apex3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280 </a:t>
                      </a:r>
                      <a:r>
                        <a:rPr lang="en-US" sz="1000" b="1" i="1">
                          <a:solidFill>
                            <a:srgbClr val="000000"/>
                          </a:solidFill>
                          <a:effectLst/>
                          <a:latin typeface="+mn-lt"/>
                        </a:rPr>
                        <a:t>× </a:t>
                      </a:r>
                      <a:r>
                        <a:rPr lang="en-US" sz="1000" b="1" i="0">
                          <a:solidFill>
                            <a:srgbClr val="000000"/>
                          </a:solidFill>
                          <a:effectLst/>
                          <a:latin typeface="+mn-lt"/>
                        </a:rPr>
                        <a:t>108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86%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1.2 </a:t>
                      </a:r>
                      <a:endParaRPr lang="en-US" sz="1800" b="1">
                        <a:effectLst/>
                        <a:latin typeface="+mn-lt"/>
                      </a:endParaRPr>
                    </a:p>
                  </a:txBody>
                  <a:tcPr marL="0" marR="0" marT="0" marB="0" anchor="ctr"/>
                </a:tc>
                <a:tc>
                  <a:txBody>
                    <a:bodyPr/>
                    <a:lstStyle/>
                    <a:p>
                      <a:pPr algn="ctr"/>
                      <a:r>
                        <a:rPr lang="en-US" sz="1000" b="1" i="0">
                          <a:solidFill>
                            <a:srgbClr val="000000"/>
                          </a:solidFill>
                          <a:effectLst/>
                          <a:latin typeface="+mn-lt"/>
                        </a:rPr>
                        <a:t>100% </a:t>
                      </a:r>
                      <a:endParaRPr lang="en-US" sz="1800" b="1">
                        <a:effectLst/>
                        <a:latin typeface="+mn-lt"/>
                      </a:endParaRPr>
                    </a:p>
                  </a:txBody>
                  <a:tcPr marL="0" marR="0" marT="0" marB="0" anchor="ctr"/>
                </a:tc>
                <a:tc>
                  <a:txBody>
                    <a:bodyPr/>
                    <a:lstStyle/>
                    <a:p>
                      <a:pPr algn="ctr"/>
                      <a:r>
                        <a:rPr lang="en-US" sz="1000" b="1" i="0" dirty="0">
                          <a:solidFill>
                            <a:srgbClr val="000000"/>
                          </a:solidFill>
                          <a:effectLst/>
                          <a:latin typeface="+mn-lt"/>
                        </a:rPr>
                        <a:t>100%</a:t>
                      </a:r>
                      <a:endParaRPr lang="en-US" sz="1800" b="1" dirty="0">
                        <a:effectLst/>
                        <a:latin typeface="+mn-lt"/>
                      </a:endParaRPr>
                    </a:p>
                  </a:txBody>
                  <a:tcPr marL="0" marR="0" marT="0" marB="0" anchor="ctr"/>
                </a:tc>
                <a:extLst>
                  <a:ext uri="{0D108BD9-81ED-4DB2-BD59-A6C34878D82A}">
                    <a16:rowId xmlns="" xmlns:a16="http://schemas.microsoft.com/office/drawing/2014/main" val="249744922"/>
                  </a:ext>
                </a:extLst>
              </a:tr>
            </a:tbl>
          </a:graphicData>
        </a:graphic>
      </p:graphicFrame>
    </p:spTree>
    <p:extLst>
      <p:ext uri="{BB962C8B-B14F-4D97-AF65-F5344CB8AC3E}">
        <p14:creationId xmlns:p14="http://schemas.microsoft.com/office/powerpoint/2010/main" val="33879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2376" y="1016812"/>
            <a:ext cx="6353252" cy="3943808"/>
          </a:xfrm>
        </p:spPr>
        <p:txBody>
          <a:bodyPr>
            <a:normAutofit fontScale="92500" lnSpcReduction="20000"/>
          </a:bodyPr>
          <a:lstStyle/>
          <a:p>
            <a:r>
              <a:rPr lang="en-US" dirty="0" smtClean="0"/>
              <a:t>As a conclusion our </a:t>
            </a:r>
            <a:r>
              <a:rPr lang="en-US" dirty="0"/>
              <a:t>contributions are as follows: </a:t>
            </a:r>
            <a:endParaRPr lang="en-US" dirty="0" smtClean="0"/>
          </a:p>
          <a:p>
            <a:endParaRPr lang="en-US" dirty="0" smtClean="0"/>
          </a:p>
          <a:p>
            <a:pPr marL="685800" lvl="1" indent="-342900">
              <a:buFont typeface="+mj-lt"/>
              <a:buAutoNum type="arabicPeriod"/>
            </a:pPr>
            <a:r>
              <a:rPr lang="en-US" sz="1800" dirty="0" smtClean="0">
                <a:solidFill>
                  <a:srgbClr val="C00000"/>
                </a:solidFill>
              </a:rPr>
              <a:t>We </a:t>
            </a:r>
            <a:r>
              <a:rPr lang="en-US" sz="1800" dirty="0">
                <a:solidFill>
                  <a:srgbClr val="C00000"/>
                </a:solidFill>
              </a:rPr>
              <a:t>cover both uniform and clustered defect </a:t>
            </a:r>
            <a:r>
              <a:rPr lang="en-US" sz="1800" dirty="0" smtClean="0">
                <a:solidFill>
                  <a:srgbClr val="C00000"/>
                </a:solidFill>
              </a:rPr>
              <a:t>distributions</a:t>
            </a:r>
            <a:endParaRPr lang="en-US" sz="1800" dirty="0">
              <a:solidFill>
                <a:srgbClr val="C00000"/>
              </a:solidFill>
            </a:endParaRPr>
          </a:p>
          <a:p>
            <a:pPr marL="685800" lvl="1" indent="-342900">
              <a:buFont typeface="+mj-lt"/>
              <a:buAutoNum type="arabicPeriod"/>
            </a:pPr>
            <a:endParaRPr lang="en-US" sz="1800" dirty="0" smtClean="0">
              <a:solidFill>
                <a:srgbClr val="C00000"/>
              </a:solidFill>
            </a:endParaRPr>
          </a:p>
          <a:p>
            <a:pPr marL="685800" lvl="1" indent="-342900">
              <a:buFont typeface="+mj-lt"/>
              <a:buAutoNum type="arabicPeriod"/>
            </a:pPr>
            <a:r>
              <a:rPr lang="en-US" sz="1800" dirty="0" smtClean="0">
                <a:solidFill>
                  <a:srgbClr val="C00000"/>
                </a:solidFill>
              </a:rPr>
              <a:t>We </a:t>
            </a:r>
            <a:r>
              <a:rPr lang="en-US" sz="1800" dirty="0">
                <a:solidFill>
                  <a:srgbClr val="C00000"/>
                </a:solidFill>
              </a:rPr>
              <a:t>introduce </a:t>
            </a:r>
            <a:r>
              <a:rPr lang="en-US" sz="1800" dirty="0" smtClean="0">
                <a:solidFill>
                  <a:srgbClr val="C00000"/>
                </a:solidFill>
              </a:rPr>
              <a:t>an approximate </a:t>
            </a:r>
            <a:r>
              <a:rPr lang="en-US" sz="1800" dirty="0">
                <a:solidFill>
                  <a:srgbClr val="C00000"/>
                </a:solidFill>
              </a:rPr>
              <a:t>formalization for an optimized yield </a:t>
            </a:r>
            <a:r>
              <a:rPr lang="en-US" sz="1800" dirty="0" smtClean="0">
                <a:solidFill>
                  <a:srgbClr val="C00000"/>
                </a:solidFill>
              </a:rPr>
              <a:t>considering uniform </a:t>
            </a:r>
            <a:r>
              <a:rPr lang="en-US" sz="1800" dirty="0">
                <a:solidFill>
                  <a:srgbClr val="C00000"/>
                </a:solidFill>
              </a:rPr>
              <a:t>distributions; </a:t>
            </a:r>
            <a:endParaRPr lang="en-US" sz="1800" dirty="0" smtClean="0">
              <a:solidFill>
                <a:srgbClr val="C00000"/>
              </a:solidFill>
            </a:endParaRPr>
          </a:p>
          <a:p>
            <a:pPr marL="685800" lvl="1" indent="-342900">
              <a:buFont typeface="+mj-lt"/>
              <a:buAutoNum type="arabicPeriod"/>
            </a:pPr>
            <a:endParaRPr lang="en-US" sz="1800" dirty="0" smtClean="0">
              <a:solidFill>
                <a:srgbClr val="C00000"/>
              </a:solidFill>
            </a:endParaRPr>
          </a:p>
          <a:p>
            <a:pPr marL="685800" lvl="1" indent="-342900">
              <a:buFont typeface="+mj-lt"/>
              <a:buAutoNum type="arabicPeriod"/>
            </a:pPr>
            <a:r>
              <a:rPr lang="en-US" sz="1800" dirty="0" smtClean="0">
                <a:solidFill>
                  <a:srgbClr val="C00000"/>
                </a:solidFill>
              </a:rPr>
              <a:t>We </a:t>
            </a:r>
            <a:r>
              <a:rPr lang="en-US" sz="1800" dirty="0">
                <a:solidFill>
                  <a:srgbClr val="C00000"/>
                </a:solidFill>
              </a:rPr>
              <a:t>propose a method to </a:t>
            </a:r>
            <a:r>
              <a:rPr lang="en-US" sz="1800" dirty="0" smtClean="0">
                <a:solidFill>
                  <a:srgbClr val="C00000"/>
                </a:solidFill>
              </a:rPr>
              <a:t>examine defect </a:t>
            </a:r>
            <a:r>
              <a:rPr lang="en-US" sz="1800" dirty="0">
                <a:solidFill>
                  <a:srgbClr val="C00000"/>
                </a:solidFill>
              </a:rPr>
              <a:t>distributions by dividing crossbars into sub regions; </a:t>
            </a:r>
            <a:endParaRPr lang="en-US" sz="1800" dirty="0" smtClean="0">
              <a:solidFill>
                <a:srgbClr val="C00000"/>
              </a:solidFill>
            </a:endParaRPr>
          </a:p>
          <a:p>
            <a:pPr marL="685800" lvl="1" indent="-342900">
              <a:buFont typeface="+mj-lt"/>
              <a:buAutoNum type="arabicPeriod"/>
            </a:pPr>
            <a:endParaRPr lang="en-US" sz="1800" dirty="0" smtClean="0">
              <a:solidFill>
                <a:srgbClr val="C00000"/>
              </a:solidFill>
            </a:endParaRPr>
          </a:p>
          <a:p>
            <a:pPr marL="685800" lvl="1" indent="-342900">
              <a:buFont typeface="+mj-lt"/>
              <a:buAutoNum type="arabicPeriod"/>
            </a:pPr>
            <a:r>
              <a:rPr lang="en-US" sz="1800" dirty="0" smtClean="0">
                <a:solidFill>
                  <a:srgbClr val="C00000"/>
                </a:solidFill>
              </a:rPr>
              <a:t>By </a:t>
            </a:r>
            <a:r>
              <a:rPr lang="en-US" sz="1800" dirty="0">
                <a:solidFill>
                  <a:srgbClr val="C00000"/>
                </a:solidFill>
              </a:rPr>
              <a:t>comparing uniform and clustered defects, we formulate </a:t>
            </a:r>
            <a:r>
              <a:rPr lang="en-US" sz="1800" dirty="0" smtClean="0">
                <a:solidFill>
                  <a:srgbClr val="C00000"/>
                </a:solidFill>
              </a:rPr>
              <a:t>a loose </a:t>
            </a:r>
            <a:r>
              <a:rPr lang="en-US" sz="1800" dirty="0">
                <a:solidFill>
                  <a:srgbClr val="C00000"/>
                </a:solidFill>
              </a:rPr>
              <a:t>upper bound for yield considering clustered </a:t>
            </a:r>
            <a:r>
              <a:rPr lang="en-US" sz="1800" dirty="0" smtClean="0">
                <a:solidFill>
                  <a:srgbClr val="C00000"/>
                </a:solidFill>
              </a:rPr>
              <a:t>distributions;</a:t>
            </a:r>
          </a:p>
          <a:p>
            <a:pPr marL="685800" lvl="1" indent="-342900">
              <a:buFont typeface="+mj-lt"/>
              <a:buAutoNum type="arabicPeriod"/>
            </a:pPr>
            <a:endParaRPr lang="en-US" sz="1800" dirty="0" smtClean="0">
              <a:solidFill>
                <a:srgbClr val="C00000"/>
              </a:solidFill>
            </a:endParaRPr>
          </a:p>
          <a:p>
            <a:pPr marL="685800" lvl="1" indent="-342900">
              <a:buFont typeface="+mj-lt"/>
              <a:buAutoNum type="arabicPeriod"/>
            </a:pPr>
            <a:r>
              <a:rPr lang="en-US" sz="1800" dirty="0" smtClean="0">
                <a:solidFill>
                  <a:srgbClr val="C00000"/>
                </a:solidFill>
              </a:rPr>
              <a:t>We </a:t>
            </a:r>
            <a:r>
              <a:rPr lang="en-US" sz="1800" dirty="0">
                <a:solidFill>
                  <a:srgbClr val="C00000"/>
                </a:solidFill>
              </a:rPr>
              <a:t>show that our method is adaptive to </a:t>
            </a:r>
            <a:r>
              <a:rPr lang="en-US" sz="1800" dirty="0" smtClean="0">
                <a:solidFill>
                  <a:srgbClr val="C00000"/>
                </a:solidFill>
              </a:rPr>
              <a:t>changing parameters </a:t>
            </a:r>
            <a:r>
              <a:rPr lang="en-US" sz="1800" dirty="0">
                <a:solidFill>
                  <a:srgbClr val="C00000"/>
                </a:solidFill>
              </a:rPr>
              <a:t>of logic functions and nano-crossbars.</a:t>
            </a:r>
          </a:p>
        </p:txBody>
      </p:sp>
      <p:sp>
        <p:nvSpPr>
          <p:cNvPr id="3" name="Title 2"/>
          <p:cNvSpPr>
            <a:spLocks noGrp="1"/>
          </p:cNvSpPr>
          <p:nvPr>
            <p:ph type="title"/>
          </p:nvPr>
        </p:nvSpPr>
        <p:spPr/>
        <p:txBody>
          <a:bodyPr/>
          <a:lstStyle/>
          <a:p>
            <a:r>
              <a:rPr lang="en-US" dirty="0" smtClean="0"/>
              <a:t>Conclusion</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21</a:t>
            </a:fld>
            <a:r>
              <a:rPr lang="en-US" noProof="1" smtClean="0"/>
              <a:t> / 20</a:t>
            </a:r>
            <a:endParaRPr lang="en-US" noProof="1"/>
          </a:p>
        </p:txBody>
      </p:sp>
    </p:spTree>
    <p:extLst>
      <p:ext uri="{BB962C8B-B14F-4D97-AF65-F5344CB8AC3E}">
        <p14:creationId xmlns:p14="http://schemas.microsoft.com/office/powerpoint/2010/main" val="283010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58616" y="2269849"/>
            <a:ext cx="2940769" cy="603803"/>
          </a:xfrm>
        </p:spPr>
        <p:txBody>
          <a:bodyPr>
            <a:noAutofit/>
          </a:bodyPr>
          <a:lstStyle/>
          <a:p>
            <a:pPr marL="0" indent="0">
              <a:buNone/>
            </a:pPr>
            <a:r>
              <a:rPr lang="en-US" sz="3600" dirty="0" smtClean="0"/>
              <a:t>QUESTIONS ?</a:t>
            </a:r>
            <a:endParaRPr lang="en-US" sz="3600" dirty="0">
              <a:solidFill>
                <a:srgbClr val="C00000"/>
              </a:solidFill>
            </a:endParaRPr>
          </a:p>
        </p:txBody>
      </p:sp>
      <p:sp>
        <p:nvSpPr>
          <p:cNvPr id="3" name="Title 2"/>
          <p:cNvSpPr>
            <a:spLocks noGrp="1"/>
          </p:cNvSpPr>
          <p:nvPr>
            <p:ph type="title"/>
          </p:nvPr>
        </p:nvSpPr>
        <p:spPr/>
        <p:txBody>
          <a:bodyPr/>
          <a:lstStyle/>
          <a:p>
            <a:pPr algn="ctr"/>
            <a:r>
              <a:rPr lang="en-US" dirty="0" smtClean="0"/>
              <a:t>T</a:t>
            </a:r>
            <a:r>
              <a:rPr lang="tr-TR" dirty="0" smtClean="0"/>
              <a:t>h</a:t>
            </a:r>
            <a:r>
              <a:rPr lang="en-US" dirty="0" err="1" smtClean="0"/>
              <a:t>ank</a:t>
            </a:r>
            <a:r>
              <a:rPr lang="en-US" dirty="0" smtClean="0"/>
              <a:t> You For Listening</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22</a:t>
            </a:fld>
            <a:r>
              <a:rPr lang="en-US" noProof="1" smtClean="0"/>
              <a:t> / 20</a:t>
            </a:r>
            <a:endParaRPr lang="en-US" noProof="1"/>
          </a:p>
        </p:txBody>
      </p:sp>
    </p:spTree>
    <p:extLst>
      <p:ext uri="{BB962C8B-B14F-4D97-AF65-F5344CB8AC3E}">
        <p14:creationId xmlns:p14="http://schemas.microsoft.com/office/powerpoint/2010/main" val="3416702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Nano-crossbar </a:t>
            </a:r>
            <a:r>
              <a:rPr lang="en-US" dirty="0"/>
              <a:t>A</a:t>
            </a:r>
            <a:r>
              <a:rPr lang="en-US" dirty="0" smtClean="0"/>
              <a:t>rrays</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3</a:t>
            </a:fld>
            <a:r>
              <a:rPr lang="en-US" noProof="1" smtClean="0"/>
              <a:t> / 20</a:t>
            </a:r>
            <a:endParaRPr lang="en-US" noProof="1"/>
          </a:p>
        </p:txBody>
      </p:sp>
      <p:grpSp>
        <p:nvGrpSpPr>
          <p:cNvPr id="48" name="Group 47"/>
          <p:cNvGrpSpPr/>
          <p:nvPr/>
        </p:nvGrpSpPr>
        <p:grpSpPr>
          <a:xfrm>
            <a:off x="0" y="784640"/>
            <a:ext cx="6858000" cy="4062217"/>
            <a:chOff x="0" y="784640"/>
            <a:chExt cx="6858000" cy="4062217"/>
          </a:xfrm>
        </p:grpSpPr>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r="3294"/>
            <a:stretch/>
          </p:blipFill>
          <p:spPr>
            <a:xfrm>
              <a:off x="3288984" y="784640"/>
              <a:ext cx="3569016" cy="2520302"/>
            </a:xfrm>
            <a:prstGeom prst="rect">
              <a:avLst/>
            </a:prstGeom>
          </p:spPr>
        </p:pic>
        <p:grpSp>
          <p:nvGrpSpPr>
            <p:cNvPr id="47" name="Group 46"/>
            <p:cNvGrpSpPr/>
            <p:nvPr/>
          </p:nvGrpSpPr>
          <p:grpSpPr>
            <a:xfrm>
              <a:off x="0" y="817895"/>
              <a:ext cx="6653720" cy="4028962"/>
              <a:chOff x="0" y="817895"/>
              <a:chExt cx="6653720" cy="4028962"/>
            </a:xfrm>
          </p:grpSpPr>
          <p:grpSp>
            <p:nvGrpSpPr>
              <p:cNvPr id="45" name="Group 44"/>
              <p:cNvGrpSpPr/>
              <p:nvPr/>
            </p:nvGrpSpPr>
            <p:grpSpPr>
              <a:xfrm>
                <a:off x="127309" y="817895"/>
                <a:ext cx="3035294" cy="1818444"/>
                <a:chOff x="127309" y="817895"/>
                <a:chExt cx="3035294" cy="1818444"/>
              </a:xfrm>
            </p:grpSpPr>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22" t="23090" r="20449" b="16569"/>
                <a:stretch/>
              </p:blipFill>
              <p:spPr bwMode="auto">
                <a:xfrm>
                  <a:off x="127309" y="985340"/>
                  <a:ext cx="2921364" cy="16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Rectangle 42"/>
                <p:cNvSpPr/>
                <p:nvPr/>
              </p:nvSpPr>
              <p:spPr>
                <a:xfrm>
                  <a:off x="2751913" y="817895"/>
                  <a:ext cx="410690" cy="400110"/>
                </a:xfrm>
                <a:prstGeom prst="rect">
                  <a:avLst/>
                </a:prstGeom>
              </p:spPr>
              <p:txBody>
                <a:bodyPr wrap="none">
                  <a:spAutoFit/>
                </a:bodyPr>
                <a:lstStyle/>
                <a:p>
                  <a:r>
                    <a:rPr lang="en-US" sz="2400" b="1" baseline="30000" dirty="0" smtClean="0">
                      <a:latin typeface="Tw Cen MT Condensed" panose="020B0606020104020203" pitchFamily="34" charset="0"/>
                    </a:rPr>
                    <a:t>[1]</a:t>
                  </a:r>
                  <a:r>
                    <a:rPr lang="en-US" sz="2000" b="1" baseline="30000" dirty="0" smtClean="0">
                      <a:latin typeface="Tw Cen MT Condensed" panose="020B0606020104020203" pitchFamily="34" charset="0"/>
                    </a:rPr>
                    <a:t> </a:t>
                  </a:r>
                  <a:endParaRPr lang="en-US" sz="2400" dirty="0"/>
                </a:p>
              </p:txBody>
            </p:sp>
          </p:grpSp>
          <p:sp>
            <p:nvSpPr>
              <p:cNvPr id="10" name="TextBox 9"/>
              <p:cNvSpPr txBox="1"/>
              <p:nvPr/>
            </p:nvSpPr>
            <p:spPr>
              <a:xfrm>
                <a:off x="0" y="4200526"/>
                <a:ext cx="6653720" cy="646331"/>
              </a:xfrm>
              <a:prstGeom prst="rect">
                <a:avLst/>
              </a:prstGeom>
              <a:noFill/>
            </p:spPr>
            <p:txBody>
              <a:bodyPr wrap="square" rtlCol="0">
                <a:spAutoFit/>
              </a:bodyPr>
              <a:lstStyle/>
              <a:p>
                <a:r>
                  <a:rPr lang="en-US" sz="1200" b="1" dirty="0" smtClean="0">
                    <a:latin typeface="Tw Cen MT Condensed" panose="020B0606020104020203" pitchFamily="34" charset="0"/>
                  </a:rPr>
                  <a:t>__________________________________</a:t>
                </a:r>
              </a:p>
              <a:p>
                <a:r>
                  <a:rPr lang="en-US" sz="1400" b="1" baseline="30000" dirty="0" smtClean="0">
                    <a:latin typeface="Tw Cen MT Condensed" panose="020B0606020104020203" pitchFamily="34" charset="0"/>
                  </a:rPr>
                  <a:t>[1]</a:t>
                </a:r>
                <a:r>
                  <a:rPr lang="en-US" sz="1200" b="1" baseline="30000" dirty="0" smtClean="0">
                    <a:latin typeface="Tw Cen MT Condensed" panose="020B0606020104020203" pitchFamily="34" charset="0"/>
                  </a:rPr>
                  <a:t> </a:t>
                </a:r>
                <a:r>
                  <a:rPr lang="en-US" sz="1200" b="1" dirty="0" smtClean="0">
                    <a:latin typeface="Tw Cen MT Condensed" panose="020B0606020104020203" pitchFamily="34" charset="0"/>
                  </a:rPr>
                  <a:t>H</a:t>
                </a:r>
                <a:r>
                  <a:rPr lang="en-US" sz="1200" b="1" dirty="0">
                    <a:latin typeface="Tw Cen MT Condensed" panose="020B0606020104020203" pitchFamily="34" charset="0"/>
                  </a:rPr>
                  <a:t>. Yan, H. S. </a:t>
                </a:r>
                <a:r>
                  <a:rPr lang="en-US" sz="1200" b="1" dirty="0" err="1">
                    <a:latin typeface="Tw Cen MT Condensed" panose="020B0606020104020203" pitchFamily="34" charset="0"/>
                  </a:rPr>
                  <a:t>Choe</a:t>
                </a:r>
                <a:r>
                  <a:rPr lang="en-US" sz="1200" b="1" dirty="0">
                    <a:latin typeface="Tw Cen MT Condensed" panose="020B0606020104020203" pitchFamily="34" charset="0"/>
                  </a:rPr>
                  <a:t>, S. Nam, Y. Hu, S. Das, J. F. </a:t>
                </a:r>
                <a:r>
                  <a:rPr lang="en-US" sz="1200" b="1" dirty="0" err="1">
                    <a:latin typeface="Tw Cen MT Condensed" panose="020B0606020104020203" pitchFamily="34" charset="0"/>
                  </a:rPr>
                  <a:t>Klemic</a:t>
                </a:r>
                <a:r>
                  <a:rPr lang="en-US" sz="1200" b="1" dirty="0">
                    <a:latin typeface="Tw Cen MT Condensed" panose="020B0606020104020203" pitchFamily="34" charset="0"/>
                  </a:rPr>
                  <a:t>, J. </a:t>
                </a:r>
                <a:r>
                  <a:rPr lang="en-US" sz="1200" b="1" dirty="0" smtClean="0">
                    <a:latin typeface="Tw Cen MT Condensed" panose="020B0606020104020203" pitchFamily="34" charset="0"/>
                  </a:rPr>
                  <a:t>C. </a:t>
                </a:r>
                <a:r>
                  <a:rPr lang="en-US" sz="1200" b="1" dirty="0" err="1" smtClean="0">
                    <a:latin typeface="Tw Cen MT Condensed" panose="020B0606020104020203" pitchFamily="34" charset="0"/>
                  </a:rPr>
                  <a:t>Ellenbogen</a:t>
                </a:r>
                <a:r>
                  <a:rPr lang="en-US" sz="1200" b="1" dirty="0">
                    <a:latin typeface="Tw Cen MT Condensed" panose="020B0606020104020203" pitchFamily="34" charset="0"/>
                  </a:rPr>
                  <a:t>, and C. M. </a:t>
                </a:r>
                <a:r>
                  <a:rPr lang="en-US" sz="1200" b="1" dirty="0" err="1">
                    <a:latin typeface="Tw Cen MT Condensed" panose="020B0606020104020203" pitchFamily="34" charset="0"/>
                  </a:rPr>
                  <a:t>Lieber</a:t>
                </a:r>
                <a:r>
                  <a:rPr lang="en-US" sz="1200" b="1" dirty="0">
                    <a:latin typeface="Tw Cen MT Condensed" panose="020B0606020104020203" pitchFamily="34" charset="0"/>
                  </a:rPr>
                  <a:t>, “Programmable nanowire </a:t>
                </a:r>
                <a:r>
                  <a:rPr lang="en-US" sz="1200" b="1" dirty="0" smtClean="0">
                    <a:latin typeface="Tw Cen MT Condensed" panose="020B0606020104020203" pitchFamily="34" charset="0"/>
                  </a:rPr>
                  <a:t>circuits for </a:t>
                </a:r>
                <a:r>
                  <a:rPr lang="en-US" sz="1200" b="1" dirty="0" err="1" smtClean="0">
                    <a:latin typeface="Tw Cen MT Condensed" panose="020B0606020104020203" pitchFamily="34" charset="0"/>
                  </a:rPr>
                  <a:t>nanoprocessors</a:t>
                </a:r>
                <a:r>
                  <a:rPr lang="en-US" sz="1200" b="1" dirty="0">
                    <a:latin typeface="Tw Cen MT Condensed" panose="020B0606020104020203" pitchFamily="34" charset="0"/>
                  </a:rPr>
                  <a:t>,” Nature</a:t>
                </a:r>
              </a:p>
            </p:txBody>
          </p:sp>
        </p:grpSp>
      </p:grpSp>
      <p:grpSp>
        <p:nvGrpSpPr>
          <p:cNvPr id="41" name="Group 40"/>
          <p:cNvGrpSpPr/>
          <p:nvPr/>
        </p:nvGrpSpPr>
        <p:grpSpPr>
          <a:xfrm>
            <a:off x="2340026" y="1597472"/>
            <a:ext cx="2687030" cy="2707627"/>
            <a:chOff x="2340026" y="1597472"/>
            <a:chExt cx="2687030" cy="2707627"/>
          </a:xfrm>
        </p:grpSpPr>
        <p:sp>
          <p:nvSpPr>
            <p:cNvPr id="21" name="Oval 20"/>
            <p:cNvSpPr/>
            <p:nvPr/>
          </p:nvSpPr>
          <p:spPr>
            <a:xfrm flipH="1">
              <a:off x="4752736" y="1597472"/>
              <a:ext cx="274320" cy="273156"/>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grpSp>
          <p:nvGrpSpPr>
            <p:cNvPr id="40" name="Group 39"/>
            <p:cNvGrpSpPr/>
            <p:nvPr/>
          </p:nvGrpSpPr>
          <p:grpSpPr>
            <a:xfrm>
              <a:off x="2340026" y="1637475"/>
              <a:ext cx="2646857" cy="2667624"/>
              <a:chOff x="2340026" y="1637475"/>
              <a:chExt cx="2646857" cy="2667624"/>
            </a:xfrm>
          </p:grpSpPr>
          <p:cxnSp>
            <p:nvCxnSpPr>
              <p:cNvPr id="17" name="Düz Bağlayıcı 67"/>
              <p:cNvCxnSpPr>
                <a:stCxn id="21" idx="7"/>
              </p:cNvCxnSpPr>
              <p:nvPr/>
            </p:nvCxnSpPr>
            <p:spPr>
              <a:xfrm flipH="1">
                <a:off x="2826788" y="1637475"/>
                <a:ext cx="1966121" cy="842114"/>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340026" y="2384859"/>
                <a:ext cx="1828800" cy="1920240"/>
                <a:chOff x="971601" y="1288161"/>
                <a:chExt cx="1828800" cy="1920240"/>
              </a:xfrm>
            </p:grpSpPr>
            <p:sp>
              <p:nvSpPr>
                <p:cNvPr id="23" name="Dikdörtgen 62"/>
                <p:cNvSpPr/>
                <p:nvPr/>
              </p:nvSpPr>
              <p:spPr>
                <a:xfrm flipH="1">
                  <a:off x="1540009" y="2410932"/>
                  <a:ext cx="822960" cy="9238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sp>
              <p:nvSpPr>
                <p:cNvPr id="11" name="Dikdörtgen 60"/>
                <p:cNvSpPr/>
                <p:nvPr/>
              </p:nvSpPr>
              <p:spPr>
                <a:xfrm flipH="1">
                  <a:off x="1097596" y="2234711"/>
                  <a:ext cx="1645920" cy="8729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sp>
              <p:nvSpPr>
                <p:cNvPr id="12" name="Dikdörtgen 61"/>
                <p:cNvSpPr/>
                <p:nvPr/>
              </p:nvSpPr>
              <p:spPr>
                <a:xfrm flipH="1">
                  <a:off x="1752111" y="2322007"/>
                  <a:ext cx="363087" cy="8561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sp>
              <p:nvSpPr>
                <p:cNvPr id="13" name="Dikdörtgen 62"/>
                <p:cNvSpPr/>
                <p:nvPr/>
              </p:nvSpPr>
              <p:spPr>
                <a:xfrm flipH="1">
                  <a:off x="1663290" y="2410932"/>
                  <a:ext cx="576401" cy="9238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sp>
              <p:nvSpPr>
                <p:cNvPr id="14" name="Metin kutusu 63"/>
                <p:cNvSpPr txBox="1"/>
                <p:nvPr/>
              </p:nvSpPr>
              <p:spPr>
                <a:xfrm flipH="1">
                  <a:off x="1217913" y="1496986"/>
                  <a:ext cx="1336174" cy="738664"/>
                </a:xfrm>
                <a:prstGeom prst="rect">
                  <a:avLst/>
                </a:prstGeom>
                <a:noFill/>
              </p:spPr>
              <p:txBody>
                <a:bodyPr wrap="square" rtlCol="0">
                  <a:spAutoFit/>
                </a:bodyPr>
                <a:lstStyle/>
                <a:p>
                  <a:pPr algn="ctr"/>
                  <a:r>
                    <a:rPr lang="tr-TR" sz="1400" b="1" dirty="0">
                      <a:cs typeface="Arial" panose="020B0604020202020204" pitchFamily="34" charset="0"/>
                    </a:rPr>
                    <a:t>Cross </a:t>
                  </a:r>
                  <a:r>
                    <a:rPr lang="en-US" sz="1400" b="1" dirty="0" smtClean="0">
                      <a:cs typeface="Arial" panose="020B0604020202020204" pitchFamily="34" charset="0"/>
                    </a:rPr>
                    <a:t>s</a:t>
                  </a:r>
                  <a:r>
                    <a:rPr lang="tr-TR" sz="1400" b="1" dirty="0" smtClean="0">
                      <a:cs typeface="Arial" panose="020B0604020202020204" pitchFamily="34" charset="0"/>
                    </a:rPr>
                    <a:t>ection </a:t>
                  </a:r>
                  <a:r>
                    <a:rPr lang="tr-TR" sz="1400" b="1" dirty="0">
                      <a:cs typeface="Arial" panose="020B0604020202020204" pitchFamily="34" charset="0"/>
                    </a:rPr>
                    <a:t>of an </a:t>
                  </a:r>
                  <a:r>
                    <a:rPr lang="en-US" sz="1400" b="1" dirty="0" smtClean="0">
                      <a:cs typeface="Arial" panose="020B0604020202020204" pitchFamily="34" charset="0"/>
                    </a:rPr>
                    <a:t>a</a:t>
                  </a:r>
                  <a:r>
                    <a:rPr lang="tr-TR" sz="1400" b="1" dirty="0" smtClean="0">
                      <a:cs typeface="Arial" panose="020B0604020202020204" pitchFamily="34" charset="0"/>
                    </a:rPr>
                    <a:t>ctivated </a:t>
                  </a:r>
                  <a:r>
                    <a:rPr lang="en-US" sz="1400" b="1" dirty="0" smtClean="0">
                      <a:cs typeface="Arial" panose="020B0604020202020204" pitchFamily="34" charset="0"/>
                    </a:rPr>
                    <a:t>switch</a:t>
                  </a:r>
                  <a:endParaRPr lang="en-US" sz="1400" b="1" dirty="0">
                    <a:cs typeface="Arial" panose="020B0604020202020204" pitchFamily="34" charset="0"/>
                  </a:endParaRPr>
                </a:p>
              </p:txBody>
            </p:sp>
            <p:sp>
              <p:nvSpPr>
                <p:cNvPr id="15" name="Metin kutusu 64"/>
                <p:cNvSpPr txBox="1"/>
                <p:nvPr/>
              </p:nvSpPr>
              <p:spPr>
                <a:xfrm flipH="1">
                  <a:off x="1296121" y="2838051"/>
                  <a:ext cx="1310737"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Switching</a:t>
                  </a:r>
                  <a:r>
                    <a:rPr lang="tr-TR" sz="900" b="1" dirty="0">
                      <a:latin typeface="Arial" panose="020B0604020202020204" pitchFamily="34" charset="0"/>
                      <a:cs typeface="Arial" panose="020B0604020202020204" pitchFamily="34" charset="0"/>
                    </a:rPr>
                    <a:t> Element</a:t>
                  </a:r>
                  <a:endParaRPr lang="en-US" sz="900" b="1" dirty="0">
                    <a:latin typeface="Arial" panose="020B0604020202020204" pitchFamily="34" charset="0"/>
                    <a:cs typeface="Arial" panose="020B0604020202020204" pitchFamily="34" charset="0"/>
                  </a:endParaRPr>
                </a:p>
              </p:txBody>
            </p:sp>
            <p:sp>
              <p:nvSpPr>
                <p:cNvPr id="16" name="Oval 15"/>
                <p:cNvSpPr/>
                <p:nvPr/>
              </p:nvSpPr>
              <p:spPr>
                <a:xfrm flipH="1">
                  <a:off x="971601" y="1288161"/>
                  <a:ext cx="1828800" cy="192024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3"/>
                </a:p>
              </p:txBody>
            </p:sp>
            <p:cxnSp>
              <p:nvCxnSpPr>
                <p:cNvPr id="20" name="Düz Ok Bağlayıcısı 80"/>
                <p:cNvCxnSpPr/>
                <p:nvPr/>
              </p:nvCxnSpPr>
              <p:spPr>
                <a:xfrm>
                  <a:off x="1940152" y="2589597"/>
                  <a:ext cx="0" cy="277161"/>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grpSp>
          <p:cxnSp>
            <p:nvCxnSpPr>
              <p:cNvPr id="32" name="Düz Bağlayıcı 67"/>
              <p:cNvCxnSpPr>
                <a:stCxn id="21" idx="3"/>
              </p:cNvCxnSpPr>
              <p:nvPr/>
            </p:nvCxnSpPr>
            <p:spPr>
              <a:xfrm flipH="1">
                <a:off x="4102795" y="1830625"/>
                <a:ext cx="884088" cy="1855670"/>
              </a:xfrm>
              <a:prstGeom prst="lin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9" name="TextBox 48"/>
          <p:cNvSpPr txBox="1"/>
          <p:nvPr/>
        </p:nvSpPr>
        <p:spPr>
          <a:xfrm>
            <a:off x="342696" y="2849836"/>
            <a:ext cx="1582993" cy="1200329"/>
          </a:xfrm>
          <a:prstGeom prst="rect">
            <a:avLst/>
          </a:prstGeom>
          <a:solidFill>
            <a:schemeClr val="bg1"/>
          </a:solidFill>
          <a:ln>
            <a:noFill/>
          </a:ln>
          <a:effectLst>
            <a:outerShdw blurRad="50800" dist="38100" dir="10800000" algn="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b="1" dirty="0" smtClean="0">
                <a:solidFill>
                  <a:srgbClr val="C00000"/>
                </a:solidFill>
              </a:rPr>
              <a:t>Very similar to Programmable Logic Arrays (PLA)</a:t>
            </a:r>
            <a:endParaRPr lang="en-US" b="1" dirty="0">
              <a:solidFill>
                <a:srgbClr val="C00000"/>
              </a:solidFill>
            </a:endParaRPr>
          </a:p>
        </p:txBody>
      </p:sp>
      <p:sp>
        <p:nvSpPr>
          <p:cNvPr id="51" name="Rectangle 50"/>
          <p:cNvSpPr/>
          <p:nvPr/>
        </p:nvSpPr>
        <p:spPr>
          <a:xfrm>
            <a:off x="6550517" y="758173"/>
            <a:ext cx="410690" cy="400110"/>
          </a:xfrm>
          <a:prstGeom prst="rect">
            <a:avLst/>
          </a:prstGeom>
        </p:spPr>
        <p:txBody>
          <a:bodyPr wrap="none">
            <a:spAutoFit/>
          </a:bodyPr>
          <a:lstStyle/>
          <a:p>
            <a:r>
              <a:rPr lang="en-US" sz="2400" b="1" baseline="30000" dirty="0" smtClean="0">
                <a:latin typeface="Tw Cen MT Condensed" panose="020B0606020104020203" pitchFamily="34" charset="0"/>
              </a:rPr>
              <a:t>[1]</a:t>
            </a:r>
            <a:r>
              <a:rPr lang="en-US" sz="2000" b="1" baseline="30000" dirty="0" smtClean="0">
                <a:latin typeface="Tw Cen MT Condensed" panose="020B0606020104020203" pitchFamily="34" charset="0"/>
              </a:rPr>
              <a:t> </a:t>
            </a:r>
            <a:endParaRPr lang="en-US" sz="2400" dirty="0"/>
          </a:p>
        </p:txBody>
      </p:sp>
    </p:spTree>
    <p:extLst>
      <p:ext uri="{BB962C8B-B14F-4D97-AF65-F5344CB8AC3E}">
        <p14:creationId xmlns:p14="http://schemas.microsoft.com/office/powerpoint/2010/main" val="40862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Logic </a:t>
            </a:r>
            <a:r>
              <a:rPr lang="en-US" dirty="0" smtClean="0"/>
              <a:t>Mapping </a:t>
            </a:r>
            <a:r>
              <a:rPr lang="en-US" dirty="0"/>
              <a:t>of </a:t>
            </a:r>
            <a:r>
              <a:rPr lang="en-US" dirty="0" smtClean="0"/>
              <a:t>Nano-crossbar </a:t>
            </a:r>
            <a:endParaRPr lang="en-US" dirty="0"/>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4</a:t>
            </a:fld>
            <a:r>
              <a:rPr lang="en-US" noProof="1" smtClean="0"/>
              <a:t> / 20</a:t>
            </a:r>
            <a:endParaRPr lang="en-US" noProof="1"/>
          </a:p>
        </p:txBody>
      </p:sp>
      <p:grpSp>
        <p:nvGrpSpPr>
          <p:cNvPr id="100" name="Group 99"/>
          <p:cNvGrpSpPr/>
          <p:nvPr/>
        </p:nvGrpSpPr>
        <p:grpSpPr>
          <a:xfrm>
            <a:off x="276005" y="1789324"/>
            <a:ext cx="2297763" cy="2842029"/>
            <a:chOff x="570975" y="1789324"/>
            <a:chExt cx="2297763" cy="2842029"/>
          </a:xfrm>
        </p:grpSpPr>
        <p:grpSp>
          <p:nvGrpSpPr>
            <p:cNvPr id="11" name="Group 10"/>
            <p:cNvGrpSpPr/>
            <p:nvPr/>
          </p:nvGrpSpPr>
          <p:grpSpPr>
            <a:xfrm>
              <a:off x="1255635" y="2120074"/>
              <a:ext cx="1190876" cy="1334968"/>
              <a:chOff x="658651" y="719485"/>
              <a:chExt cx="1002027" cy="2376264"/>
            </a:xfrm>
          </p:grpSpPr>
          <p:cxnSp>
            <p:nvCxnSpPr>
              <p:cNvPr id="93" name="Straight Connector 92"/>
              <p:cNvCxnSpPr/>
              <p:nvPr/>
            </p:nvCxnSpPr>
            <p:spPr>
              <a:xfrm rot="5400000">
                <a:off x="472546"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272141"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736"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28669"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29074"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29481"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1191455"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3" name="Oval 12"/>
            <p:cNvSpPr/>
            <p:nvPr/>
          </p:nvSpPr>
          <p:spPr>
            <a:xfrm>
              <a:off x="1429630"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4" name="Oval 13"/>
            <p:cNvSpPr/>
            <p:nvPr/>
          </p:nvSpPr>
          <p:spPr>
            <a:xfrm>
              <a:off x="1667805"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5" name="Oval 14"/>
            <p:cNvSpPr/>
            <p:nvPr/>
          </p:nvSpPr>
          <p:spPr>
            <a:xfrm>
              <a:off x="1905979"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6" name="Oval 15"/>
            <p:cNvSpPr/>
            <p:nvPr/>
          </p:nvSpPr>
          <p:spPr>
            <a:xfrm>
              <a:off x="2144154"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7" name="Oval 16"/>
            <p:cNvSpPr/>
            <p:nvPr/>
          </p:nvSpPr>
          <p:spPr>
            <a:xfrm>
              <a:off x="2382329"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8" name="Oval 17"/>
            <p:cNvSpPr/>
            <p:nvPr/>
          </p:nvSpPr>
          <p:spPr>
            <a:xfrm>
              <a:off x="1191455" y="2583099"/>
              <a:ext cx="128354" cy="133497"/>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9" name="Oval 18"/>
            <p:cNvSpPr/>
            <p:nvPr/>
          </p:nvSpPr>
          <p:spPr>
            <a:xfrm>
              <a:off x="1429630"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0" name="Oval 19"/>
            <p:cNvSpPr/>
            <p:nvPr/>
          </p:nvSpPr>
          <p:spPr>
            <a:xfrm>
              <a:off x="1667805"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1" name="Oval 20"/>
            <p:cNvSpPr/>
            <p:nvPr/>
          </p:nvSpPr>
          <p:spPr>
            <a:xfrm>
              <a:off x="1905979"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2" name="Oval 21"/>
            <p:cNvSpPr/>
            <p:nvPr/>
          </p:nvSpPr>
          <p:spPr>
            <a:xfrm>
              <a:off x="2144154" y="2583099"/>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3" name="Oval 22"/>
            <p:cNvSpPr/>
            <p:nvPr/>
          </p:nvSpPr>
          <p:spPr>
            <a:xfrm>
              <a:off x="2382329"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4" name="Oval 23"/>
            <p:cNvSpPr/>
            <p:nvPr/>
          </p:nvSpPr>
          <p:spPr>
            <a:xfrm>
              <a:off x="1191455"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5" name="Oval 24"/>
            <p:cNvSpPr/>
            <p:nvPr/>
          </p:nvSpPr>
          <p:spPr>
            <a:xfrm>
              <a:off x="1429630" y="2830192"/>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6" name="Oval 25"/>
            <p:cNvSpPr/>
            <p:nvPr/>
          </p:nvSpPr>
          <p:spPr>
            <a:xfrm>
              <a:off x="1667805"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7" name="Oval 26"/>
            <p:cNvSpPr/>
            <p:nvPr/>
          </p:nvSpPr>
          <p:spPr>
            <a:xfrm>
              <a:off x="1905979"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8" name="Oval 27"/>
            <p:cNvSpPr/>
            <p:nvPr/>
          </p:nvSpPr>
          <p:spPr>
            <a:xfrm>
              <a:off x="2144154"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9" name="Oval 28"/>
            <p:cNvSpPr/>
            <p:nvPr/>
          </p:nvSpPr>
          <p:spPr>
            <a:xfrm>
              <a:off x="2382329" y="2830192"/>
              <a:ext cx="128354" cy="133497"/>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0" name="Oval 29"/>
            <p:cNvSpPr/>
            <p:nvPr/>
          </p:nvSpPr>
          <p:spPr>
            <a:xfrm>
              <a:off x="1191455"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1" name="Oval 30"/>
            <p:cNvSpPr/>
            <p:nvPr/>
          </p:nvSpPr>
          <p:spPr>
            <a:xfrm>
              <a:off x="1429630"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2" name="Oval 31"/>
            <p:cNvSpPr/>
            <p:nvPr/>
          </p:nvSpPr>
          <p:spPr>
            <a:xfrm>
              <a:off x="1667805"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3" name="Oval 32"/>
            <p:cNvSpPr/>
            <p:nvPr/>
          </p:nvSpPr>
          <p:spPr>
            <a:xfrm>
              <a:off x="1905979"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4" name="Oval 33"/>
            <p:cNvSpPr/>
            <p:nvPr/>
          </p:nvSpPr>
          <p:spPr>
            <a:xfrm>
              <a:off x="2144154" y="3077285"/>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5" name="Oval 34"/>
            <p:cNvSpPr/>
            <p:nvPr/>
          </p:nvSpPr>
          <p:spPr>
            <a:xfrm>
              <a:off x="2382329"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36" name="Straight Connector 35"/>
            <p:cNvCxnSpPr/>
            <p:nvPr/>
          </p:nvCxnSpPr>
          <p:spPr>
            <a:xfrm>
              <a:off x="900418" y="2402759"/>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00418" y="2650476"/>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00418" y="2898193"/>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00418" y="3145910"/>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Metin kutusu 6"/>
            <p:cNvSpPr txBox="1"/>
            <p:nvPr/>
          </p:nvSpPr>
          <p:spPr>
            <a:xfrm>
              <a:off x="570975" y="2238576"/>
              <a:ext cx="416871" cy="1066959"/>
            </a:xfrm>
            <a:prstGeom prst="rect">
              <a:avLst/>
            </a:prstGeom>
            <a:noFill/>
          </p:spPr>
          <p:txBody>
            <a:bodyPr wrap="square" rtlCol="0">
              <a:spAutoFit/>
            </a:bodyPr>
            <a:lstStyle/>
            <a:p>
              <a:pPr>
                <a:lnSpc>
                  <a:spcPts val="1900"/>
                </a:lnSpc>
              </a:pPr>
              <a:r>
                <a:rPr lang="tr-TR" sz="1400" b="1" dirty="0">
                  <a:solidFill>
                    <a:prstClr val="black"/>
                  </a:solidFill>
                  <a:latin typeface="Arial" panose="020B0604020202020204" pitchFamily="34" charset="0"/>
                  <a:ea typeface="Calibri"/>
                  <a:cs typeface="Arial" panose="020B0604020202020204" pitchFamily="34" charset="0"/>
                </a:rPr>
                <a:t>O</a:t>
              </a:r>
              <a:r>
                <a:rPr lang="tr-TR" sz="1400" b="1" baseline="-25000" dirty="0">
                  <a:solidFill>
                    <a:prstClr val="black"/>
                  </a:solidFill>
                  <a:latin typeface="Arial" panose="020B0604020202020204" pitchFamily="34" charset="0"/>
                  <a:ea typeface="Calibri"/>
                  <a:cs typeface="Arial" panose="020B0604020202020204" pitchFamily="34" charset="0"/>
                </a:rPr>
                <a:t>1</a:t>
              </a:r>
              <a:endParaRPr lang="tr-TR" sz="1400" b="1" dirty="0">
                <a:solidFill>
                  <a:prstClr val="black"/>
                </a:solidFill>
                <a:latin typeface="Arial" panose="020B0604020202020204" pitchFamily="34" charset="0"/>
                <a:ea typeface="Calibri"/>
                <a:cs typeface="Arial" panose="020B0604020202020204" pitchFamily="34" charset="0"/>
              </a:endParaRPr>
            </a:p>
            <a:p>
              <a:pPr>
                <a:lnSpc>
                  <a:spcPts val="1900"/>
                </a:lnSpc>
              </a:pPr>
              <a:r>
                <a:rPr lang="tr-TR" sz="1400" b="1" dirty="0">
                  <a:solidFill>
                    <a:prstClr val="black"/>
                  </a:solidFill>
                  <a:latin typeface="Arial" panose="020B0604020202020204" pitchFamily="34" charset="0"/>
                  <a:ea typeface="Calibri"/>
                  <a:cs typeface="Arial" panose="020B0604020202020204" pitchFamily="34" charset="0"/>
                </a:rPr>
                <a:t>O</a:t>
              </a:r>
              <a:r>
                <a:rPr lang="tr-TR" sz="1400" b="1" baseline="-25000" dirty="0">
                  <a:solidFill>
                    <a:prstClr val="black"/>
                  </a:solidFill>
                  <a:latin typeface="Arial" panose="020B0604020202020204" pitchFamily="34" charset="0"/>
                  <a:ea typeface="Calibri"/>
                  <a:cs typeface="Arial" panose="020B0604020202020204" pitchFamily="34" charset="0"/>
                </a:rPr>
                <a:t>2</a:t>
              </a:r>
              <a:endParaRPr lang="tr-TR" sz="1400" b="1" dirty="0">
                <a:solidFill>
                  <a:prstClr val="black"/>
                </a:solidFill>
                <a:latin typeface="Arial" panose="020B0604020202020204" pitchFamily="34" charset="0"/>
                <a:ea typeface="Calibri"/>
                <a:cs typeface="Arial" panose="020B0604020202020204" pitchFamily="34" charset="0"/>
              </a:endParaRPr>
            </a:p>
            <a:p>
              <a:pPr>
                <a:lnSpc>
                  <a:spcPts val="1900"/>
                </a:lnSpc>
              </a:pPr>
              <a:r>
                <a:rPr lang="tr-TR" sz="1400" b="1" dirty="0">
                  <a:solidFill>
                    <a:prstClr val="black"/>
                  </a:solidFill>
                  <a:latin typeface="Arial" panose="020B0604020202020204" pitchFamily="34" charset="0"/>
                  <a:ea typeface="Calibri"/>
                  <a:cs typeface="Arial" panose="020B0604020202020204" pitchFamily="34" charset="0"/>
                </a:rPr>
                <a:t>O</a:t>
              </a:r>
              <a:r>
                <a:rPr lang="tr-TR" sz="1400" b="1" baseline="-25000" dirty="0">
                  <a:solidFill>
                    <a:prstClr val="black"/>
                  </a:solidFill>
                  <a:latin typeface="Arial" panose="020B0604020202020204" pitchFamily="34" charset="0"/>
                  <a:ea typeface="Calibri"/>
                  <a:cs typeface="Arial" panose="020B0604020202020204" pitchFamily="34" charset="0"/>
                </a:rPr>
                <a:t>3</a:t>
              </a:r>
            </a:p>
            <a:p>
              <a:pPr>
                <a:lnSpc>
                  <a:spcPts val="1900"/>
                </a:lnSpc>
              </a:pPr>
              <a:r>
                <a:rPr lang="tr-TR" sz="1400" b="1" dirty="0">
                  <a:solidFill>
                    <a:prstClr val="black"/>
                  </a:solidFill>
                  <a:latin typeface="Arial" panose="020B0604020202020204" pitchFamily="34" charset="0"/>
                  <a:ea typeface="Calibri"/>
                  <a:cs typeface="Arial" panose="020B0604020202020204" pitchFamily="34" charset="0"/>
                </a:rPr>
                <a:t>O</a:t>
              </a:r>
              <a:r>
                <a:rPr lang="tr-TR" sz="1400" b="1" baseline="-25000" dirty="0">
                  <a:solidFill>
                    <a:prstClr val="black"/>
                  </a:solidFill>
                  <a:latin typeface="Arial" panose="020B0604020202020204" pitchFamily="34" charset="0"/>
                  <a:ea typeface="Calibri"/>
                  <a:cs typeface="Arial" panose="020B0604020202020204" pitchFamily="34" charset="0"/>
                </a:rPr>
                <a:t>4</a:t>
              </a:r>
            </a:p>
          </p:txBody>
        </p:sp>
        <p:sp>
          <p:nvSpPr>
            <p:cNvPr id="41" name="Dikdörtgen 11"/>
            <p:cNvSpPr/>
            <p:nvPr/>
          </p:nvSpPr>
          <p:spPr>
            <a:xfrm rot="5400000">
              <a:off x="2178139" y="2785509"/>
              <a:ext cx="1334968"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42" name="Metin kutusu 160"/>
            <p:cNvSpPr txBox="1"/>
            <p:nvPr/>
          </p:nvSpPr>
          <p:spPr>
            <a:xfrm>
              <a:off x="987846" y="3595813"/>
              <a:ext cx="1874428"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Defective crossbar</a:t>
              </a:r>
            </a:p>
          </p:txBody>
        </p:sp>
        <p:sp>
          <p:nvSpPr>
            <p:cNvPr id="65" name="Metin kutusu 40"/>
            <p:cNvSpPr txBox="1"/>
            <p:nvPr/>
          </p:nvSpPr>
          <p:spPr>
            <a:xfrm>
              <a:off x="1085371" y="1789324"/>
              <a:ext cx="1674941" cy="307777"/>
            </a:xfrm>
            <a:prstGeom prst="rect">
              <a:avLst/>
            </a:prstGeom>
            <a:noFill/>
          </p:spPr>
          <p:txBody>
            <a:bodyPr wrap="square" rtlCol="0" anchor="ctr">
              <a:spAutoFit/>
            </a:bodyPr>
            <a:lstStyle/>
            <a:p>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1</a:t>
              </a:r>
              <a:r>
                <a:rPr lang="tr-TR" sz="1400" b="1" dirty="0" smtClean="0">
                  <a:latin typeface="Arial" panose="020B0604020202020204" pitchFamily="34" charset="0"/>
                  <a:ea typeface="Calibri"/>
                  <a:cs typeface="Arial" panose="020B0604020202020204" pitchFamily="34" charset="0"/>
                </a:rPr>
                <a:t>   I</a:t>
              </a:r>
              <a:r>
                <a:rPr lang="tr-TR" sz="1400" b="1" baseline="-25000" dirty="0" smtClean="0">
                  <a:latin typeface="Arial" panose="020B0604020202020204" pitchFamily="34" charset="0"/>
                  <a:ea typeface="Calibri"/>
                  <a:cs typeface="Arial" panose="020B0604020202020204" pitchFamily="34" charset="0"/>
                </a:rPr>
                <a:t>2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3 </a:t>
              </a:r>
              <a:r>
                <a:rPr lang="tr-TR" sz="1400" b="1" dirty="0" smtClean="0">
                  <a:latin typeface="Arial" panose="020B0604020202020204" pitchFamily="34" charset="0"/>
                  <a:ea typeface="Calibri"/>
                  <a:cs typeface="Arial" panose="020B0604020202020204" pitchFamily="34" charset="0"/>
                </a:rPr>
                <a:t> </a:t>
              </a:r>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4</a:t>
              </a:r>
              <a:r>
                <a:rPr lang="tr-TR" sz="1400" b="1" dirty="0" smtClean="0">
                  <a:latin typeface="Arial" panose="020B0604020202020204" pitchFamily="34" charset="0"/>
                  <a:ea typeface="Calibri"/>
                  <a:cs typeface="Arial" panose="020B0604020202020204" pitchFamily="34" charset="0"/>
                </a:rPr>
                <a:t>  I</a:t>
              </a:r>
              <a:r>
                <a:rPr lang="tr-TR" sz="1400" b="1" baseline="-25000" dirty="0" smtClean="0">
                  <a:latin typeface="Arial" panose="020B0604020202020204" pitchFamily="34" charset="0"/>
                  <a:ea typeface="Calibri"/>
                  <a:cs typeface="Arial" panose="020B0604020202020204" pitchFamily="34" charset="0"/>
                </a:rPr>
                <a:t>5</a:t>
              </a:r>
              <a:r>
                <a:rPr lang="tr-TR" sz="1400" b="1" dirty="0" smtClean="0">
                  <a:latin typeface="Arial" panose="020B0604020202020204" pitchFamily="34" charset="0"/>
                  <a:ea typeface="Calibri"/>
                  <a:cs typeface="Arial" panose="020B0604020202020204" pitchFamily="34" charset="0"/>
                </a:rPr>
                <a:t>  I</a:t>
              </a:r>
              <a:r>
                <a:rPr lang="tr-TR" sz="1400" b="1" baseline="-25000" dirty="0" smtClean="0">
                  <a:latin typeface="Arial" panose="020B0604020202020204" pitchFamily="34" charset="0"/>
                  <a:ea typeface="Calibri"/>
                  <a:cs typeface="Arial" panose="020B0604020202020204" pitchFamily="34" charset="0"/>
                </a:rPr>
                <a:t>6            </a:t>
              </a:r>
              <a:endParaRPr lang="tr-TR" sz="1400" b="1" dirty="0">
                <a:latin typeface="Arial" panose="020B0604020202020204" pitchFamily="34" charset="0"/>
                <a:cs typeface="Arial" panose="020B0604020202020204" pitchFamily="34" charset="0"/>
              </a:endParaRPr>
            </a:p>
          </p:txBody>
        </p:sp>
        <p:grpSp>
          <p:nvGrpSpPr>
            <p:cNvPr id="74" name="Group 73"/>
            <p:cNvGrpSpPr/>
            <p:nvPr/>
          </p:nvGrpSpPr>
          <p:grpSpPr>
            <a:xfrm>
              <a:off x="884603" y="4035315"/>
              <a:ext cx="1961020" cy="276999"/>
              <a:chOff x="935831" y="3956325"/>
              <a:chExt cx="1650041" cy="224095"/>
            </a:xfrm>
          </p:grpSpPr>
          <p:sp>
            <p:nvSpPr>
              <p:cNvPr id="91" name="Oval 90"/>
              <p:cNvSpPr/>
              <p:nvPr/>
            </p:nvSpPr>
            <p:spPr>
              <a:xfrm>
                <a:off x="935831" y="4016845"/>
                <a:ext cx="108000" cy="108000"/>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92" name="Metin kutusu 160"/>
              <p:cNvSpPr txBox="1"/>
              <p:nvPr/>
            </p:nvSpPr>
            <p:spPr>
              <a:xfrm>
                <a:off x="1026347" y="3956325"/>
                <a:ext cx="1559525"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Configurable Switch</a:t>
                </a:r>
                <a:endParaRPr lang="en-US" sz="1200" b="1" dirty="0">
                  <a:latin typeface="Arial" panose="020B0604020202020204" pitchFamily="34" charset="0"/>
                  <a:cs typeface="Arial" panose="020B0604020202020204" pitchFamily="34" charset="0"/>
                </a:endParaRPr>
              </a:p>
            </p:txBody>
          </p:sp>
        </p:grpSp>
        <p:grpSp>
          <p:nvGrpSpPr>
            <p:cNvPr id="75" name="Group 74"/>
            <p:cNvGrpSpPr/>
            <p:nvPr/>
          </p:nvGrpSpPr>
          <p:grpSpPr>
            <a:xfrm>
              <a:off x="884603" y="4354354"/>
              <a:ext cx="1674694" cy="276999"/>
              <a:chOff x="2231975" y="3956325"/>
              <a:chExt cx="1409121" cy="224095"/>
            </a:xfrm>
          </p:grpSpPr>
          <p:sp>
            <p:nvSpPr>
              <p:cNvPr id="89" name="Oval 88"/>
              <p:cNvSpPr/>
              <p:nvPr/>
            </p:nvSpPr>
            <p:spPr>
              <a:xfrm>
                <a:off x="2231975" y="4016845"/>
                <a:ext cx="108000" cy="1080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90" name="Metin kutusu 160"/>
              <p:cNvSpPr txBox="1"/>
              <p:nvPr/>
            </p:nvSpPr>
            <p:spPr>
              <a:xfrm>
                <a:off x="2285542" y="3956325"/>
                <a:ext cx="1355554"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Defective Switch</a:t>
                </a:r>
                <a:endParaRPr lang="en-US" sz="1200" b="1" dirty="0">
                  <a:latin typeface="Arial" panose="020B0604020202020204" pitchFamily="34" charset="0"/>
                  <a:cs typeface="Arial" panose="020B0604020202020204" pitchFamily="34" charset="0"/>
                </a:endParaRPr>
              </a:p>
            </p:txBody>
          </p:sp>
        </p:grpSp>
      </p:grpSp>
      <p:grpSp>
        <p:nvGrpSpPr>
          <p:cNvPr id="7" name="Group 6"/>
          <p:cNvGrpSpPr/>
          <p:nvPr/>
        </p:nvGrpSpPr>
        <p:grpSpPr>
          <a:xfrm>
            <a:off x="1943721" y="837179"/>
            <a:ext cx="2970558" cy="764803"/>
            <a:chOff x="1943721" y="837179"/>
            <a:chExt cx="2970558" cy="764803"/>
          </a:xfrm>
        </p:grpSpPr>
        <p:grpSp>
          <p:nvGrpSpPr>
            <p:cNvPr id="77" name="Group 76"/>
            <p:cNvGrpSpPr/>
            <p:nvPr/>
          </p:nvGrpSpPr>
          <p:grpSpPr>
            <a:xfrm>
              <a:off x="1943721" y="1263428"/>
              <a:ext cx="2970558" cy="338554"/>
              <a:chOff x="3990531" y="1047089"/>
              <a:chExt cx="2499487" cy="273893"/>
            </a:xfrm>
          </p:grpSpPr>
          <p:sp>
            <p:nvSpPr>
              <p:cNvPr id="83" name="Metin kutusu 78"/>
              <p:cNvSpPr txBox="1"/>
              <p:nvPr/>
            </p:nvSpPr>
            <p:spPr>
              <a:xfrm>
                <a:off x="3990531" y="1047089"/>
                <a:ext cx="2499487" cy="27389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b="1" i="1" dirty="0">
                    <a:latin typeface="Times New Roman" panose="02020603050405020304" pitchFamily="18" charset="0"/>
                    <a:ea typeface="Calibri"/>
                    <a:cs typeface="Times New Roman" panose="02020603050405020304" pitchFamily="18" charset="0"/>
                  </a:rPr>
                  <a:t>f = x</a:t>
                </a:r>
                <a:r>
                  <a:rPr lang="tr-TR"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tr-TR" sz="1600" b="1" baseline="-25000" dirty="0">
                    <a:latin typeface="Times New Roman" panose="02020603050405020304" pitchFamily="18" charset="0"/>
                    <a:ea typeface="Calibri"/>
                    <a:cs typeface="Times New Roman" panose="02020603050405020304" pitchFamily="18" charset="0"/>
                  </a:rPr>
                  <a:t>2</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 +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tr-TR" sz="1600" b="1" baseline="-25000" dirty="0">
                    <a:latin typeface="Times New Roman" panose="02020603050405020304" pitchFamily="18" charset="0"/>
                    <a:ea typeface="Calibri"/>
                    <a:cs typeface="Times New Roman" panose="02020603050405020304" pitchFamily="18" charset="0"/>
                  </a:rPr>
                  <a:t>3</a:t>
                </a:r>
                <a:r>
                  <a:rPr lang="tr-TR" sz="1600" b="1" i="1" dirty="0">
                    <a:latin typeface="Times New Roman" panose="02020603050405020304" pitchFamily="18" charset="0"/>
                    <a:ea typeface="Calibri"/>
                    <a:cs typeface="Times New Roman" panose="02020603050405020304" pitchFamily="18" charset="0"/>
                  </a:rPr>
                  <a:t> + x</a:t>
                </a:r>
                <a:r>
                  <a:rPr lang="en-US" sz="1600" b="1" baseline="-25000" dirty="0">
                    <a:latin typeface="Times New Roman" panose="02020603050405020304" pitchFamily="18" charset="0"/>
                    <a:ea typeface="Calibri"/>
                    <a:cs typeface="Times New Roman" panose="02020603050405020304" pitchFamily="18" charset="0"/>
                  </a:rPr>
                  <a:t>1</a:t>
                </a:r>
                <a:r>
                  <a:rPr lang="en-US" sz="1600" b="1" dirty="0">
                    <a:latin typeface="Times New Roman" panose="02020603050405020304" pitchFamily="18" charset="0"/>
                    <a:ea typeface="Calibri"/>
                    <a:cs typeface="Times New Roman" panose="02020603050405020304" pitchFamily="18" charset="0"/>
                  </a:rPr>
                  <a:t> </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endParaRPr lang="tr-TR" sz="1600" b="1" dirty="0">
                  <a:latin typeface="Times New Roman" panose="02020603050405020304" pitchFamily="18" charset="0"/>
                  <a:cs typeface="Times New Roman" panose="02020603050405020304" pitchFamily="18" charset="0"/>
                </a:endParaRPr>
              </a:p>
            </p:txBody>
          </p:sp>
          <p:cxnSp>
            <p:nvCxnSpPr>
              <p:cNvPr id="84" name="Düz Bağlayıcı 89"/>
              <p:cNvCxnSpPr/>
              <p:nvPr/>
            </p:nvCxnSpPr>
            <p:spPr>
              <a:xfrm>
                <a:off x="5832620" y="112074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85" name="Düz Bağlayıcı 89"/>
              <p:cNvCxnSpPr/>
              <p:nvPr/>
            </p:nvCxnSpPr>
            <p:spPr>
              <a:xfrm>
                <a:off x="6050467" y="112012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86" name="Düz Bağlayıcı 89"/>
              <p:cNvCxnSpPr/>
              <p:nvPr/>
            </p:nvCxnSpPr>
            <p:spPr>
              <a:xfrm>
                <a:off x="6237938" y="1120742"/>
                <a:ext cx="108000" cy="0"/>
              </a:xfrm>
              <a:prstGeom prst="line">
                <a:avLst/>
              </a:prstGeom>
              <a:ln w="12700"/>
            </p:spPr>
            <p:style>
              <a:lnRef idx="2">
                <a:schemeClr val="dk1"/>
              </a:lnRef>
              <a:fillRef idx="1">
                <a:schemeClr val="lt1"/>
              </a:fillRef>
              <a:effectRef idx="0">
                <a:schemeClr val="dk1"/>
              </a:effectRef>
              <a:fontRef idx="minor">
                <a:schemeClr val="dk1"/>
              </a:fontRef>
            </p:style>
          </p:cxnSp>
        </p:grpSp>
        <p:sp>
          <p:nvSpPr>
            <p:cNvPr id="99" name="Metin kutusu 160"/>
            <p:cNvSpPr txBox="1"/>
            <p:nvPr/>
          </p:nvSpPr>
          <p:spPr>
            <a:xfrm>
              <a:off x="2228956" y="837179"/>
              <a:ext cx="2400089"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Given logic function</a:t>
              </a:r>
              <a:endParaRPr lang="en-US" b="1" dirty="0">
                <a:latin typeface="Arial" panose="020B0604020202020204" pitchFamily="34" charset="0"/>
                <a:cs typeface="Arial" panose="020B0604020202020204" pitchFamily="34" charset="0"/>
              </a:endParaRPr>
            </a:p>
          </p:txBody>
        </p:sp>
      </p:grpSp>
      <p:grpSp>
        <p:nvGrpSpPr>
          <p:cNvPr id="10" name="Group 9"/>
          <p:cNvGrpSpPr/>
          <p:nvPr/>
        </p:nvGrpSpPr>
        <p:grpSpPr>
          <a:xfrm>
            <a:off x="2737379" y="1689523"/>
            <a:ext cx="3906460" cy="3090745"/>
            <a:chOff x="2737379" y="1689523"/>
            <a:chExt cx="3906460" cy="3090745"/>
          </a:xfrm>
        </p:grpSpPr>
        <p:cxnSp>
          <p:nvCxnSpPr>
            <p:cNvPr id="43" name="Straight Connector 42"/>
            <p:cNvCxnSpPr/>
            <p:nvPr/>
          </p:nvCxnSpPr>
          <p:spPr>
            <a:xfrm rot="5400000">
              <a:off x="4972683"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734508"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496333"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258159"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019984"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3781807" y="2775274"/>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4385111" y="232372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0" name="Oval 49"/>
            <p:cNvSpPr/>
            <p:nvPr/>
          </p:nvSpPr>
          <p:spPr>
            <a:xfrm>
              <a:off x="4861461" y="232372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1" name="Oval 50"/>
            <p:cNvSpPr/>
            <p:nvPr/>
          </p:nvSpPr>
          <p:spPr>
            <a:xfrm>
              <a:off x="4861461" y="2570815"/>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2" name="Oval 51"/>
            <p:cNvSpPr/>
            <p:nvPr/>
          </p:nvSpPr>
          <p:spPr>
            <a:xfrm>
              <a:off x="4623286" y="2570815"/>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3" name="Oval 52"/>
            <p:cNvSpPr/>
            <p:nvPr/>
          </p:nvSpPr>
          <p:spPr>
            <a:xfrm>
              <a:off x="4623286" y="2817908"/>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4" name="Oval 53"/>
            <p:cNvSpPr/>
            <p:nvPr/>
          </p:nvSpPr>
          <p:spPr>
            <a:xfrm>
              <a:off x="5099635" y="2817908"/>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5" name="Oval 54"/>
            <p:cNvSpPr/>
            <p:nvPr/>
          </p:nvSpPr>
          <p:spPr>
            <a:xfrm>
              <a:off x="5337810" y="2817908"/>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6" name="Oval 55"/>
            <p:cNvSpPr/>
            <p:nvPr/>
          </p:nvSpPr>
          <p:spPr>
            <a:xfrm>
              <a:off x="5575985" y="2817908"/>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7" name="Oval 56"/>
            <p:cNvSpPr/>
            <p:nvPr/>
          </p:nvSpPr>
          <p:spPr>
            <a:xfrm>
              <a:off x="4623286" y="306500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8" name="Oval 57"/>
            <p:cNvSpPr/>
            <p:nvPr/>
          </p:nvSpPr>
          <p:spPr>
            <a:xfrm>
              <a:off x="4385111" y="306500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9" name="Oval 58"/>
            <p:cNvSpPr/>
            <p:nvPr/>
          </p:nvSpPr>
          <p:spPr>
            <a:xfrm>
              <a:off x="5337810" y="3065001"/>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60" name="Straight Connector 59"/>
            <p:cNvCxnSpPr/>
            <p:nvPr/>
          </p:nvCxnSpPr>
          <p:spPr>
            <a:xfrm>
              <a:off x="4094075" y="2390475"/>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094075" y="2885908"/>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094075" y="3133625"/>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3" name="Metin kutusu 160"/>
            <p:cNvSpPr txBox="1"/>
            <p:nvPr/>
          </p:nvSpPr>
          <p:spPr>
            <a:xfrm>
              <a:off x="3824604" y="3596164"/>
              <a:ext cx="2806770"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a:t>
              </a:r>
              <a:r>
                <a:rPr lang="tr-TR" sz="1400" b="1" dirty="0" smtClean="0">
                  <a:latin typeface="Arial" panose="020B0604020202020204" pitchFamily="34" charset="0"/>
                  <a:cs typeface="Arial" panose="020B0604020202020204" pitchFamily="34" charset="0"/>
                </a:rPr>
                <a:t>ssignment </a:t>
              </a:r>
              <a:r>
                <a:rPr lang="en-US" sz="1400" b="1" dirty="0" smtClean="0">
                  <a:latin typeface="Arial" panose="020B0604020202020204" pitchFamily="34" charset="0"/>
                  <a:cs typeface="Arial" panose="020B0604020202020204" pitchFamily="34" charset="0"/>
                </a:rPr>
                <a:t>and</a:t>
              </a:r>
              <a:r>
                <a:rPr lang="tr-TR" sz="1400" b="1" dirty="0" smtClean="0">
                  <a:latin typeface="Arial" panose="020B0604020202020204" pitchFamily="34" charset="0"/>
                  <a:cs typeface="Arial" panose="020B0604020202020204" pitchFamily="34" charset="0"/>
                </a:rPr>
                <a:t> configuration</a:t>
              </a:r>
              <a:endParaRPr lang="en-US" sz="1400" b="1" dirty="0">
                <a:latin typeface="Arial" panose="020B0604020202020204" pitchFamily="34" charset="0"/>
                <a:cs typeface="Arial" panose="020B0604020202020204" pitchFamily="34" charset="0"/>
              </a:endParaRPr>
            </a:p>
          </p:txBody>
        </p:sp>
        <p:sp>
          <p:nvSpPr>
            <p:cNvPr id="64" name="Metin kutusu 77"/>
            <p:cNvSpPr txBox="1"/>
            <p:nvPr/>
          </p:nvSpPr>
          <p:spPr>
            <a:xfrm>
              <a:off x="3689137" y="2208899"/>
              <a:ext cx="424210" cy="1246495"/>
            </a:xfrm>
            <a:prstGeom prst="rect">
              <a:avLst/>
            </a:prstGeom>
            <a:noFill/>
          </p:spPr>
          <p:txBody>
            <a:bodyPr wrap="square" rtlCol="0">
              <a:spAutoFit/>
            </a:bodyPr>
            <a:lstStyle/>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1</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2</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4</a:t>
              </a:r>
              <a:r>
                <a:rPr lang="tr-TR" sz="1600" b="1" i="1" dirty="0">
                  <a:solidFill>
                    <a:prstClr val="black"/>
                  </a:solidFill>
                  <a:latin typeface="Times New Roman" panose="02020603050405020304" pitchFamily="18" charset="0"/>
                  <a:ea typeface="Calibri"/>
                  <a:cs typeface="Times New Roman" panose="02020603050405020304" pitchFamily="18" charset="0"/>
                </a:rPr>
                <a:t> 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3</a:t>
              </a:r>
              <a:r>
                <a:rPr lang="tr-TR" sz="1600" b="1" i="1" baseline="-25000" dirty="0">
                  <a:solidFill>
                    <a:prstClr val="black"/>
                  </a:solidFill>
                  <a:latin typeface="Times New Roman" panose="02020603050405020304" pitchFamily="18" charset="0"/>
                  <a:ea typeface="Calibri"/>
                  <a:cs typeface="Times New Roman" panose="02020603050405020304" pitchFamily="18" charset="0"/>
                </a:rPr>
                <a:t> </a:t>
              </a: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nvGrpSpPr>
            <p:cNvPr id="101" name="Group 100"/>
            <p:cNvGrpSpPr/>
            <p:nvPr/>
          </p:nvGrpSpPr>
          <p:grpSpPr>
            <a:xfrm>
              <a:off x="4276766" y="1689523"/>
              <a:ext cx="2367073" cy="338554"/>
              <a:chOff x="4148949" y="1689523"/>
              <a:chExt cx="2367073" cy="338554"/>
            </a:xfrm>
          </p:grpSpPr>
          <p:sp>
            <p:nvSpPr>
              <p:cNvPr id="66" name="Metin kutusu 88"/>
              <p:cNvSpPr txBox="1"/>
              <p:nvPr/>
            </p:nvSpPr>
            <p:spPr>
              <a:xfrm>
                <a:off x="4148949" y="1689523"/>
                <a:ext cx="2367073" cy="338554"/>
              </a:xfrm>
              <a:prstGeom prst="rect">
                <a:avLst/>
              </a:prstGeom>
              <a:noFill/>
            </p:spPr>
            <p:txBody>
              <a:bodyPr wrap="square" rtlCol="0" anchor="ctr">
                <a:spAutoFit/>
              </a:bodyPr>
              <a:lstStyle/>
              <a:p>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 </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67" name="Düz Bağlayıcı 89"/>
              <p:cNvCxnSpPr/>
              <p:nvPr/>
            </p:nvCxnSpPr>
            <p:spPr>
              <a:xfrm>
                <a:off x="4943382"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Düz Bağlayıcı 89"/>
              <p:cNvCxnSpPr/>
              <p:nvPr/>
            </p:nvCxnSpPr>
            <p:spPr>
              <a:xfrm>
                <a:off x="5231130"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Düz Bağlayıcı 89"/>
              <p:cNvCxnSpPr/>
              <p:nvPr/>
            </p:nvCxnSpPr>
            <p:spPr>
              <a:xfrm>
                <a:off x="5499828"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p:nvPr/>
          </p:nvCxnSpPr>
          <p:spPr>
            <a:xfrm flipV="1">
              <a:off x="2887803" y="2775967"/>
              <a:ext cx="640080" cy="0"/>
            </a:xfrm>
            <a:prstGeom prst="straightConnector1">
              <a:avLst/>
            </a:prstGeom>
            <a:ln w="381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71" name="Oval 70"/>
            <p:cNvSpPr/>
            <p:nvPr/>
          </p:nvSpPr>
          <p:spPr>
            <a:xfrm>
              <a:off x="5337810" y="2570815"/>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72" name="Straight Connector 71"/>
            <p:cNvCxnSpPr/>
            <p:nvPr/>
          </p:nvCxnSpPr>
          <p:spPr>
            <a:xfrm>
              <a:off x="4094075" y="2638192"/>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3" name="Dikdörtgen 11"/>
            <p:cNvSpPr/>
            <p:nvPr/>
          </p:nvSpPr>
          <p:spPr>
            <a:xfrm rot="5400000">
              <a:off x="5371795" y="2773224"/>
              <a:ext cx="1334968"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nvGrpSpPr>
            <p:cNvPr id="76" name="Group 75"/>
            <p:cNvGrpSpPr/>
            <p:nvPr/>
          </p:nvGrpSpPr>
          <p:grpSpPr>
            <a:xfrm>
              <a:off x="4452659" y="4019977"/>
              <a:ext cx="1714301" cy="276999"/>
              <a:chOff x="3240087" y="3956320"/>
              <a:chExt cx="1442447" cy="224095"/>
            </a:xfrm>
          </p:grpSpPr>
          <p:sp>
            <p:nvSpPr>
              <p:cNvPr id="87" name="Oval 86"/>
              <p:cNvSpPr/>
              <p:nvPr/>
            </p:nvSpPr>
            <p:spPr>
              <a:xfrm>
                <a:off x="3240087" y="4016845"/>
                <a:ext cx="108000" cy="1080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88" name="Metin kutusu 160"/>
              <p:cNvSpPr txBox="1"/>
              <p:nvPr/>
            </p:nvSpPr>
            <p:spPr>
              <a:xfrm>
                <a:off x="3325012" y="3956320"/>
                <a:ext cx="1357522"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Activated Switch</a:t>
                </a:r>
                <a:endParaRPr lang="en-US" sz="1200" b="1" dirty="0">
                  <a:latin typeface="Arial" panose="020B0604020202020204" pitchFamily="34" charset="0"/>
                  <a:cs typeface="Arial" panose="020B0604020202020204" pitchFamily="34" charset="0"/>
                </a:endParaRPr>
              </a:p>
            </p:txBody>
          </p:sp>
        </p:grpSp>
        <p:grpSp>
          <p:nvGrpSpPr>
            <p:cNvPr id="78" name="Group 77"/>
            <p:cNvGrpSpPr/>
            <p:nvPr/>
          </p:nvGrpSpPr>
          <p:grpSpPr>
            <a:xfrm>
              <a:off x="4276766" y="4412616"/>
              <a:ext cx="2133621" cy="367652"/>
              <a:chOff x="4248199" y="3919244"/>
              <a:chExt cx="1795271" cy="297434"/>
            </a:xfrm>
          </p:grpSpPr>
          <p:grpSp>
            <p:nvGrpSpPr>
              <p:cNvPr id="79" name="Group 78"/>
              <p:cNvGrpSpPr/>
              <p:nvPr/>
            </p:nvGrpSpPr>
            <p:grpSpPr>
              <a:xfrm>
                <a:off x="4248199" y="3942358"/>
                <a:ext cx="274320" cy="274320"/>
                <a:chOff x="4428680" y="1458160"/>
                <a:chExt cx="274320" cy="274320"/>
              </a:xfrm>
            </p:grpSpPr>
            <p:cxnSp>
              <p:nvCxnSpPr>
                <p:cNvPr id="81" name="Straight Connector 80"/>
                <p:cNvCxnSpPr/>
                <p:nvPr/>
              </p:nvCxnSpPr>
              <p:spPr>
                <a:xfrm rot="5400000">
                  <a:off x="4424223" y="1595320"/>
                  <a:ext cx="274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428680" y="1583581"/>
                  <a:ext cx="274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80" name="Metin kutusu 160"/>
              <p:cNvSpPr txBox="1"/>
              <p:nvPr/>
            </p:nvSpPr>
            <p:spPr>
              <a:xfrm>
                <a:off x="4481066" y="3919244"/>
                <a:ext cx="1562404"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Deactivated Switch</a:t>
                </a:r>
                <a:endParaRPr lang="en-US" sz="1200" b="1" dirty="0">
                  <a:latin typeface="Arial" panose="020B0604020202020204" pitchFamily="34" charset="0"/>
                  <a:cs typeface="Arial" panose="020B0604020202020204" pitchFamily="34" charset="0"/>
                </a:endParaRPr>
              </a:p>
            </p:txBody>
          </p:sp>
        </p:grpSp>
        <p:sp>
          <p:nvSpPr>
            <p:cNvPr id="104" name="Metin kutusu 160"/>
            <p:cNvSpPr txBox="1"/>
            <p:nvPr/>
          </p:nvSpPr>
          <p:spPr>
            <a:xfrm>
              <a:off x="2737379" y="2195610"/>
              <a:ext cx="1106173" cy="523220"/>
            </a:xfrm>
            <a:prstGeom prst="rect">
              <a:avLst/>
            </a:prstGeom>
            <a:noFill/>
          </p:spPr>
          <p:txBody>
            <a:bodyPr wrap="square" rtlCol="0">
              <a:spAutoFit/>
            </a:bodyPr>
            <a:lstStyle/>
            <a:p>
              <a:r>
                <a:rPr lang="en-US" sz="1400" b="1" dirty="0" smtClean="0">
                  <a:solidFill>
                    <a:srgbClr val="C00000"/>
                  </a:solidFill>
                  <a:latin typeface="Arial" panose="020B0604020202020204" pitchFamily="34" charset="0"/>
                  <a:cs typeface="Arial" panose="020B0604020202020204" pitchFamily="34" charset="0"/>
                </a:rPr>
                <a:t>Mapping </a:t>
              </a:r>
            </a:p>
            <a:p>
              <a:r>
                <a:rPr lang="en-US" sz="1400" b="1" dirty="0" smtClean="0">
                  <a:solidFill>
                    <a:srgbClr val="C00000"/>
                  </a:solidFill>
                  <a:latin typeface="Arial" panose="020B0604020202020204" pitchFamily="34" charset="0"/>
                  <a:cs typeface="Arial" panose="020B0604020202020204" pitchFamily="34" charset="0"/>
                </a:rPr>
                <a:t>Algorithm</a:t>
              </a:r>
              <a:endParaRPr lang="en-US" sz="1400"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264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Logic Mapping of Nano-crossbar</a:t>
            </a:r>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5</a:t>
            </a:fld>
            <a:r>
              <a:rPr lang="en-US" noProof="1" smtClean="0"/>
              <a:t> / 20</a:t>
            </a:r>
            <a:endParaRPr lang="en-US" noProof="1"/>
          </a:p>
        </p:txBody>
      </p:sp>
      <p:grpSp>
        <p:nvGrpSpPr>
          <p:cNvPr id="100" name="Group 99"/>
          <p:cNvGrpSpPr/>
          <p:nvPr/>
        </p:nvGrpSpPr>
        <p:grpSpPr>
          <a:xfrm>
            <a:off x="1502705" y="1659633"/>
            <a:ext cx="3297895" cy="2947945"/>
            <a:chOff x="610115" y="1827701"/>
            <a:chExt cx="2350940" cy="2212784"/>
          </a:xfrm>
        </p:grpSpPr>
        <p:grpSp>
          <p:nvGrpSpPr>
            <p:cNvPr id="11" name="Group 10"/>
            <p:cNvGrpSpPr/>
            <p:nvPr/>
          </p:nvGrpSpPr>
          <p:grpSpPr>
            <a:xfrm>
              <a:off x="1255635" y="2120074"/>
              <a:ext cx="1190876" cy="1334968"/>
              <a:chOff x="658651" y="719485"/>
              <a:chExt cx="1002027" cy="2376264"/>
            </a:xfrm>
          </p:grpSpPr>
          <p:cxnSp>
            <p:nvCxnSpPr>
              <p:cNvPr id="93" name="Straight Connector 92"/>
              <p:cNvCxnSpPr/>
              <p:nvPr/>
            </p:nvCxnSpPr>
            <p:spPr>
              <a:xfrm rot="5400000">
                <a:off x="472546"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272141"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71736"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28669"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329074"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29481" y="1907617"/>
                <a:ext cx="2376264"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12" name="Oval 11"/>
            <p:cNvSpPr/>
            <p:nvPr/>
          </p:nvSpPr>
          <p:spPr>
            <a:xfrm>
              <a:off x="1191455"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3" name="Oval 12"/>
            <p:cNvSpPr/>
            <p:nvPr/>
          </p:nvSpPr>
          <p:spPr>
            <a:xfrm>
              <a:off x="1429630"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4" name="Oval 13"/>
            <p:cNvSpPr/>
            <p:nvPr/>
          </p:nvSpPr>
          <p:spPr>
            <a:xfrm>
              <a:off x="1667805"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5" name="Oval 14"/>
            <p:cNvSpPr/>
            <p:nvPr/>
          </p:nvSpPr>
          <p:spPr>
            <a:xfrm>
              <a:off x="1905979"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6" name="Oval 15"/>
            <p:cNvSpPr/>
            <p:nvPr/>
          </p:nvSpPr>
          <p:spPr>
            <a:xfrm>
              <a:off x="2144154" y="2336007"/>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7" name="Oval 16"/>
            <p:cNvSpPr/>
            <p:nvPr/>
          </p:nvSpPr>
          <p:spPr>
            <a:xfrm>
              <a:off x="2382329" y="2336007"/>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8" name="Oval 17"/>
            <p:cNvSpPr/>
            <p:nvPr/>
          </p:nvSpPr>
          <p:spPr>
            <a:xfrm>
              <a:off x="1191455" y="2583099"/>
              <a:ext cx="128354" cy="133497"/>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9" name="Oval 18"/>
            <p:cNvSpPr/>
            <p:nvPr/>
          </p:nvSpPr>
          <p:spPr>
            <a:xfrm>
              <a:off x="1429630"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0" name="Oval 19"/>
            <p:cNvSpPr/>
            <p:nvPr/>
          </p:nvSpPr>
          <p:spPr>
            <a:xfrm>
              <a:off x="1667805"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1" name="Oval 20"/>
            <p:cNvSpPr/>
            <p:nvPr/>
          </p:nvSpPr>
          <p:spPr>
            <a:xfrm>
              <a:off x="1905979"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2" name="Oval 21"/>
            <p:cNvSpPr/>
            <p:nvPr/>
          </p:nvSpPr>
          <p:spPr>
            <a:xfrm>
              <a:off x="2144154" y="2583099"/>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3" name="Oval 22"/>
            <p:cNvSpPr/>
            <p:nvPr/>
          </p:nvSpPr>
          <p:spPr>
            <a:xfrm>
              <a:off x="2382329" y="2583099"/>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4" name="Oval 23"/>
            <p:cNvSpPr/>
            <p:nvPr/>
          </p:nvSpPr>
          <p:spPr>
            <a:xfrm>
              <a:off x="1191455"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5" name="Oval 24"/>
            <p:cNvSpPr/>
            <p:nvPr/>
          </p:nvSpPr>
          <p:spPr>
            <a:xfrm>
              <a:off x="1429630" y="2830192"/>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6" name="Oval 25"/>
            <p:cNvSpPr/>
            <p:nvPr/>
          </p:nvSpPr>
          <p:spPr>
            <a:xfrm>
              <a:off x="1667805"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7" name="Oval 26"/>
            <p:cNvSpPr/>
            <p:nvPr/>
          </p:nvSpPr>
          <p:spPr>
            <a:xfrm>
              <a:off x="1905979" y="2830192"/>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8" name="Oval 27"/>
            <p:cNvSpPr/>
            <p:nvPr/>
          </p:nvSpPr>
          <p:spPr>
            <a:xfrm>
              <a:off x="2144154" y="2830192"/>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9" name="Oval 28"/>
            <p:cNvSpPr/>
            <p:nvPr/>
          </p:nvSpPr>
          <p:spPr>
            <a:xfrm>
              <a:off x="2382329" y="2830192"/>
              <a:ext cx="128354" cy="133497"/>
            </a:xfrm>
            <a:prstGeom prst="ellips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0" name="Oval 29"/>
            <p:cNvSpPr/>
            <p:nvPr/>
          </p:nvSpPr>
          <p:spPr>
            <a:xfrm>
              <a:off x="1191455"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1" name="Oval 30"/>
            <p:cNvSpPr/>
            <p:nvPr/>
          </p:nvSpPr>
          <p:spPr>
            <a:xfrm>
              <a:off x="1429630"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2" name="Oval 31"/>
            <p:cNvSpPr/>
            <p:nvPr/>
          </p:nvSpPr>
          <p:spPr>
            <a:xfrm>
              <a:off x="1667805"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3" name="Oval 32"/>
            <p:cNvSpPr/>
            <p:nvPr/>
          </p:nvSpPr>
          <p:spPr>
            <a:xfrm>
              <a:off x="1905979"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4" name="Oval 33"/>
            <p:cNvSpPr/>
            <p:nvPr/>
          </p:nvSpPr>
          <p:spPr>
            <a:xfrm>
              <a:off x="2144154" y="3077285"/>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35" name="Oval 34"/>
            <p:cNvSpPr/>
            <p:nvPr/>
          </p:nvSpPr>
          <p:spPr>
            <a:xfrm>
              <a:off x="2382329" y="3077285"/>
              <a:ext cx="128354" cy="133497"/>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36" name="Straight Connector 35"/>
            <p:cNvCxnSpPr/>
            <p:nvPr/>
          </p:nvCxnSpPr>
          <p:spPr>
            <a:xfrm>
              <a:off x="900418" y="2402759"/>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00418" y="2650476"/>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00418" y="2898193"/>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00418" y="3145910"/>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40" name="Metin kutusu 6"/>
            <p:cNvSpPr txBox="1"/>
            <p:nvPr/>
          </p:nvSpPr>
          <p:spPr>
            <a:xfrm>
              <a:off x="610115" y="2168414"/>
              <a:ext cx="416871" cy="1147415"/>
            </a:xfrm>
            <a:prstGeom prst="rect">
              <a:avLst/>
            </a:prstGeom>
            <a:noFill/>
          </p:spPr>
          <p:txBody>
            <a:bodyPr wrap="square" rtlCol="0">
              <a:spAutoFit/>
            </a:bodyPr>
            <a:lstStyle/>
            <a:p>
              <a:pPr>
                <a:lnSpc>
                  <a:spcPts val="2800"/>
                </a:lnSpc>
              </a:pPr>
              <a:r>
                <a:rPr lang="tr-TR" sz="1400" b="1" dirty="0" smtClean="0">
                  <a:solidFill>
                    <a:prstClr val="black"/>
                  </a:solidFill>
                  <a:latin typeface="Arial" panose="020B0604020202020204" pitchFamily="34" charset="0"/>
                  <a:ea typeface="Calibri"/>
                  <a:cs typeface="Arial" panose="020B0604020202020204" pitchFamily="34" charset="0"/>
                </a:rPr>
                <a:t>O</a:t>
              </a:r>
              <a:r>
                <a:rPr lang="tr-TR" sz="1400" b="1" baseline="-25000" dirty="0" smtClean="0">
                  <a:solidFill>
                    <a:prstClr val="black"/>
                  </a:solidFill>
                  <a:latin typeface="Arial" panose="020B0604020202020204" pitchFamily="34" charset="0"/>
                  <a:ea typeface="Calibri"/>
                  <a:cs typeface="Arial" panose="020B0604020202020204" pitchFamily="34" charset="0"/>
                </a:rPr>
                <a:t>1</a:t>
              </a:r>
              <a:endParaRPr lang="tr-TR" sz="1400" b="1" dirty="0">
                <a:solidFill>
                  <a:prstClr val="black"/>
                </a:solidFill>
                <a:latin typeface="Arial" panose="020B0604020202020204" pitchFamily="34" charset="0"/>
                <a:ea typeface="Calibri"/>
                <a:cs typeface="Arial" panose="020B0604020202020204" pitchFamily="34" charset="0"/>
              </a:endParaRPr>
            </a:p>
            <a:p>
              <a:pPr>
                <a:lnSpc>
                  <a:spcPts val="2800"/>
                </a:lnSpc>
              </a:pPr>
              <a:r>
                <a:rPr lang="tr-TR" sz="1400" b="1" dirty="0" smtClean="0">
                  <a:solidFill>
                    <a:prstClr val="black"/>
                  </a:solidFill>
                  <a:latin typeface="Arial" panose="020B0604020202020204" pitchFamily="34" charset="0"/>
                  <a:ea typeface="Calibri"/>
                  <a:cs typeface="Arial" panose="020B0604020202020204" pitchFamily="34" charset="0"/>
                </a:rPr>
                <a:t>O</a:t>
              </a:r>
              <a:r>
                <a:rPr lang="tr-TR" sz="1400" b="1" baseline="-25000" dirty="0" smtClean="0">
                  <a:solidFill>
                    <a:prstClr val="black"/>
                  </a:solidFill>
                  <a:latin typeface="Arial" panose="020B0604020202020204" pitchFamily="34" charset="0"/>
                  <a:ea typeface="Calibri"/>
                  <a:cs typeface="Arial" panose="020B0604020202020204" pitchFamily="34" charset="0"/>
                </a:rPr>
                <a:t>2</a:t>
              </a:r>
              <a:endParaRPr lang="tr-TR" sz="1400" b="1" dirty="0" smtClean="0">
                <a:solidFill>
                  <a:prstClr val="black"/>
                </a:solidFill>
                <a:latin typeface="Arial" panose="020B0604020202020204" pitchFamily="34" charset="0"/>
                <a:ea typeface="Calibri"/>
                <a:cs typeface="Arial" panose="020B0604020202020204" pitchFamily="34" charset="0"/>
              </a:endParaRPr>
            </a:p>
            <a:p>
              <a:pPr>
                <a:lnSpc>
                  <a:spcPts val="2800"/>
                </a:lnSpc>
              </a:pPr>
              <a:r>
                <a:rPr lang="tr-TR" sz="1400" b="1" dirty="0" smtClean="0">
                  <a:solidFill>
                    <a:prstClr val="black"/>
                  </a:solidFill>
                  <a:latin typeface="Arial" panose="020B0604020202020204" pitchFamily="34" charset="0"/>
                  <a:ea typeface="Calibri"/>
                  <a:cs typeface="Arial" panose="020B0604020202020204" pitchFamily="34" charset="0"/>
                </a:rPr>
                <a:t>O</a:t>
              </a:r>
              <a:r>
                <a:rPr lang="tr-TR" sz="1400" b="1" baseline="-25000" dirty="0" smtClean="0">
                  <a:solidFill>
                    <a:prstClr val="black"/>
                  </a:solidFill>
                  <a:latin typeface="Arial" panose="020B0604020202020204" pitchFamily="34" charset="0"/>
                  <a:ea typeface="Calibri"/>
                  <a:cs typeface="Arial" panose="020B0604020202020204" pitchFamily="34" charset="0"/>
                </a:rPr>
                <a:t>3</a:t>
              </a:r>
            </a:p>
            <a:p>
              <a:pPr>
                <a:lnSpc>
                  <a:spcPts val="2800"/>
                </a:lnSpc>
              </a:pPr>
              <a:r>
                <a:rPr lang="tr-TR" sz="1400" b="1" dirty="0" smtClean="0">
                  <a:solidFill>
                    <a:prstClr val="black"/>
                  </a:solidFill>
                  <a:latin typeface="Arial" panose="020B0604020202020204" pitchFamily="34" charset="0"/>
                  <a:ea typeface="Calibri"/>
                  <a:cs typeface="Arial" panose="020B0604020202020204" pitchFamily="34" charset="0"/>
                </a:rPr>
                <a:t>O</a:t>
              </a:r>
              <a:r>
                <a:rPr lang="tr-TR" sz="1400" b="1" baseline="-25000" dirty="0" smtClean="0">
                  <a:solidFill>
                    <a:prstClr val="black"/>
                  </a:solidFill>
                  <a:latin typeface="Arial" panose="020B0604020202020204" pitchFamily="34" charset="0"/>
                  <a:ea typeface="Calibri"/>
                  <a:cs typeface="Arial" panose="020B0604020202020204" pitchFamily="34" charset="0"/>
                </a:rPr>
                <a:t>4</a:t>
              </a:r>
              <a:endParaRPr lang="tr-TR" sz="1400" b="1" baseline="-25000" dirty="0">
                <a:solidFill>
                  <a:prstClr val="black"/>
                </a:solidFill>
                <a:latin typeface="Arial" panose="020B0604020202020204" pitchFamily="34" charset="0"/>
                <a:ea typeface="Calibri"/>
                <a:cs typeface="Arial" panose="020B0604020202020204" pitchFamily="34" charset="0"/>
              </a:endParaRPr>
            </a:p>
          </p:txBody>
        </p:sp>
        <p:sp>
          <p:nvSpPr>
            <p:cNvPr id="41" name="Dikdörtgen 11"/>
            <p:cNvSpPr/>
            <p:nvPr/>
          </p:nvSpPr>
          <p:spPr>
            <a:xfrm rot="5400000">
              <a:off x="2178139" y="2785509"/>
              <a:ext cx="1334968"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5" name="Metin kutusu 40"/>
            <p:cNvSpPr txBox="1"/>
            <p:nvPr/>
          </p:nvSpPr>
          <p:spPr>
            <a:xfrm>
              <a:off x="1085371" y="1827701"/>
              <a:ext cx="1674941" cy="231023"/>
            </a:xfrm>
            <a:prstGeom prst="rect">
              <a:avLst/>
            </a:prstGeom>
            <a:noFill/>
          </p:spPr>
          <p:txBody>
            <a:bodyPr wrap="square" rtlCol="0" anchor="ctr">
              <a:spAutoFit/>
            </a:bodyPr>
            <a:lstStyle/>
            <a:p>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1</a:t>
              </a:r>
              <a:r>
                <a:rPr lang="tr-TR" sz="1400" b="1" dirty="0" smtClean="0">
                  <a:latin typeface="Arial" panose="020B0604020202020204" pitchFamily="34" charset="0"/>
                  <a:ea typeface="Calibri"/>
                  <a:cs typeface="Arial" panose="020B0604020202020204" pitchFamily="34" charset="0"/>
                </a:rPr>
                <a:t>   </a:t>
              </a:r>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2    </a:t>
              </a:r>
              <a:r>
                <a:rPr lang="en-US" sz="1400" b="1" baseline="-25000"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3 </a:t>
              </a:r>
              <a:r>
                <a:rPr lang="tr-TR" sz="1400" b="1" dirty="0" smtClean="0">
                  <a:latin typeface="Arial" panose="020B0604020202020204" pitchFamily="34" charset="0"/>
                  <a:ea typeface="Calibri"/>
                  <a:cs typeface="Arial" panose="020B0604020202020204" pitchFamily="34" charset="0"/>
                </a:rPr>
                <a:t> </a:t>
              </a:r>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4</a:t>
              </a:r>
              <a:r>
                <a:rPr lang="tr-TR" sz="1400" b="1" dirty="0" smtClean="0">
                  <a:latin typeface="Arial" panose="020B0604020202020204" pitchFamily="34" charset="0"/>
                  <a:ea typeface="Calibri"/>
                  <a:cs typeface="Arial" panose="020B0604020202020204" pitchFamily="34" charset="0"/>
                </a:rPr>
                <a:t>  </a:t>
              </a:r>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5</a:t>
              </a:r>
              <a:r>
                <a:rPr lang="tr-TR" sz="1400" b="1" dirty="0" smtClean="0">
                  <a:latin typeface="Arial" panose="020B0604020202020204" pitchFamily="34" charset="0"/>
                  <a:ea typeface="Calibri"/>
                  <a:cs typeface="Arial" panose="020B0604020202020204" pitchFamily="34" charset="0"/>
                </a:rPr>
                <a:t>  </a:t>
              </a:r>
              <a:r>
                <a:rPr lang="en-US" sz="1400" b="1" dirty="0" smtClean="0">
                  <a:latin typeface="Arial" panose="020B0604020202020204" pitchFamily="34" charset="0"/>
                  <a:ea typeface="Calibri"/>
                  <a:cs typeface="Arial" panose="020B0604020202020204" pitchFamily="34" charset="0"/>
                </a:rPr>
                <a:t>  </a:t>
              </a:r>
              <a:r>
                <a:rPr lang="tr-TR" sz="1400" b="1" dirty="0" smtClean="0">
                  <a:latin typeface="Arial" panose="020B0604020202020204" pitchFamily="34" charset="0"/>
                  <a:ea typeface="Calibri"/>
                  <a:cs typeface="Arial" panose="020B0604020202020204" pitchFamily="34" charset="0"/>
                </a:rPr>
                <a:t>I</a:t>
              </a:r>
              <a:r>
                <a:rPr lang="tr-TR" sz="1400" b="1" baseline="-25000" dirty="0" smtClean="0">
                  <a:latin typeface="Arial" panose="020B0604020202020204" pitchFamily="34" charset="0"/>
                  <a:ea typeface="Calibri"/>
                  <a:cs typeface="Arial" panose="020B0604020202020204" pitchFamily="34" charset="0"/>
                </a:rPr>
                <a:t>6            </a:t>
              </a:r>
              <a:endParaRPr lang="tr-TR" sz="1400" b="1" dirty="0">
                <a:latin typeface="Arial" panose="020B0604020202020204" pitchFamily="34" charset="0"/>
                <a:cs typeface="Arial" panose="020B0604020202020204" pitchFamily="34" charset="0"/>
              </a:endParaRPr>
            </a:p>
          </p:txBody>
        </p:sp>
        <p:grpSp>
          <p:nvGrpSpPr>
            <p:cNvPr id="74" name="Group 73"/>
            <p:cNvGrpSpPr/>
            <p:nvPr/>
          </p:nvGrpSpPr>
          <p:grpSpPr>
            <a:xfrm>
              <a:off x="979257" y="3523086"/>
              <a:ext cx="1981798" cy="276999"/>
              <a:chOff x="1015475" y="3541926"/>
              <a:chExt cx="1667524" cy="224095"/>
            </a:xfrm>
          </p:grpSpPr>
          <p:sp>
            <p:nvSpPr>
              <p:cNvPr id="91" name="Oval 90"/>
              <p:cNvSpPr/>
              <p:nvPr/>
            </p:nvSpPr>
            <p:spPr>
              <a:xfrm>
                <a:off x="1015475" y="3572910"/>
                <a:ext cx="108000" cy="108000"/>
              </a:xfrm>
              <a:prstGeom prst="ellipse">
                <a:avLst/>
              </a:prstGeom>
              <a:solidFill>
                <a:srgbClr val="7F7F7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92" name="Metin kutusu 160"/>
              <p:cNvSpPr txBox="1"/>
              <p:nvPr/>
            </p:nvSpPr>
            <p:spPr>
              <a:xfrm>
                <a:off x="1123474" y="3541926"/>
                <a:ext cx="1559525"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Configurable Switch</a:t>
                </a:r>
                <a:endParaRPr lang="en-US" sz="1200" b="1" dirty="0">
                  <a:latin typeface="Arial" panose="020B0604020202020204" pitchFamily="34" charset="0"/>
                  <a:cs typeface="Arial" panose="020B0604020202020204" pitchFamily="34" charset="0"/>
                </a:endParaRPr>
              </a:p>
            </p:txBody>
          </p:sp>
        </p:grpSp>
        <p:grpSp>
          <p:nvGrpSpPr>
            <p:cNvPr id="75" name="Group 74"/>
            <p:cNvGrpSpPr/>
            <p:nvPr/>
          </p:nvGrpSpPr>
          <p:grpSpPr>
            <a:xfrm>
              <a:off x="979258" y="3763486"/>
              <a:ext cx="1731690" cy="276999"/>
              <a:chOff x="2311618" y="3478302"/>
              <a:chExt cx="1457077" cy="224095"/>
            </a:xfrm>
          </p:grpSpPr>
          <p:sp>
            <p:nvSpPr>
              <p:cNvPr id="89" name="Oval 88"/>
              <p:cNvSpPr/>
              <p:nvPr/>
            </p:nvSpPr>
            <p:spPr>
              <a:xfrm>
                <a:off x="2311618" y="3508912"/>
                <a:ext cx="108000" cy="108000"/>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90" name="Metin kutusu 160"/>
              <p:cNvSpPr txBox="1"/>
              <p:nvPr/>
            </p:nvSpPr>
            <p:spPr>
              <a:xfrm>
                <a:off x="2413141" y="3478302"/>
                <a:ext cx="1355554" cy="224095"/>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 Defective Switch</a:t>
                </a:r>
                <a:endParaRPr lang="en-US" sz="1200" b="1" dirty="0">
                  <a:latin typeface="Arial" panose="020B0604020202020204" pitchFamily="34" charset="0"/>
                  <a:cs typeface="Arial" panose="020B0604020202020204" pitchFamily="34" charset="0"/>
                </a:endParaRPr>
              </a:p>
            </p:txBody>
          </p:sp>
        </p:grpSp>
      </p:grpSp>
      <p:grpSp>
        <p:nvGrpSpPr>
          <p:cNvPr id="7" name="Group 6"/>
          <p:cNvGrpSpPr/>
          <p:nvPr/>
        </p:nvGrpSpPr>
        <p:grpSpPr>
          <a:xfrm>
            <a:off x="1943721" y="837179"/>
            <a:ext cx="2970558" cy="764803"/>
            <a:chOff x="1943721" y="837179"/>
            <a:chExt cx="2970558" cy="764803"/>
          </a:xfrm>
        </p:grpSpPr>
        <p:grpSp>
          <p:nvGrpSpPr>
            <p:cNvPr id="77" name="Group 76"/>
            <p:cNvGrpSpPr/>
            <p:nvPr/>
          </p:nvGrpSpPr>
          <p:grpSpPr>
            <a:xfrm>
              <a:off x="1943721" y="1263428"/>
              <a:ext cx="2970558" cy="338554"/>
              <a:chOff x="3990531" y="1047089"/>
              <a:chExt cx="2499487" cy="273893"/>
            </a:xfrm>
          </p:grpSpPr>
          <p:sp>
            <p:nvSpPr>
              <p:cNvPr id="83" name="Metin kutusu 78"/>
              <p:cNvSpPr txBox="1"/>
              <p:nvPr/>
            </p:nvSpPr>
            <p:spPr>
              <a:xfrm>
                <a:off x="3990531" y="1047089"/>
                <a:ext cx="2499487" cy="27389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b="1" i="1" dirty="0">
                    <a:latin typeface="Times New Roman" panose="02020603050405020304" pitchFamily="18" charset="0"/>
                    <a:ea typeface="Calibri"/>
                    <a:cs typeface="Times New Roman" panose="02020603050405020304" pitchFamily="18" charset="0"/>
                  </a:rPr>
                  <a:t>f = x</a:t>
                </a:r>
                <a:r>
                  <a:rPr lang="tr-TR"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tr-TR" sz="1600" b="1" baseline="-25000" dirty="0">
                    <a:latin typeface="Times New Roman" panose="02020603050405020304" pitchFamily="18" charset="0"/>
                    <a:ea typeface="Calibri"/>
                    <a:cs typeface="Times New Roman" panose="02020603050405020304" pitchFamily="18" charset="0"/>
                  </a:rPr>
                  <a:t>2</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 +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tr-TR" sz="1600" b="1" baseline="-25000" dirty="0">
                    <a:latin typeface="Times New Roman" panose="02020603050405020304" pitchFamily="18" charset="0"/>
                    <a:ea typeface="Calibri"/>
                    <a:cs typeface="Times New Roman" panose="02020603050405020304" pitchFamily="18" charset="0"/>
                  </a:rPr>
                  <a:t>3</a:t>
                </a:r>
                <a:r>
                  <a:rPr lang="tr-TR" sz="1600" b="1" i="1" dirty="0">
                    <a:latin typeface="Times New Roman" panose="02020603050405020304" pitchFamily="18" charset="0"/>
                    <a:ea typeface="Calibri"/>
                    <a:cs typeface="Times New Roman" panose="02020603050405020304" pitchFamily="18" charset="0"/>
                  </a:rPr>
                  <a:t> + x</a:t>
                </a:r>
                <a:r>
                  <a:rPr lang="en-US" sz="1600" b="1" baseline="-25000" dirty="0">
                    <a:latin typeface="Times New Roman" panose="02020603050405020304" pitchFamily="18" charset="0"/>
                    <a:ea typeface="Calibri"/>
                    <a:cs typeface="Times New Roman" panose="02020603050405020304" pitchFamily="18" charset="0"/>
                  </a:rPr>
                  <a:t>1</a:t>
                </a:r>
                <a:r>
                  <a:rPr lang="en-US" sz="1600" b="1" dirty="0">
                    <a:latin typeface="Times New Roman" panose="02020603050405020304" pitchFamily="18" charset="0"/>
                    <a:ea typeface="Calibri"/>
                    <a:cs typeface="Times New Roman" panose="02020603050405020304" pitchFamily="18" charset="0"/>
                  </a:rPr>
                  <a:t> </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endParaRPr lang="tr-TR" sz="1600" b="1" dirty="0">
                  <a:latin typeface="Times New Roman" panose="02020603050405020304" pitchFamily="18" charset="0"/>
                  <a:cs typeface="Times New Roman" panose="02020603050405020304" pitchFamily="18" charset="0"/>
                </a:endParaRPr>
              </a:p>
            </p:txBody>
          </p:sp>
          <p:cxnSp>
            <p:nvCxnSpPr>
              <p:cNvPr id="84" name="Düz Bağlayıcı 89"/>
              <p:cNvCxnSpPr/>
              <p:nvPr/>
            </p:nvCxnSpPr>
            <p:spPr>
              <a:xfrm>
                <a:off x="5832620" y="112074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85" name="Düz Bağlayıcı 89"/>
              <p:cNvCxnSpPr/>
              <p:nvPr/>
            </p:nvCxnSpPr>
            <p:spPr>
              <a:xfrm>
                <a:off x="6050467" y="112012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86" name="Düz Bağlayıcı 89"/>
              <p:cNvCxnSpPr/>
              <p:nvPr/>
            </p:nvCxnSpPr>
            <p:spPr>
              <a:xfrm>
                <a:off x="6237938" y="1120742"/>
                <a:ext cx="108000" cy="0"/>
              </a:xfrm>
              <a:prstGeom prst="line">
                <a:avLst/>
              </a:prstGeom>
              <a:ln w="12700"/>
            </p:spPr>
            <p:style>
              <a:lnRef idx="2">
                <a:schemeClr val="dk1"/>
              </a:lnRef>
              <a:fillRef idx="1">
                <a:schemeClr val="lt1"/>
              </a:fillRef>
              <a:effectRef idx="0">
                <a:schemeClr val="dk1"/>
              </a:effectRef>
              <a:fontRef idx="minor">
                <a:schemeClr val="dk1"/>
              </a:fontRef>
            </p:style>
          </p:cxnSp>
        </p:grpSp>
        <p:sp>
          <p:nvSpPr>
            <p:cNvPr id="99" name="Metin kutusu 160"/>
            <p:cNvSpPr txBox="1"/>
            <p:nvPr/>
          </p:nvSpPr>
          <p:spPr>
            <a:xfrm>
              <a:off x="2228956" y="837179"/>
              <a:ext cx="2400089" cy="369332"/>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Given logic function</a:t>
              </a:r>
              <a:endParaRPr lang="en-US" b="1" dirty="0">
                <a:latin typeface="Arial" panose="020B0604020202020204" pitchFamily="34" charset="0"/>
                <a:cs typeface="Arial" panose="020B0604020202020204" pitchFamily="34" charset="0"/>
              </a:endParaRPr>
            </a:p>
          </p:txBody>
        </p:sp>
      </p:grpSp>
      <p:grpSp>
        <p:nvGrpSpPr>
          <p:cNvPr id="8" name="Group 7"/>
          <p:cNvGrpSpPr/>
          <p:nvPr/>
        </p:nvGrpSpPr>
        <p:grpSpPr>
          <a:xfrm>
            <a:off x="3570055" y="2178404"/>
            <a:ext cx="3094827" cy="1388268"/>
            <a:chOff x="2023893" y="2093424"/>
            <a:chExt cx="3094827" cy="1388268"/>
          </a:xfrm>
        </p:grpSpPr>
        <p:cxnSp>
          <p:nvCxnSpPr>
            <p:cNvPr id="70" name="Straight Arrow Connector 69"/>
            <p:cNvCxnSpPr/>
            <p:nvPr/>
          </p:nvCxnSpPr>
          <p:spPr>
            <a:xfrm flipV="1">
              <a:off x="2399119" y="2754419"/>
              <a:ext cx="109728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2023893" y="2093424"/>
              <a:ext cx="367708" cy="1388268"/>
            </a:xfrm>
            <a:prstGeom prst="rect">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etin kutusu 160"/>
            <p:cNvSpPr txBox="1"/>
            <p:nvPr/>
          </p:nvSpPr>
          <p:spPr>
            <a:xfrm>
              <a:off x="3244292" y="2302285"/>
              <a:ext cx="1874428" cy="923330"/>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NO MAPPING!</a:t>
              </a:r>
            </a:p>
            <a:p>
              <a:pPr algn="ctr"/>
              <a:r>
                <a:rPr lang="en-US" b="1" dirty="0" smtClean="0">
                  <a:solidFill>
                    <a:srgbClr val="C00000"/>
                  </a:solidFill>
                  <a:latin typeface="Arial" panose="020B0604020202020204" pitchFamily="34" charset="0"/>
                  <a:cs typeface="Arial" panose="020B0604020202020204" pitchFamily="34" charset="0"/>
                </a:rPr>
                <a:t>Too many defects</a:t>
              </a:r>
              <a:endParaRPr lang="en-US" b="1" dirty="0">
                <a:solidFill>
                  <a:srgbClr val="C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4269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can we predict sufficient area size of crossbar ensuring a successful mapping of a given logic function independent of defect distributions ?</a:t>
            </a:r>
          </a:p>
          <a:p>
            <a:pPr marL="0" indent="0">
              <a:buNone/>
            </a:pPr>
            <a:endParaRPr lang="en-US" dirty="0" smtClean="0"/>
          </a:p>
          <a:p>
            <a:pPr marL="685800" lvl="1" indent="-342900">
              <a:buFont typeface="+mj-lt"/>
              <a:buAutoNum type="arabicPeriod"/>
            </a:pPr>
            <a:r>
              <a:rPr lang="en-US" sz="1800" dirty="0">
                <a:solidFill>
                  <a:srgbClr val="C00000"/>
                </a:solidFill>
              </a:rPr>
              <a:t>We formalize the yield and </a:t>
            </a:r>
            <a:r>
              <a:rPr lang="en-US" sz="1800" dirty="0" smtClean="0">
                <a:solidFill>
                  <a:srgbClr val="C00000"/>
                </a:solidFill>
              </a:rPr>
              <a:t>probability of successful </a:t>
            </a:r>
            <a:r>
              <a:rPr lang="en-US" sz="1800" dirty="0">
                <a:solidFill>
                  <a:srgbClr val="C00000"/>
                </a:solidFill>
              </a:rPr>
              <a:t>logic mapping </a:t>
            </a:r>
            <a:r>
              <a:rPr lang="en-US" sz="1800" dirty="0" smtClean="0">
                <a:solidFill>
                  <a:srgbClr val="C00000"/>
                </a:solidFill>
              </a:rPr>
              <a:t>of </a:t>
            </a:r>
            <a:r>
              <a:rPr lang="en-US" sz="1800" dirty="0">
                <a:solidFill>
                  <a:srgbClr val="C00000"/>
                </a:solidFill>
              </a:rPr>
              <a:t>a crossbar in terms of area overheads</a:t>
            </a:r>
            <a:r>
              <a:rPr lang="en-US" sz="1800" dirty="0" smtClean="0">
                <a:solidFill>
                  <a:srgbClr val="C00000"/>
                </a:solidFill>
              </a:rPr>
              <a:t>.</a:t>
            </a:r>
          </a:p>
          <a:p>
            <a:pPr marL="685800" lvl="1" indent="-342900">
              <a:buFont typeface="+mj-lt"/>
              <a:buAutoNum type="arabicPeriod"/>
            </a:pPr>
            <a:endParaRPr lang="en-US" dirty="0"/>
          </a:p>
          <a:p>
            <a:pPr marL="685800" lvl="1" indent="-342900">
              <a:buFont typeface="+mj-lt"/>
              <a:buAutoNum type="arabicPeriod"/>
            </a:pPr>
            <a:r>
              <a:rPr lang="en-US" sz="1800" dirty="0">
                <a:solidFill>
                  <a:srgbClr val="C00000"/>
                </a:solidFill>
              </a:rPr>
              <a:t>Then, we minimize area overhead while maximizing the mapping probability</a:t>
            </a:r>
            <a:r>
              <a:rPr lang="en-US" sz="1800" dirty="0" smtClean="0">
                <a:solidFill>
                  <a:srgbClr val="C00000"/>
                </a:solidFill>
              </a:rPr>
              <a:t>.</a:t>
            </a:r>
          </a:p>
          <a:p>
            <a:pPr marL="0" indent="0">
              <a:buNone/>
            </a:pPr>
            <a:endParaRPr lang="en-US" dirty="0" smtClean="0"/>
          </a:p>
          <a:p>
            <a:pPr marL="685800" lvl="1" indent="-342900">
              <a:buFont typeface="+mj-lt"/>
              <a:buAutoNum type="arabicPeriod"/>
            </a:pPr>
            <a:endParaRPr lang="en-US" dirty="0" smtClean="0"/>
          </a:p>
        </p:txBody>
      </p:sp>
      <p:sp>
        <p:nvSpPr>
          <p:cNvPr id="3" name="Title 2"/>
          <p:cNvSpPr>
            <a:spLocks noGrp="1"/>
          </p:cNvSpPr>
          <p:nvPr>
            <p:ph type="title"/>
          </p:nvPr>
        </p:nvSpPr>
        <p:spPr/>
        <p:txBody>
          <a:bodyPr/>
          <a:lstStyle/>
          <a:p>
            <a:r>
              <a:rPr lang="en-US" dirty="0" smtClean="0"/>
              <a:t>Main Problem </a:t>
            </a:r>
            <a:r>
              <a:rPr lang="en-US" dirty="0" smtClean="0">
                <a:solidFill>
                  <a:schemeClr val="bg1">
                    <a:lumMod val="50000"/>
                  </a:schemeClr>
                </a:solidFill>
              </a:rPr>
              <a:t>and </a:t>
            </a:r>
            <a:r>
              <a:rPr lang="en-US" dirty="0">
                <a:solidFill>
                  <a:schemeClr val="bg1">
                    <a:lumMod val="50000"/>
                  </a:schemeClr>
                </a:solidFill>
              </a:rPr>
              <a:t>Previous </a:t>
            </a:r>
            <a:r>
              <a:rPr lang="en-US" dirty="0" smtClean="0">
                <a:solidFill>
                  <a:schemeClr val="bg1">
                    <a:lumMod val="50000"/>
                  </a:schemeClr>
                </a:solidFill>
              </a:rPr>
              <a:t>Works</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6</a:t>
            </a:fld>
            <a:r>
              <a:rPr lang="en-US" noProof="1" smtClean="0"/>
              <a:t> / 20</a:t>
            </a:r>
            <a:endParaRPr lang="en-US" noProof="1"/>
          </a:p>
        </p:txBody>
      </p:sp>
    </p:spTree>
    <p:extLst>
      <p:ext uri="{BB962C8B-B14F-4D97-AF65-F5344CB8AC3E}">
        <p14:creationId xmlns:p14="http://schemas.microsoft.com/office/powerpoint/2010/main" val="45915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most of previous works use 1.5 times larger crossbars for logic mapping disregarding the yield. Another tendency is to consider only uniform defect distributions. In addition, certain studies use random logic functions.</a:t>
            </a:r>
          </a:p>
          <a:p>
            <a:endParaRPr lang="en-US" dirty="0" smtClean="0"/>
          </a:p>
          <a:p>
            <a:pPr marL="685800" lvl="1" indent="-342900">
              <a:buFont typeface="+mj-lt"/>
              <a:buAutoNum type="arabicPeriod"/>
            </a:pPr>
            <a:r>
              <a:rPr lang="en-US" sz="1800" dirty="0" smtClean="0">
                <a:solidFill>
                  <a:srgbClr val="C00000"/>
                </a:solidFill>
              </a:rPr>
              <a:t>We cover both uniform and clustered distributions.</a:t>
            </a:r>
          </a:p>
          <a:p>
            <a:pPr marL="685800" lvl="1" indent="-342900">
              <a:buFont typeface="+mj-lt"/>
              <a:buAutoNum type="arabicPeriod"/>
            </a:pPr>
            <a:endParaRPr lang="en-US" sz="1800" dirty="0" smtClean="0">
              <a:solidFill>
                <a:srgbClr val="C00000"/>
              </a:solidFill>
            </a:endParaRPr>
          </a:p>
          <a:p>
            <a:pPr marL="685800" lvl="1" indent="-342900">
              <a:buFont typeface="+mj-lt"/>
              <a:buAutoNum type="arabicPeriod"/>
            </a:pPr>
            <a:r>
              <a:rPr lang="en-US" sz="1800" dirty="0">
                <a:solidFill>
                  <a:srgbClr val="C00000"/>
                </a:solidFill>
              </a:rPr>
              <a:t>We show that 1.5 times area overheads are too generous</a:t>
            </a:r>
            <a:r>
              <a:rPr lang="en-US" sz="1800" dirty="0" smtClean="0">
                <a:solidFill>
                  <a:srgbClr val="C00000"/>
                </a:solidFill>
              </a:rPr>
              <a:t>.</a:t>
            </a:r>
          </a:p>
          <a:p>
            <a:pPr marL="685800" lvl="1" indent="-342900">
              <a:buFont typeface="+mj-lt"/>
              <a:buAutoNum type="arabicPeriod"/>
            </a:pPr>
            <a:endParaRPr lang="en-US" dirty="0" smtClean="0"/>
          </a:p>
          <a:p>
            <a:pPr marL="685800" lvl="1" indent="-342900">
              <a:buFont typeface="+mj-lt"/>
              <a:buAutoNum type="arabicPeriod"/>
            </a:pPr>
            <a:r>
              <a:rPr lang="en-US" sz="1800" dirty="0" smtClean="0">
                <a:solidFill>
                  <a:srgbClr val="C00000"/>
                </a:solidFill>
              </a:rPr>
              <a:t>And, we show that random logic functions are not suitable to obtain reliable results.</a:t>
            </a:r>
            <a:endParaRPr lang="en-US" sz="1800" dirty="0">
              <a:solidFill>
                <a:srgbClr val="C00000"/>
              </a:solidFill>
            </a:endParaRPr>
          </a:p>
          <a:p>
            <a:endParaRPr lang="en-US" dirty="0" smtClean="0"/>
          </a:p>
          <a:p>
            <a:pPr marL="685800" lvl="1" indent="-342900">
              <a:buFont typeface="+mj-lt"/>
              <a:buAutoNum type="arabicPeriod"/>
            </a:pPr>
            <a:endParaRPr lang="en-US" dirty="0" smtClean="0"/>
          </a:p>
        </p:txBody>
      </p:sp>
      <p:sp>
        <p:nvSpPr>
          <p:cNvPr id="3" name="Title 2"/>
          <p:cNvSpPr>
            <a:spLocks noGrp="1"/>
          </p:cNvSpPr>
          <p:nvPr>
            <p:ph type="title"/>
          </p:nvPr>
        </p:nvSpPr>
        <p:spPr/>
        <p:txBody>
          <a:bodyPr/>
          <a:lstStyle/>
          <a:p>
            <a:r>
              <a:rPr lang="en-US" dirty="0">
                <a:solidFill>
                  <a:schemeClr val="bg1">
                    <a:lumMod val="50000"/>
                  </a:schemeClr>
                </a:solidFill>
              </a:rPr>
              <a:t>Main </a:t>
            </a:r>
            <a:r>
              <a:rPr lang="en-US" dirty="0" smtClean="0">
                <a:solidFill>
                  <a:schemeClr val="bg1">
                    <a:lumMod val="50000"/>
                  </a:schemeClr>
                </a:solidFill>
              </a:rPr>
              <a:t>Problem </a:t>
            </a:r>
            <a:r>
              <a:rPr lang="en-US" dirty="0">
                <a:solidFill>
                  <a:schemeClr val="bg1">
                    <a:lumMod val="50000"/>
                  </a:schemeClr>
                </a:solidFill>
              </a:rPr>
              <a:t>and </a:t>
            </a:r>
            <a:r>
              <a:rPr lang="en-US" dirty="0"/>
              <a:t>Previous works</a:t>
            </a:r>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7</a:t>
            </a:fld>
            <a:r>
              <a:rPr lang="en-US" noProof="1" smtClean="0"/>
              <a:t> / 20</a:t>
            </a:r>
            <a:endParaRPr lang="en-US" noProof="1"/>
          </a:p>
        </p:txBody>
      </p:sp>
    </p:spTree>
    <p:extLst>
      <p:ext uri="{BB962C8B-B14F-4D97-AF65-F5344CB8AC3E}">
        <p14:creationId xmlns:p14="http://schemas.microsoft.com/office/powerpoint/2010/main" val="150178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Yield </a:t>
            </a:r>
            <a:r>
              <a:rPr lang="en-US" dirty="0" smtClean="0"/>
              <a:t>in </a:t>
            </a:r>
            <a:r>
              <a:rPr lang="en-US" dirty="0"/>
              <a:t>the context of crossbars</a:t>
            </a:r>
          </a:p>
        </p:txBody>
      </p:sp>
      <p:sp>
        <p:nvSpPr>
          <p:cNvPr id="4" name="Date Placeholder 3"/>
          <p:cNvSpPr>
            <a:spLocks noGrp="1"/>
          </p:cNvSpPr>
          <p:nvPr>
            <p:ph type="dt" sz="half" idx="10"/>
          </p:nvPr>
        </p:nvSpPr>
        <p:spPr/>
        <p:txBody>
          <a:bodyPr/>
          <a:lstStyle/>
          <a:p>
            <a:r>
              <a:rPr lang="en-US" noProof="1" smtClean="0"/>
              <a:t>Yield Analysis of Nano-crossbars</a:t>
            </a:r>
            <a:endParaRPr lang="en-US" noProof="1"/>
          </a:p>
        </p:txBody>
      </p:sp>
      <p:sp>
        <p:nvSpPr>
          <p:cNvPr id="5" name="Footer Placeholder 4"/>
          <p:cNvSpPr>
            <a:spLocks noGrp="1"/>
          </p:cNvSpPr>
          <p:nvPr>
            <p:ph type="ftr" sz="quarter" idx="11"/>
          </p:nvPr>
        </p:nvSpPr>
        <p:spPr/>
        <p:txBody>
          <a:bodyPr/>
          <a:lstStyle/>
          <a:p>
            <a:r>
              <a:rPr lang="en-US" noProof="1" smtClean="0"/>
              <a:t>Onur Tunali (ITU)</a:t>
            </a:r>
            <a:endParaRPr lang="en-US" noProof="1"/>
          </a:p>
        </p:txBody>
      </p:sp>
      <p:sp>
        <p:nvSpPr>
          <p:cNvPr id="6" name="Slide Number Placeholder 5"/>
          <p:cNvSpPr>
            <a:spLocks noGrp="1"/>
          </p:cNvSpPr>
          <p:nvPr>
            <p:ph type="sldNum" sz="quarter" idx="12"/>
          </p:nvPr>
        </p:nvSpPr>
        <p:spPr/>
        <p:txBody>
          <a:bodyPr/>
          <a:lstStyle/>
          <a:p>
            <a:fld id="{22DECF6A-13F7-418C-BBFC-95033FFCD5F1}" type="slidenum">
              <a:rPr lang="en-US" noProof="1" smtClean="0"/>
              <a:pPr/>
              <a:t>8</a:t>
            </a:fld>
            <a:r>
              <a:rPr lang="en-US" noProof="1" smtClean="0"/>
              <a:t> / 20</a:t>
            </a:r>
            <a:endParaRPr lang="en-US" noProof="1"/>
          </a:p>
        </p:txBody>
      </p:sp>
      <p:sp>
        <p:nvSpPr>
          <p:cNvPr id="21" name="TextBox 20"/>
          <p:cNvSpPr txBox="1"/>
          <p:nvPr/>
        </p:nvSpPr>
        <p:spPr>
          <a:xfrm>
            <a:off x="294087" y="1051859"/>
            <a:ext cx="4630320" cy="369332"/>
          </a:xfrm>
          <a:prstGeom prst="rect">
            <a:avLst/>
          </a:prstGeom>
          <a:noFill/>
        </p:spPr>
        <p:txBody>
          <a:bodyPr wrap="square" rtlCol="0">
            <a:spAutoFit/>
          </a:bodyPr>
          <a:lstStyle/>
          <a:p>
            <a:r>
              <a:rPr lang="en-US" b="1" dirty="0" smtClean="0"/>
              <a:t>1. Step : Formulation of </a:t>
            </a:r>
            <a:r>
              <a:rPr lang="en-US" b="1" dirty="0"/>
              <a:t>o</a:t>
            </a:r>
            <a:r>
              <a:rPr lang="en-US" b="1" dirty="0" smtClean="0"/>
              <a:t>ptimal area size</a:t>
            </a:r>
            <a:endParaRPr lang="en-US" b="1" dirty="0"/>
          </a:p>
        </p:txBody>
      </p:sp>
      <p:grpSp>
        <p:nvGrpSpPr>
          <p:cNvPr id="92" name="Group 91"/>
          <p:cNvGrpSpPr/>
          <p:nvPr/>
        </p:nvGrpSpPr>
        <p:grpSpPr>
          <a:xfrm>
            <a:off x="1103387" y="1847311"/>
            <a:ext cx="5615640" cy="1102464"/>
            <a:chOff x="1103387" y="1847311"/>
            <a:chExt cx="5615640" cy="1102464"/>
          </a:xfrm>
        </p:grpSpPr>
        <p:sp>
          <p:nvSpPr>
            <p:cNvPr id="24" name="TextBox 23"/>
            <p:cNvSpPr txBox="1"/>
            <p:nvPr/>
          </p:nvSpPr>
          <p:spPr>
            <a:xfrm>
              <a:off x="4548541" y="1847311"/>
              <a:ext cx="2170486" cy="646331"/>
            </a:xfrm>
            <a:prstGeom prst="rect">
              <a:avLst/>
            </a:prstGeom>
            <a:noFill/>
          </p:spPr>
          <p:txBody>
            <a:bodyPr wrap="square" rtlCol="0">
              <a:spAutoFit/>
            </a:bodyPr>
            <a:lstStyle/>
            <a:p>
              <a:pPr algn="ctr"/>
              <a:r>
                <a:rPr lang="en-US" b="1" dirty="0" smtClean="0"/>
                <a:t>Inputs of crossbar </a:t>
              </a:r>
            </a:p>
            <a:p>
              <a:pPr algn="ctr"/>
              <a:r>
                <a:rPr lang="en-US" b="1" dirty="0" smtClean="0"/>
                <a:t>(</a:t>
              </a:r>
              <a:r>
                <a:rPr lang="en-US" b="1" dirty="0" smtClean="0">
                  <a:solidFill>
                    <a:srgbClr val="C00000"/>
                  </a:solidFill>
                </a:rPr>
                <a:t>N</a:t>
              </a:r>
              <a:r>
                <a:rPr lang="en-US" b="1" dirty="0" smtClean="0"/>
                <a:t>)</a:t>
              </a:r>
              <a:endParaRPr lang="en-US" b="1" dirty="0">
                <a:ea typeface="Calibri"/>
                <a:cs typeface="Times New Roman" panose="02020603050405020304" pitchFamily="18" charset="0"/>
              </a:endParaRPr>
            </a:p>
          </p:txBody>
        </p:sp>
        <p:grpSp>
          <p:nvGrpSpPr>
            <p:cNvPr id="83" name="Group 82"/>
            <p:cNvGrpSpPr/>
            <p:nvPr/>
          </p:nvGrpSpPr>
          <p:grpSpPr>
            <a:xfrm>
              <a:off x="1103387" y="1866943"/>
              <a:ext cx="3296406" cy="369332"/>
              <a:chOff x="517393" y="2127365"/>
              <a:chExt cx="3296406" cy="369332"/>
            </a:xfrm>
          </p:grpSpPr>
          <p:sp>
            <p:nvSpPr>
              <p:cNvPr id="15" name="TextBox 14"/>
              <p:cNvSpPr txBox="1"/>
              <p:nvPr/>
            </p:nvSpPr>
            <p:spPr>
              <a:xfrm>
                <a:off x="517393" y="2127365"/>
                <a:ext cx="3296406" cy="369332"/>
              </a:xfrm>
              <a:prstGeom prst="rect">
                <a:avLst/>
              </a:prstGeom>
              <a:noFill/>
            </p:spPr>
            <p:txBody>
              <a:bodyPr wrap="square" rtlCol="0">
                <a:spAutoFit/>
              </a:bodyPr>
              <a:lstStyle/>
              <a:p>
                <a:r>
                  <a:rPr lang="en-US" b="1" dirty="0" smtClean="0"/>
                  <a:t>6 literals ( </a:t>
                </a:r>
                <a:r>
                  <a:rPr lang="tr-TR" b="1" i="1" dirty="0" smtClean="0">
                    <a:latin typeface="Times New Roman" panose="02020603050405020304" pitchFamily="18" charset="0"/>
                    <a:ea typeface="Calibri"/>
                    <a:cs typeface="Times New Roman" panose="02020603050405020304" pitchFamily="18" charset="0"/>
                  </a:rPr>
                  <a:t>x</a:t>
                </a:r>
                <a:r>
                  <a:rPr lang="tr-TR" b="1" baseline="-25000" dirty="0" smtClean="0">
                    <a:latin typeface="Times New Roman" panose="02020603050405020304" pitchFamily="18" charset="0"/>
                    <a:ea typeface="Calibri"/>
                    <a:cs typeface="Times New Roman" panose="02020603050405020304" pitchFamily="18" charset="0"/>
                  </a:rPr>
                  <a:t>1</a:t>
                </a:r>
                <a:r>
                  <a:rPr lang="en-US" b="1" i="1" dirty="0" smtClean="0">
                    <a:latin typeface="Times New Roman" panose="02020603050405020304" pitchFamily="18" charset="0"/>
                    <a:ea typeface="Calibri"/>
                    <a:cs typeface="Times New Roman" panose="02020603050405020304" pitchFamily="18" charset="0"/>
                  </a:rPr>
                  <a:t>,</a:t>
                </a:r>
                <a:r>
                  <a:rPr lang="tr-TR" b="1" i="1" dirty="0">
                    <a:latin typeface="Times New Roman" panose="02020603050405020304" pitchFamily="18" charset="0"/>
                    <a:ea typeface="Calibri"/>
                    <a:cs typeface="Times New Roman" panose="02020603050405020304" pitchFamily="18" charset="0"/>
                  </a:rPr>
                  <a:t> </a:t>
                </a:r>
                <a:r>
                  <a:rPr lang="tr-TR" b="1" i="1" dirty="0" smtClean="0">
                    <a:latin typeface="Times New Roman" panose="02020603050405020304" pitchFamily="18" charset="0"/>
                    <a:ea typeface="Calibri"/>
                    <a:cs typeface="Times New Roman" panose="02020603050405020304" pitchFamily="18" charset="0"/>
                  </a:rPr>
                  <a:t>x</a:t>
                </a:r>
                <a:r>
                  <a:rPr lang="en-US" b="1" baseline="-25000" dirty="0" smtClean="0">
                    <a:latin typeface="Times New Roman" panose="02020603050405020304" pitchFamily="18" charset="0"/>
                    <a:ea typeface="Calibri"/>
                    <a:cs typeface="Times New Roman" panose="02020603050405020304" pitchFamily="18" charset="0"/>
                  </a:rPr>
                  <a:t>2</a:t>
                </a:r>
                <a:r>
                  <a:rPr lang="tr-TR" b="1" i="1" dirty="0" smtClean="0">
                    <a:latin typeface="Times New Roman" panose="02020603050405020304" pitchFamily="18" charset="0"/>
                    <a:ea typeface="Calibri"/>
                    <a:cs typeface="Times New Roman" panose="02020603050405020304" pitchFamily="18" charset="0"/>
                  </a:rPr>
                  <a:t> </a:t>
                </a:r>
                <a:r>
                  <a:rPr lang="en-US" b="1" i="1" dirty="0" smtClean="0">
                    <a:latin typeface="Times New Roman" panose="02020603050405020304" pitchFamily="18" charset="0"/>
                    <a:ea typeface="Calibri"/>
                    <a:cs typeface="Times New Roman" panose="02020603050405020304" pitchFamily="18" charset="0"/>
                  </a:rPr>
                  <a:t>,</a:t>
                </a:r>
                <a:r>
                  <a:rPr lang="tr-TR" b="1" i="1" dirty="0">
                    <a:latin typeface="Times New Roman" panose="02020603050405020304" pitchFamily="18" charset="0"/>
                    <a:ea typeface="Calibri"/>
                    <a:cs typeface="Times New Roman" panose="02020603050405020304" pitchFamily="18" charset="0"/>
                  </a:rPr>
                  <a:t> </a:t>
                </a:r>
                <a:r>
                  <a:rPr lang="tr-TR" b="1" i="1" dirty="0" smtClean="0">
                    <a:latin typeface="Times New Roman" panose="02020603050405020304" pitchFamily="18" charset="0"/>
                    <a:ea typeface="Calibri"/>
                    <a:cs typeface="Times New Roman" panose="02020603050405020304" pitchFamily="18" charset="0"/>
                  </a:rPr>
                  <a:t>x</a:t>
                </a:r>
                <a:r>
                  <a:rPr lang="en-US" b="1" baseline="-25000" dirty="0" smtClean="0">
                    <a:latin typeface="Times New Roman" panose="02020603050405020304" pitchFamily="18" charset="0"/>
                    <a:ea typeface="Calibri"/>
                    <a:cs typeface="Times New Roman" panose="02020603050405020304" pitchFamily="18" charset="0"/>
                  </a:rPr>
                  <a:t>3</a:t>
                </a:r>
                <a:r>
                  <a:rPr lang="tr-TR" b="1" i="1" dirty="0" smtClean="0">
                    <a:latin typeface="Times New Roman" panose="02020603050405020304" pitchFamily="18" charset="0"/>
                    <a:ea typeface="Calibri"/>
                    <a:cs typeface="Times New Roman" panose="02020603050405020304" pitchFamily="18" charset="0"/>
                  </a:rPr>
                  <a:t> </a:t>
                </a:r>
                <a:r>
                  <a:rPr lang="en-US" b="1" i="1" dirty="0" smtClean="0">
                    <a:latin typeface="Times New Roman" panose="02020603050405020304" pitchFamily="18" charset="0"/>
                    <a:ea typeface="Calibri"/>
                    <a:cs typeface="Times New Roman" panose="02020603050405020304" pitchFamily="18" charset="0"/>
                  </a:rPr>
                  <a:t>,</a:t>
                </a:r>
                <a:r>
                  <a:rPr lang="tr-TR" b="1" i="1" dirty="0">
                    <a:latin typeface="Times New Roman" panose="02020603050405020304" pitchFamily="18" charset="0"/>
                    <a:ea typeface="Calibri"/>
                    <a:cs typeface="Times New Roman" panose="02020603050405020304" pitchFamily="18" charset="0"/>
                  </a:rPr>
                  <a:t> </a:t>
                </a:r>
                <a:r>
                  <a:rPr lang="tr-TR" b="1" i="1" dirty="0" smtClean="0">
                    <a:latin typeface="Times New Roman" panose="02020603050405020304" pitchFamily="18" charset="0"/>
                    <a:ea typeface="Calibri"/>
                    <a:cs typeface="Times New Roman" panose="02020603050405020304" pitchFamily="18" charset="0"/>
                  </a:rPr>
                  <a:t>x</a:t>
                </a:r>
                <a:r>
                  <a:rPr lang="tr-TR" b="1" baseline="-25000" dirty="0" smtClean="0">
                    <a:latin typeface="Times New Roman" panose="02020603050405020304" pitchFamily="18" charset="0"/>
                    <a:ea typeface="Calibri"/>
                    <a:cs typeface="Times New Roman" panose="02020603050405020304" pitchFamily="18" charset="0"/>
                  </a:rPr>
                  <a:t>1</a:t>
                </a:r>
                <a:r>
                  <a:rPr lang="en-US" b="1" i="1" dirty="0" smtClean="0">
                    <a:latin typeface="Times New Roman" panose="02020603050405020304" pitchFamily="18" charset="0"/>
                    <a:ea typeface="Calibri"/>
                    <a:cs typeface="Times New Roman" panose="02020603050405020304" pitchFamily="18" charset="0"/>
                  </a:rPr>
                  <a:t>, </a:t>
                </a:r>
                <a:r>
                  <a:rPr lang="tr-TR" b="1" i="1" dirty="0" smtClean="0">
                    <a:latin typeface="Times New Roman" panose="02020603050405020304" pitchFamily="18" charset="0"/>
                    <a:ea typeface="Calibri"/>
                    <a:cs typeface="Times New Roman" panose="02020603050405020304" pitchFamily="18" charset="0"/>
                  </a:rPr>
                  <a:t>x</a:t>
                </a:r>
                <a:r>
                  <a:rPr lang="en-US" b="1" baseline="-25000" dirty="0">
                    <a:latin typeface="Times New Roman" panose="02020603050405020304" pitchFamily="18" charset="0"/>
                    <a:ea typeface="Calibri"/>
                    <a:cs typeface="Times New Roman" panose="02020603050405020304" pitchFamily="18" charset="0"/>
                  </a:rPr>
                  <a:t>2</a:t>
                </a:r>
                <a:r>
                  <a:rPr lang="en-US" b="1" i="1" dirty="0" smtClean="0">
                    <a:latin typeface="Times New Roman" panose="02020603050405020304" pitchFamily="18" charset="0"/>
                    <a:ea typeface="Calibri"/>
                    <a:cs typeface="Times New Roman" panose="02020603050405020304" pitchFamily="18" charset="0"/>
                  </a:rPr>
                  <a:t>, </a:t>
                </a:r>
                <a:r>
                  <a:rPr lang="tr-TR" b="1" i="1" dirty="0" smtClean="0">
                    <a:latin typeface="Times New Roman" panose="02020603050405020304" pitchFamily="18" charset="0"/>
                    <a:ea typeface="Calibri"/>
                    <a:cs typeface="Times New Roman" panose="02020603050405020304" pitchFamily="18" charset="0"/>
                  </a:rPr>
                  <a:t>x</a:t>
                </a:r>
                <a:r>
                  <a:rPr lang="en-US" b="1" baseline="-25000" dirty="0">
                    <a:latin typeface="Times New Roman" panose="02020603050405020304" pitchFamily="18" charset="0"/>
                    <a:ea typeface="Calibri"/>
                    <a:cs typeface="Times New Roman" panose="02020603050405020304" pitchFamily="18" charset="0"/>
                  </a:rPr>
                  <a:t>3</a:t>
                </a:r>
                <a:r>
                  <a:rPr lang="en-US" b="1" dirty="0" smtClean="0">
                    <a:latin typeface="Times New Roman" panose="02020603050405020304" pitchFamily="18" charset="0"/>
                    <a:ea typeface="Calibri"/>
                    <a:cs typeface="Times New Roman" panose="02020603050405020304" pitchFamily="18" charset="0"/>
                  </a:rPr>
                  <a:t>)</a:t>
                </a:r>
              </a:p>
            </p:txBody>
          </p:sp>
          <p:cxnSp>
            <p:nvCxnSpPr>
              <p:cNvPr id="16" name="Düz Bağlayıcı 89"/>
              <p:cNvCxnSpPr/>
              <p:nvPr/>
            </p:nvCxnSpPr>
            <p:spPr>
              <a:xfrm>
                <a:off x="2609247" y="2239573"/>
                <a:ext cx="128354"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17" name="Düz Bağlayıcı 89"/>
              <p:cNvCxnSpPr/>
              <p:nvPr/>
            </p:nvCxnSpPr>
            <p:spPr>
              <a:xfrm>
                <a:off x="2899901" y="2238807"/>
                <a:ext cx="128354"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18" name="Düz Bağlayıcı 89"/>
              <p:cNvCxnSpPr/>
              <p:nvPr/>
            </p:nvCxnSpPr>
            <p:spPr>
              <a:xfrm>
                <a:off x="3211604" y="2239573"/>
                <a:ext cx="128354" cy="0"/>
              </a:xfrm>
              <a:prstGeom prst="line">
                <a:avLst/>
              </a:prstGeom>
              <a:ln w="12700"/>
            </p:spPr>
            <p:style>
              <a:lnRef idx="2">
                <a:schemeClr val="dk1"/>
              </a:lnRef>
              <a:fillRef idx="1">
                <a:schemeClr val="lt1"/>
              </a:fillRef>
              <a:effectRef idx="0">
                <a:schemeClr val="dk1"/>
              </a:effectRef>
              <a:fontRef idx="minor">
                <a:schemeClr val="dk1"/>
              </a:fontRef>
            </p:style>
          </p:cxnSp>
        </p:grpSp>
        <p:sp>
          <p:nvSpPr>
            <p:cNvPr id="81" name="Right Brace 80"/>
            <p:cNvSpPr/>
            <p:nvPr/>
          </p:nvSpPr>
          <p:spPr>
            <a:xfrm rot="16200000">
              <a:off x="5581758" y="2150477"/>
              <a:ext cx="194605" cy="1403992"/>
            </a:xfrm>
            <a:prstGeom prst="rightBrace">
              <a:avLst>
                <a:gd name="adj1" fmla="val 8333"/>
                <a:gd name="adj2" fmla="val 4840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p:cNvCxnSpPr/>
            <p:nvPr/>
          </p:nvCxnSpPr>
          <p:spPr>
            <a:xfrm flipV="1">
              <a:off x="4208169" y="2053325"/>
              <a:ext cx="45720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nvGrpSpPr>
          <p:cNvPr id="87" name="Group 86"/>
          <p:cNvGrpSpPr/>
          <p:nvPr/>
        </p:nvGrpSpPr>
        <p:grpSpPr>
          <a:xfrm>
            <a:off x="3622175" y="1488080"/>
            <a:ext cx="3679074" cy="3163349"/>
            <a:chOff x="3622175" y="1488080"/>
            <a:chExt cx="3679074" cy="3163349"/>
          </a:xfrm>
        </p:grpSpPr>
        <p:grpSp>
          <p:nvGrpSpPr>
            <p:cNvPr id="9" name="Group 8"/>
            <p:cNvGrpSpPr/>
            <p:nvPr/>
          </p:nvGrpSpPr>
          <p:grpSpPr>
            <a:xfrm>
              <a:off x="3622175" y="1488080"/>
              <a:ext cx="2970558" cy="338554"/>
              <a:chOff x="3990531" y="1047089"/>
              <a:chExt cx="2499487" cy="273893"/>
            </a:xfrm>
          </p:grpSpPr>
          <p:sp>
            <p:nvSpPr>
              <p:cNvPr id="11" name="Metin kutusu 78"/>
              <p:cNvSpPr txBox="1"/>
              <p:nvPr/>
            </p:nvSpPr>
            <p:spPr>
              <a:xfrm>
                <a:off x="3990531" y="1047089"/>
                <a:ext cx="2499487" cy="27389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r>
                  <a:rPr lang="tr-TR" sz="1600" b="1" i="1" dirty="0">
                    <a:latin typeface="Times New Roman" panose="02020603050405020304" pitchFamily="18" charset="0"/>
                    <a:ea typeface="Calibri"/>
                    <a:cs typeface="Times New Roman" panose="02020603050405020304" pitchFamily="18" charset="0"/>
                  </a:rPr>
                  <a:t>f = x</a:t>
                </a:r>
                <a:r>
                  <a:rPr lang="tr-TR"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tr-TR" sz="1600" b="1" baseline="-25000" dirty="0">
                    <a:latin typeface="Times New Roman" panose="02020603050405020304" pitchFamily="18" charset="0"/>
                    <a:ea typeface="Calibri"/>
                    <a:cs typeface="Times New Roman" panose="02020603050405020304" pitchFamily="18" charset="0"/>
                  </a:rPr>
                  <a:t>2</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 +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a:t>
                </a:r>
                <a:r>
                  <a:rPr lang="en-US" sz="1600" b="1" i="1" dirty="0" smtClean="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tr-TR" sz="1600" b="1" baseline="-25000" dirty="0">
                    <a:latin typeface="Times New Roman" panose="02020603050405020304" pitchFamily="18" charset="0"/>
                    <a:ea typeface="Calibri"/>
                    <a:cs typeface="Times New Roman" panose="02020603050405020304" pitchFamily="18" charset="0"/>
                  </a:rPr>
                  <a:t>3</a:t>
                </a:r>
                <a:r>
                  <a:rPr lang="tr-TR" sz="1600" b="1" i="1" dirty="0">
                    <a:latin typeface="Times New Roman" panose="02020603050405020304" pitchFamily="18" charset="0"/>
                    <a:ea typeface="Calibri"/>
                    <a:cs typeface="Times New Roman" panose="02020603050405020304" pitchFamily="18" charset="0"/>
                  </a:rPr>
                  <a:t> + x</a:t>
                </a:r>
                <a:r>
                  <a:rPr lang="en-US" sz="1600" b="1" baseline="-25000" dirty="0">
                    <a:latin typeface="Times New Roman" panose="02020603050405020304" pitchFamily="18" charset="0"/>
                    <a:ea typeface="Calibri"/>
                    <a:cs typeface="Times New Roman" panose="02020603050405020304" pitchFamily="18" charset="0"/>
                  </a:rPr>
                  <a:t>1</a:t>
                </a:r>
                <a:r>
                  <a:rPr lang="en-US" sz="1600" b="1" dirty="0">
                    <a:latin typeface="Times New Roman" panose="02020603050405020304" pitchFamily="18" charset="0"/>
                    <a:ea typeface="Calibri"/>
                    <a:cs typeface="Times New Roman" panose="02020603050405020304" pitchFamily="18" charset="0"/>
                  </a:rPr>
                  <a:t> </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x</a:t>
                </a:r>
                <a:r>
                  <a:rPr lang="en-US" sz="1600" b="1" baseline="-25000" dirty="0">
                    <a:latin typeface="Times New Roman" panose="02020603050405020304" pitchFamily="18" charset="0"/>
                    <a:ea typeface="Calibri"/>
                    <a:cs typeface="Times New Roman" panose="02020603050405020304" pitchFamily="18" charset="0"/>
                  </a:rPr>
                  <a:t>3</a:t>
                </a:r>
                <a:endParaRPr lang="tr-TR" sz="1600" b="1" dirty="0">
                  <a:latin typeface="Times New Roman" panose="02020603050405020304" pitchFamily="18" charset="0"/>
                  <a:cs typeface="Times New Roman" panose="02020603050405020304" pitchFamily="18" charset="0"/>
                </a:endParaRPr>
              </a:p>
            </p:txBody>
          </p:sp>
          <p:cxnSp>
            <p:nvCxnSpPr>
              <p:cNvPr id="12" name="Düz Bağlayıcı 89"/>
              <p:cNvCxnSpPr/>
              <p:nvPr/>
            </p:nvCxnSpPr>
            <p:spPr>
              <a:xfrm>
                <a:off x="5832620" y="112074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13" name="Düz Bağlayıcı 89"/>
              <p:cNvCxnSpPr/>
              <p:nvPr/>
            </p:nvCxnSpPr>
            <p:spPr>
              <a:xfrm>
                <a:off x="6050467" y="1120122"/>
                <a:ext cx="108000" cy="0"/>
              </a:xfrm>
              <a:prstGeom prst="line">
                <a:avLst/>
              </a:prstGeom>
              <a:ln w="12700"/>
            </p:spPr>
            <p:style>
              <a:lnRef idx="2">
                <a:schemeClr val="dk1"/>
              </a:lnRef>
              <a:fillRef idx="1">
                <a:schemeClr val="lt1"/>
              </a:fillRef>
              <a:effectRef idx="0">
                <a:schemeClr val="dk1"/>
              </a:effectRef>
              <a:fontRef idx="minor">
                <a:schemeClr val="dk1"/>
              </a:fontRef>
            </p:style>
          </p:cxnSp>
          <p:cxnSp>
            <p:nvCxnSpPr>
              <p:cNvPr id="14" name="Düz Bağlayıcı 89"/>
              <p:cNvCxnSpPr/>
              <p:nvPr/>
            </p:nvCxnSpPr>
            <p:spPr>
              <a:xfrm>
                <a:off x="6237938" y="1120742"/>
                <a:ext cx="108000" cy="0"/>
              </a:xfrm>
              <a:prstGeom prst="line">
                <a:avLst/>
              </a:prstGeom>
              <a:ln w="12700"/>
            </p:spPr>
            <p:style>
              <a:lnRef idx="2">
                <a:schemeClr val="dk1"/>
              </a:lnRef>
              <a:fillRef idx="1">
                <a:schemeClr val="lt1"/>
              </a:fillRef>
              <a:effectRef idx="0">
                <a:schemeClr val="dk1"/>
              </a:effectRef>
              <a:fontRef idx="minor">
                <a:schemeClr val="dk1"/>
              </a:fontRef>
            </p:style>
          </p:cxnSp>
        </p:grpSp>
        <p:grpSp>
          <p:nvGrpSpPr>
            <p:cNvPr id="77" name="Group 76"/>
            <p:cNvGrpSpPr/>
            <p:nvPr/>
          </p:nvGrpSpPr>
          <p:grpSpPr>
            <a:xfrm>
              <a:off x="4346547" y="2885558"/>
              <a:ext cx="2954702" cy="1765871"/>
              <a:chOff x="5971767" y="3016569"/>
              <a:chExt cx="2954702" cy="1765871"/>
            </a:xfrm>
          </p:grpSpPr>
          <p:cxnSp>
            <p:nvCxnSpPr>
              <p:cNvPr id="48" name="Straight Connector 47"/>
              <p:cNvCxnSpPr/>
              <p:nvPr/>
            </p:nvCxnSpPr>
            <p:spPr>
              <a:xfrm rot="5400000">
                <a:off x="7255313"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7017138"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6778963"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6540789"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302614"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6064437" y="4102320"/>
                <a:ext cx="1334968"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6667741" y="3650769"/>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5" name="Oval 54"/>
              <p:cNvSpPr/>
              <p:nvPr/>
            </p:nvSpPr>
            <p:spPr>
              <a:xfrm>
                <a:off x="7144091" y="3650769"/>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6" name="Oval 55"/>
              <p:cNvSpPr/>
              <p:nvPr/>
            </p:nvSpPr>
            <p:spPr>
              <a:xfrm>
                <a:off x="7144091" y="389786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7" name="Oval 56"/>
              <p:cNvSpPr/>
              <p:nvPr/>
            </p:nvSpPr>
            <p:spPr>
              <a:xfrm>
                <a:off x="6905916" y="3897861"/>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8" name="Oval 57"/>
              <p:cNvSpPr/>
              <p:nvPr/>
            </p:nvSpPr>
            <p:spPr>
              <a:xfrm>
                <a:off x="6905916" y="4144954"/>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59" name="Oval 58"/>
              <p:cNvSpPr/>
              <p:nvPr/>
            </p:nvSpPr>
            <p:spPr>
              <a:xfrm>
                <a:off x="7382265" y="4144954"/>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60" name="Oval 59"/>
              <p:cNvSpPr/>
              <p:nvPr/>
            </p:nvSpPr>
            <p:spPr>
              <a:xfrm>
                <a:off x="7620440" y="4144954"/>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61" name="Oval 60"/>
              <p:cNvSpPr/>
              <p:nvPr/>
            </p:nvSpPr>
            <p:spPr>
              <a:xfrm>
                <a:off x="7858615" y="4144954"/>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62" name="Oval 61"/>
              <p:cNvSpPr/>
              <p:nvPr/>
            </p:nvSpPr>
            <p:spPr>
              <a:xfrm>
                <a:off x="6905916" y="4392047"/>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63" name="Oval 62"/>
              <p:cNvSpPr/>
              <p:nvPr/>
            </p:nvSpPr>
            <p:spPr>
              <a:xfrm>
                <a:off x="6667741" y="4392047"/>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64" name="Oval 63"/>
              <p:cNvSpPr/>
              <p:nvPr/>
            </p:nvSpPr>
            <p:spPr>
              <a:xfrm>
                <a:off x="7620440" y="4392047"/>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65" name="Straight Connector 64"/>
              <p:cNvCxnSpPr/>
              <p:nvPr/>
            </p:nvCxnSpPr>
            <p:spPr>
              <a:xfrm>
                <a:off x="6376705" y="3717521"/>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376705" y="4212954"/>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76705" y="4460671"/>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68" name="Metin kutusu 77"/>
              <p:cNvSpPr txBox="1"/>
              <p:nvPr/>
            </p:nvSpPr>
            <p:spPr>
              <a:xfrm>
                <a:off x="5971767" y="3535945"/>
                <a:ext cx="424210" cy="1246495"/>
              </a:xfrm>
              <a:prstGeom prst="rect">
                <a:avLst/>
              </a:prstGeom>
              <a:noFill/>
            </p:spPr>
            <p:txBody>
              <a:bodyPr wrap="square" rtlCol="0">
                <a:spAutoFit/>
              </a:bodyPr>
              <a:lstStyle/>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1</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2</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4</a:t>
                </a:r>
                <a:r>
                  <a:rPr lang="tr-TR" sz="1600" b="1" i="1" dirty="0">
                    <a:solidFill>
                      <a:prstClr val="black"/>
                    </a:solidFill>
                    <a:latin typeface="Times New Roman" panose="02020603050405020304" pitchFamily="18" charset="0"/>
                    <a:ea typeface="Calibri"/>
                    <a:cs typeface="Times New Roman" panose="02020603050405020304" pitchFamily="18" charset="0"/>
                  </a:rPr>
                  <a:t> 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3</a:t>
                </a:r>
                <a:r>
                  <a:rPr lang="tr-TR" sz="1600" b="1" i="1" baseline="-25000" dirty="0">
                    <a:solidFill>
                      <a:prstClr val="black"/>
                    </a:solidFill>
                    <a:latin typeface="Times New Roman" panose="02020603050405020304" pitchFamily="18" charset="0"/>
                    <a:ea typeface="Calibri"/>
                    <a:cs typeface="Times New Roman" panose="02020603050405020304" pitchFamily="18" charset="0"/>
                  </a:rPr>
                  <a:t> </a:t>
                </a: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nvGrpSpPr>
              <p:cNvPr id="69" name="Group 68"/>
              <p:cNvGrpSpPr/>
              <p:nvPr/>
            </p:nvGrpSpPr>
            <p:grpSpPr>
              <a:xfrm>
                <a:off x="6559396" y="3016569"/>
                <a:ext cx="2367073" cy="338554"/>
                <a:chOff x="4148949" y="1689523"/>
                <a:chExt cx="2367073" cy="338554"/>
              </a:xfrm>
            </p:grpSpPr>
            <p:sp>
              <p:nvSpPr>
                <p:cNvPr id="70" name="Metin kutusu 88"/>
                <p:cNvSpPr txBox="1"/>
                <p:nvPr/>
              </p:nvSpPr>
              <p:spPr>
                <a:xfrm>
                  <a:off x="4148949" y="1689523"/>
                  <a:ext cx="2367073" cy="338554"/>
                </a:xfrm>
                <a:prstGeom prst="rect">
                  <a:avLst/>
                </a:prstGeom>
                <a:noFill/>
              </p:spPr>
              <p:txBody>
                <a:bodyPr wrap="square" rtlCol="0" anchor="ctr">
                  <a:spAutoFit/>
                </a:bodyPr>
                <a:lstStyle/>
                <a:p>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 </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71" name="Düz Bağlayıcı 89"/>
                <p:cNvCxnSpPr/>
                <p:nvPr/>
              </p:nvCxnSpPr>
              <p:spPr>
                <a:xfrm>
                  <a:off x="4943382"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Düz Bağlayıcı 89"/>
                <p:cNvCxnSpPr/>
                <p:nvPr/>
              </p:nvCxnSpPr>
              <p:spPr>
                <a:xfrm>
                  <a:off x="5231130"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Düz Bağlayıcı 89"/>
                <p:cNvCxnSpPr/>
                <p:nvPr/>
              </p:nvCxnSpPr>
              <p:spPr>
                <a:xfrm>
                  <a:off x="5499828"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Oval 73"/>
              <p:cNvSpPr/>
              <p:nvPr/>
            </p:nvSpPr>
            <p:spPr>
              <a:xfrm>
                <a:off x="7620440" y="3897861"/>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75" name="Straight Connector 74"/>
              <p:cNvCxnSpPr/>
              <p:nvPr/>
            </p:nvCxnSpPr>
            <p:spPr>
              <a:xfrm>
                <a:off x="6376705" y="3965238"/>
                <a:ext cx="19683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6" name="Dikdörtgen 11"/>
              <p:cNvSpPr/>
              <p:nvPr/>
            </p:nvSpPr>
            <p:spPr>
              <a:xfrm rot="5400000">
                <a:off x="7654425" y="4100270"/>
                <a:ext cx="1334968"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grpSp>
      <p:grpSp>
        <p:nvGrpSpPr>
          <p:cNvPr id="93" name="Group 92"/>
          <p:cNvGrpSpPr/>
          <p:nvPr/>
        </p:nvGrpSpPr>
        <p:grpSpPr>
          <a:xfrm>
            <a:off x="93671" y="3163780"/>
            <a:ext cx="6744664" cy="1781920"/>
            <a:chOff x="93671" y="3163780"/>
            <a:chExt cx="6744664" cy="1781920"/>
          </a:xfrm>
        </p:grpSpPr>
        <p:sp>
          <p:nvSpPr>
            <p:cNvPr id="19" name="TextBox 18"/>
            <p:cNvSpPr txBox="1"/>
            <p:nvPr/>
          </p:nvSpPr>
          <p:spPr>
            <a:xfrm>
              <a:off x="93671" y="3163780"/>
              <a:ext cx="3349812" cy="523220"/>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US" sz="1400" b="1" dirty="0" smtClean="0">
                  <a:solidFill>
                    <a:srgbClr val="C00000"/>
                  </a:solidFill>
                </a:rPr>
                <a:t>Optimal Area = # of products x # of literals </a:t>
              </a:r>
            </a:p>
            <a:p>
              <a:r>
                <a:rPr lang="en-US" sz="1400" b="1" dirty="0">
                  <a:solidFill>
                    <a:srgbClr val="C00000"/>
                  </a:solidFill>
                </a:rPr>
                <a:t>	</a:t>
              </a:r>
              <a:r>
                <a:rPr lang="en-US" sz="1400" b="1" dirty="0" smtClean="0">
                  <a:solidFill>
                    <a:srgbClr val="C00000"/>
                  </a:solidFill>
                </a:rPr>
                <a:t>Size	   = M x N</a:t>
              </a:r>
            </a:p>
          </p:txBody>
        </p:sp>
        <p:sp>
          <p:nvSpPr>
            <p:cNvPr id="78" name="TextBox 77"/>
            <p:cNvSpPr txBox="1"/>
            <p:nvPr/>
          </p:nvSpPr>
          <p:spPr>
            <a:xfrm>
              <a:off x="4436769" y="4576368"/>
              <a:ext cx="2401566" cy="369332"/>
            </a:xfrm>
            <a:prstGeom prst="rect">
              <a:avLst/>
            </a:prstGeom>
            <a:noFill/>
          </p:spPr>
          <p:txBody>
            <a:bodyPr wrap="square" rtlCol="0">
              <a:spAutoFit/>
            </a:bodyPr>
            <a:lstStyle/>
            <a:p>
              <a:r>
                <a:rPr lang="en-US" b="1" dirty="0" smtClean="0">
                  <a:ea typeface="Calibri"/>
                  <a:cs typeface="Times New Roman" panose="02020603050405020304" pitchFamily="18" charset="0"/>
                </a:rPr>
                <a:t>Area Cost = 4 x 6 = 24</a:t>
              </a:r>
              <a:endParaRPr lang="en-US" b="1" dirty="0">
                <a:ea typeface="Calibri"/>
                <a:cs typeface="Times New Roman" panose="02020603050405020304" pitchFamily="18" charset="0"/>
              </a:endParaRPr>
            </a:p>
          </p:txBody>
        </p:sp>
      </p:grpSp>
      <p:grpSp>
        <p:nvGrpSpPr>
          <p:cNvPr id="89" name="Group 88"/>
          <p:cNvGrpSpPr/>
          <p:nvPr/>
        </p:nvGrpSpPr>
        <p:grpSpPr>
          <a:xfrm>
            <a:off x="1368963" y="2225136"/>
            <a:ext cx="3296406" cy="2778352"/>
            <a:chOff x="1368963" y="2225136"/>
            <a:chExt cx="3296406" cy="2778352"/>
          </a:xfrm>
        </p:grpSpPr>
        <p:cxnSp>
          <p:nvCxnSpPr>
            <p:cNvPr id="25" name="Straight Arrow Connector 24"/>
            <p:cNvCxnSpPr/>
            <p:nvPr/>
          </p:nvCxnSpPr>
          <p:spPr>
            <a:xfrm>
              <a:off x="3579494" y="2626758"/>
              <a:ext cx="0" cy="3657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rot="16200000">
              <a:off x="2688973" y="3656789"/>
              <a:ext cx="2047067" cy="646331"/>
            </a:xfrm>
            <a:prstGeom prst="rect">
              <a:avLst/>
            </a:prstGeom>
            <a:noFill/>
          </p:spPr>
          <p:txBody>
            <a:bodyPr wrap="square" rtlCol="0">
              <a:spAutoFit/>
            </a:bodyPr>
            <a:lstStyle/>
            <a:p>
              <a:r>
                <a:rPr lang="en-US" b="1" dirty="0" smtClean="0"/>
                <a:t>Outputs of crossbar </a:t>
              </a:r>
            </a:p>
            <a:p>
              <a:pPr algn="ctr"/>
              <a:r>
                <a:rPr lang="en-US" b="1" dirty="0" smtClean="0"/>
                <a:t>(</a:t>
              </a:r>
              <a:r>
                <a:rPr lang="en-US" b="1" dirty="0" smtClean="0">
                  <a:solidFill>
                    <a:srgbClr val="C00000"/>
                  </a:solidFill>
                </a:rPr>
                <a:t>M</a:t>
              </a:r>
              <a:r>
                <a:rPr lang="en-US" b="1" dirty="0" smtClean="0"/>
                <a:t>)</a:t>
              </a:r>
              <a:endParaRPr lang="en-US" b="1" dirty="0">
                <a:ea typeface="Calibri"/>
                <a:cs typeface="Times New Roman" panose="02020603050405020304" pitchFamily="18" charset="0"/>
              </a:endParaRPr>
            </a:p>
          </p:txBody>
        </p:sp>
        <p:sp>
          <p:nvSpPr>
            <p:cNvPr id="79" name="TextBox 78"/>
            <p:cNvSpPr txBox="1"/>
            <p:nvPr/>
          </p:nvSpPr>
          <p:spPr>
            <a:xfrm>
              <a:off x="1368963" y="2225136"/>
              <a:ext cx="3296406" cy="369332"/>
            </a:xfrm>
            <a:prstGeom prst="rect">
              <a:avLst/>
            </a:prstGeom>
            <a:noFill/>
          </p:spPr>
          <p:txBody>
            <a:bodyPr wrap="square" rtlCol="0">
              <a:spAutoFit/>
            </a:bodyPr>
            <a:lstStyle/>
            <a:p>
              <a:r>
                <a:rPr lang="en-US" b="1" dirty="0" smtClean="0">
                  <a:cs typeface="Times New Roman" panose="02020603050405020304" pitchFamily="18" charset="0"/>
                </a:rPr>
                <a:t>4 Products </a:t>
              </a:r>
              <a:r>
                <a:rPr lang="en-US" b="1" dirty="0"/>
                <a:t>( </a:t>
              </a:r>
              <a:r>
                <a:rPr lang="en-US" b="1" i="1" dirty="0" smtClean="0">
                  <a:latin typeface="Times New Roman" panose="02020603050405020304" pitchFamily="18" charset="0"/>
                  <a:ea typeface="Calibri"/>
                  <a:cs typeface="Times New Roman" panose="02020603050405020304" pitchFamily="18" charset="0"/>
                </a:rPr>
                <a:t>P</a:t>
              </a:r>
              <a:r>
                <a:rPr lang="tr-TR" b="1" baseline="-25000" dirty="0" smtClean="0">
                  <a:latin typeface="Times New Roman" panose="02020603050405020304" pitchFamily="18" charset="0"/>
                  <a:ea typeface="Calibri"/>
                  <a:cs typeface="Times New Roman" panose="02020603050405020304" pitchFamily="18" charset="0"/>
                </a:rPr>
                <a:t>1</a:t>
              </a:r>
              <a:r>
                <a:rPr lang="en-US" b="1" i="1" dirty="0">
                  <a:latin typeface="Times New Roman" panose="02020603050405020304" pitchFamily="18" charset="0"/>
                  <a:ea typeface="Calibri"/>
                  <a:cs typeface="Times New Roman" panose="02020603050405020304" pitchFamily="18" charset="0"/>
                </a:rPr>
                <a:t>,</a:t>
              </a:r>
              <a:r>
                <a:rPr lang="tr-TR" b="1" i="1" dirty="0">
                  <a:latin typeface="Times New Roman" panose="02020603050405020304" pitchFamily="18" charset="0"/>
                  <a:ea typeface="Calibri"/>
                  <a:cs typeface="Times New Roman" panose="02020603050405020304" pitchFamily="18" charset="0"/>
                </a:rPr>
                <a:t> </a:t>
              </a:r>
              <a:r>
                <a:rPr lang="en-US" b="1" i="1" dirty="0" smtClean="0">
                  <a:latin typeface="Times New Roman" panose="02020603050405020304" pitchFamily="18" charset="0"/>
                  <a:ea typeface="Calibri"/>
                  <a:cs typeface="Times New Roman" panose="02020603050405020304" pitchFamily="18" charset="0"/>
                </a:rPr>
                <a:t>P</a:t>
              </a:r>
              <a:r>
                <a:rPr lang="en-US" b="1" baseline="-25000" dirty="0" smtClean="0">
                  <a:latin typeface="Times New Roman" panose="02020603050405020304" pitchFamily="18" charset="0"/>
                  <a:ea typeface="Calibri"/>
                  <a:cs typeface="Times New Roman" panose="02020603050405020304" pitchFamily="18" charset="0"/>
                </a:rPr>
                <a:t>2</a:t>
              </a:r>
              <a:r>
                <a:rPr lang="tr-TR" b="1" i="1" dirty="0" smtClean="0">
                  <a:latin typeface="Times New Roman" panose="02020603050405020304" pitchFamily="18" charset="0"/>
                  <a:ea typeface="Calibri"/>
                  <a:cs typeface="Times New Roman" panose="02020603050405020304" pitchFamily="18" charset="0"/>
                </a:rPr>
                <a:t> </a:t>
              </a:r>
              <a:r>
                <a:rPr lang="en-US" b="1" i="1" dirty="0">
                  <a:latin typeface="Times New Roman" panose="02020603050405020304" pitchFamily="18" charset="0"/>
                  <a:ea typeface="Calibri"/>
                  <a:cs typeface="Times New Roman" panose="02020603050405020304" pitchFamily="18" charset="0"/>
                </a:rPr>
                <a:t>,</a:t>
              </a:r>
              <a:r>
                <a:rPr lang="tr-TR" b="1" i="1" dirty="0">
                  <a:latin typeface="Times New Roman" panose="02020603050405020304" pitchFamily="18" charset="0"/>
                  <a:ea typeface="Calibri"/>
                  <a:cs typeface="Times New Roman" panose="02020603050405020304" pitchFamily="18" charset="0"/>
                </a:rPr>
                <a:t> </a:t>
              </a:r>
              <a:r>
                <a:rPr lang="en-US" b="1" i="1" dirty="0" smtClean="0">
                  <a:latin typeface="Times New Roman" panose="02020603050405020304" pitchFamily="18" charset="0"/>
                  <a:ea typeface="Calibri"/>
                  <a:cs typeface="Times New Roman" panose="02020603050405020304" pitchFamily="18" charset="0"/>
                </a:rPr>
                <a:t>P</a:t>
              </a:r>
              <a:r>
                <a:rPr lang="en-US" b="1" baseline="-25000" dirty="0" smtClean="0">
                  <a:latin typeface="Times New Roman" panose="02020603050405020304" pitchFamily="18" charset="0"/>
                  <a:ea typeface="Calibri"/>
                  <a:cs typeface="Times New Roman" panose="02020603050405020304" pitchFamily="18" charset="0"/>
                </a:rPr>
                <a:t>3,</a:t>
              </a:r>
              <a:r>
                <a:rPr lang="en-US" b="1" i="1" dirty="0">
                  <a:latin typeface="Times New Roman" panose="02020603050405020304" pitchFamily="18" charset="0"/>
                  <a:ea typeface="Calibri"/>
                  <a:cs typeface="Times New Roman" panose="02020603050405020304" pitchFamily="18" charset="0"/>
                </a:rPr>
                <a:t> </a:t>
              </a:r>
              <a:r>
                <a:rPr lang="en-US" b="1" i="1" dirty="0" smtClean="0">
                  <a:latin typeface="Times New Roman" panose="02020603050405020304" pitchFamily="18" charset="0"/>
                  <a:ea typeface="Calibri"/>
                  <a:cs typeface="Times New Roman" panose="02020603050405020304" pitchFamily="18" charset="0"/>
                </a:rPr>
                <a:t>P</a:t>
              </a:r>
              <a:r>
                <a:rPr lang="en-US" b="1" baseline="-25000" dirty="0" smtClean="0">
                  <a:latin typeface="Times New Roman" panose="02020603050405020304" pitchFamily="18" charset="0"/>
                  <a:ea typeface="Calibri"/>
                  <a:cs typeface="Times New Roman" panose="02020603050405020304" pitchFamily="18" charset="0"/>
                </a:rPr>
                <a:t>4</a:t>
              </a:r>
              <a:r>
                <a:rPr lang="en-US" b="1" i="1" dirty="0" smtClean="0">
                  <a:latin typeface="Times New Roman" panose="02020603050405020304" pitchFamily="18" charset="0"/>
                  <a:ea typeface="Calibri"/>
                  <a:cs typeface="Times New Roman" panose="02020603050405020304" pitchFamily="18" charset="0"/>
                </a:rPr>
                <a:t> </a:t>
              </a:r>
              <a:r>
                <a:rPr lang="en-US" b="1" dirty="0" smtClean="0">
                  <a:latin typeface="Times New Roman" panose="02020603050405020304" pitchFamily="18" charset="0"/>
                  <a:ea typeface="Calibri"/>
                  <a:cs typeface="Times New Roman" panose="02020603050405020304" pitchFamily="18" charset="0"/>
                </a:rPr>
                <a:t>)</a:t>
              </a:r>
              <a:endParaRPr lang="en-US" b="1" dirty="0">
                <a:ea typeface="Calibri"/>
                <a:cs typeface="Times New Roman" panose="02020603050405020304" pitchFamily="18" charset="0"/>
              </a:endParaRPr>
            </a:p>
          </p:txBody>
        </p:sp>
        <p:sp>
          <p:nvSpPr>
            <p:cNvPr id="85" name="Right Brace 84"/>
            <p:cNvSpPr/>
            <p:nvPr/>
          </p:nvSpPr>
          <p:spPr>
            <a:xfrm rot="10800000">
              <a:off x="4114041" y="3447233"/>
              <a:ext cx="285752" cy="1022018"/>
            </a:xfrm>
            <a:prstGeom prst="rightBrace">
              <a:avLst>
                <a:gd name="adj1" fmla="val 8333"/>
                <a:gd name="adj2" fmla="val 4840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641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 in the context of crossbars</a:t>
            </a:r>
          </a:p>
        </p:txBody>
      </p:sp>
      <p:sp>
        <p:nvSpPr>
          <p:cNvPr id="3" name="Date Placeholder 2"/>
          <p:cNvSpPr>
            <a:spLocks noGrp="1"/>
          </p:cNvSpPr>
          <p:nvPr>
            <p:ph type="dt" sz="half" idx="10"/>
          </p:nvPr>
        </p:nvSpPr>
        <p:spPr/>
        <p:txBody>
          <a:bodyPr/>
          <a:lstStyle/>
          <a:p>
            <a:r>
              <a:rPr lang="en-US" noProof="1" smtClean="0"/>
              <a:t>Yield Analysis of Nano-crossbars</a:t>
            </a:r>
            <a:endParaRPr lang="en-US" noProof="1"/>
          </a:p>
        </p:txBody>
      </p:sp>
      <p:sp>
        <p:nvSpPr>
          <p:cNvPr id="4" name="Footer Placeholder 3"/>
          <p:cNvSpPr>
            <a:spLocks noGrp="1"/>
          </p:cNvSpPr>
          <p:nvPr>
            <p:ph type="ftr" sz="quarter" idx="11"/>
          </p:nvPr>
        </p:nvSpPr>
        <p:spPr/>
        <p:txBody>
          <a:bodyPr/>
          <a:lstStyle/>
          <a:p>
            <a:r>
              <a:rPr lang="en-US" noProof="1" smtClean="0"/>
              <a:t>Onur Tunali (ITU)</a:t>
            </a:r>
            <a:endParaRPr lang="en-US" noProof="1"/>
          </a:p>
        </p:txBody>
      </p:sp>
      <p:sp>
        <p:nvSpPr>
          <p:cNvPr id="5" name="Slide Number Placeholder 4"/>
          <p:cNvSpPr>
            <a:spLocks noGrp="1"/>
          </p:cNvSpPr>
          <p:nvPr>
            <p:ph type="sldNum" sz="quarter" idx="12"/>
          </p:nvPr>
        </p:nvSpPr>
        <p:spPr/>
        <p:txBody>
          <a:bodyPr/>
          <a:lstStyle/>
          <a:p>
            <a:fld id="{22DECF6A-13F7-418C-BBFC-95033FFCD5F1}" type="slidenum">
              <a:rPr lang="en-US" noProof="1" smtClean="0"/>
              <a:pPr/>
              <a:t>9</a:t>
            </a:fld>
            <a:r>
              <a:rPr lang="en-US" noProof="1" smtClean="0"/>
              <a:t> / 20</a:t>
            </a:r>
            <a:endParaRPr lang="en-US" noProof="1"/>
          </a:p>
        </p:txBody>
      </p:sp>
      <p:grpSp>
        <p:nvGrpSpPr>
          <p:cNvPr id="71" name="Group 70"/>
          <p:cNvGrpSpPr/>
          <p:nvPr/>
        </p:nvGrpSpPr>
        <p:grpSpPr>
          <a:xfrm>
            <a:off x="3910292" y="2449902"/>
            <a:ext cx="2954702" cy="2074411"/>
            <a:chOff x="3903298" y="2416698"/>
            <a:chExt cx="2954702" cy="2074411"/>
          </a:xfrm>
        </p:grpSpPr>
        <p:cxnSp>
          <p:nvCxnSpPr>
            <p:cNvPr id="9" name="Straight Connector 8"/>
            <p:cNvCxnSpPr/>
            <p:nvPr/>
          </p:nvCxnSpPr>
          <p:spPr>
            <a:xfrm rot="5400000">
              <a:off x="5031368"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793193"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55018"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316844"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4078669"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40492"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599272" y="3050898"/>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6" name="Oval 15"/>
            <p:cNvSpPr/>
            <p:nvPr/>
          </p:nvSpPr>
          <p:spPr>
            <a:xfrm>
              <a:off x="5075622" y="3050898"/>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7" name="Oval 16"/>
            <p:cNvSpPr/>
            <p:nvPr/>
          </p:nvSpPr>
          <p:spPr>
            <a:xfrm>
              <a:off x="5075622" y="3297990"/>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8" name="Oval 17"/>
            <p:cNvSpPr/>
            <p:nvPr/>
          </p:nvSpPr>
          <p:spPr>
            <a:xfrm>
              <a:off x="4837447" y="3297990"/>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19" name="Oval 18"/>
            <p:cNvSpPr/>
            <p:nvPr/>
          </p:nvSpPr>
          <p:spPr>
            <a:xfrm>
              <a:off x="4837447" y="3545083"/>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0" name="Oval 19"/>
            <p:cNvSpPr/>
            <p:nvPr/>
          </p:nvSpPr>
          <p:spPr>
            <a:xfrm>
              <a:off x="5313796" y="354508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1" name="Oval 20"/>
            <p:cNvSpPr/>
            <p:nvPr/>
          </p:nvSpPr>
          <p:spPr>
            <a:xfrm>
              <a:off x="5551971" y="354508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2" name="Oval 21"/>
            <p:cNvSpPr/>
            <p:nvPr/>
          </p:nvSpPr>
          <p:spPr>
            <a:xfrm>
              <a:off x="5790146" y="3545083"/>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3" name="Oval 22"/>
            <p:cNvSpPr/>
            <p:nvPr/>
          </p:nvSpPr>
          <p:spPr>
            <a:xfrm>
              <a:off x="4837447" y="3792176"/>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4" name="Oval 23"/>
            <p:cNvSpPr/>
            <p:nvPr/>
          </p:nvSpPr>
          <p:spPr>
            <a:xfrm>
              <a:off x="4599272" y="3792176"/>
              <a:ext cx="128354" cy="133497"/>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sp>
          <p:nvSpPr>
            <p:cNvPr id="25" name="Oval 24"/>
            <p:cNvSpPr/>
            <p:nvPr/>
          </p:nvSpPr>
          <p:spPr>
            <a:xfrm>
              <a:off x="5551971" y="3792176"/>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26" name="Straight Connector 25"/>
            <p:cNvCxnSpPr/>
            <p:nvPr/>
          </p:nvCxnSpPr>
          <p:spPr>
            <a:xfrm>
              <a:off x="4308236" y="3117650"/>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08236" y="3613083"/>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08236" y="3860800"/>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9" name="Metin kutusu 77"/>
            <p:cNvSpPr txBox="1"/>
            <p:nvPr/>
          </p:nvSpPr>
          <p:spPr>
            <a:xfrm>
              <a:off x="3903298" y="2936074"/>
              <a:ext cx="424210" cy="1246495"/>
            </a:xfrm>
            <a:prstGeom prst="rect">
              <a:avLst/>
            </a:prstGeom>
            <a:noFill/>
          </p:spPr>
          <p:txBody>
            <a:bodyPr wrap="square" rtlCol="0">
              <a:spAutoFit/>
            </a:bodyPr>
            <a:lstStyle/>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1</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tr-TR" sz="1600" b="1" baseline="-25000" dirty="0">
                  <a:solidFill>
                    <a:prstClr val="black"/>
                  </a:solidFill>
                  <a:latin typeface="Times New Roman" panose="02020603050405020304" pitchFamily="18" charset="0"/>
                  <a:ea typeface="Calibri"/>
                  <a:cs typeface="Times New Roman" panose="02020603050405020304" pitchFamily="18" charset="0"/>
                </a:rPr>
                <a:t>2</a:t>
              </a:r>
              <a:endParaRPr lang="tr-TR" sz="1600" b="1" dirty="0">
                <a:solidFill>
                  <a:prstClr val="black"/>
                </a:solidFill>
                <a:latin typeface="Times New Roman" panose="02020603050405020304" pitchFamily="18" charset="0"/>
                <a:ea typeface="Calibri"/>
                <a:cs typeface="Times New Roman" panose="02020603050405020304" pitchFamily="18" charset="0"/>
              </a:endParaRPr>
            </a:p>
            <a:p>
              <a:pPr algn="r">
                <a:lnSpc>
                  <a:spcPts val="1800"/>
                </a:lnSpc>
              </a:pPr>
              <a:r>
                <a:rPr lang="tr-TR" sz="1600" b="1" i="1" dirty="0">
                  <a:solidFill>
                    <a:prstClr val="black"/>
                  </a:solidFill>
                  <a:latin typeface="Times New Roman" panose="02020603050405020304" pitchFamily="18" charset="0"/>
                  <a:ea typeface="Calibri"/>
                  <a:cs typeface="Times New Roman" panose="02020603050405020304" pitchFamily="18" charset="0"/>
                </a:rPr>
                <a:t>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4</a:t>
              </a:r>
              <a:r>
                <a:rPr lang="tr-TR" sz="1600" b="1" i="1" dirty="0">
                  <a:solidFill>
                    <a:prstClr val="black"/>
                  </a:solidFill>
                  <a:latin typeface="Times New Roman" panose="02020603050405020304" pitchFamily="18" charset="0"/>
                  <a:ea typeface="Calibri"/>
                  <a:cs typeface="Times New Roman" panose="02020603050405020304" pitchFamily="18" charset="0"/>
                </a:rPr>
                <a:t> P</a:t>
              </a:r>
              <a:r>
                <a:rPr lang="en-US" sz="1600" b="1" baseline="-25000" dirty="0">
                  <a:solidFill>
                    <a:prstClr val="black"/>
                  </a:solidFill>
                  <a:latin typeface="Times New Roman" panose="02020603050405020304" pitchFamily="18" charset="0"/>
                  <a:ea typeface="Calibri"/>
                  <a:cs typeface="Times New Roman" panose="02020603050405020304" pitchFamily="18" charset="0"/>
                </a:rPr>
                <a:t>3</a:t>
              </a:r>
              <a:r>
                <a:rPr lang="tr-TR" sz="1600" b="1" i="1" baseline="-25000" dirty="0">
                  <a:solidFill>
                    <a:prstClr val="black"/>
                  </a:solidFill>
                  <a:latin typeface="Times New Roman" panose="02020603050405020304" pitchFamily="18" charset="0"/>
                  <a:ea typeface="Calibri"/>
                  <a:cs typeface="Times New Roman" panose="02020603050405020304" pitchFamily="18" charset="0"/>
                </a:rPr>
                <a:t> </a:t>
              </a:r>
            </a:p>
            <a:p>
              <a:pPr algn="r">
                <a:lnSpc>
                  <a:spcPts val="1800"/>
                </a:lnSpc>
              </a:pPr>
              <a:endParaRPr lang="tr-TR" sz="1600" b="1" i="1" dirty="0">
                <a:solidFill>
                  <a:prstClr val="black"/>
                </a:solidFill>
                <a:latin typeface="Times New Roman" panose="02020603050405020304" pitchFamily="18" charset="0"/>
                <a:ea typeface="Calibri"/>
                <a:cs typeface="Times New Roman" panose="02020603050405020304" pitchFamily="18" charset="0"/>
              </a:endParaRPr>
            </a:p>
          </p:txBody>
        </p:sp>
        <p:grpSp>
          <p:nvGrpSpPr>
            <p:cNvPr id="30" name="Group 29"/>
            <p:cNvGrpSpPr/>
            <p:nvPr/>
          </p:nvGrpSpPr>
          <p:grpSpPr>
            <a:xfrm>
              <a:off x="4490927" y="2416698"/>
              <a:ext cx="2367073" cy="338554"/>
              <a:chOff x="4148949" y="1689523"/>
              <a:chExt cx="2367073" cy="338554"/>
            </a:xfrm>
          </p:grpSpPr>
          <p:sp>
            <p:nvSpPr>
              <p:cNvPr id="34" name="Metin kutusu 88"/>
              <p:cNvSpPr txBox="1"/>
              <p:nvPr/>
            </p:nvSpPr>
            <p:spPr>
              <a:xfrm>
                <a:off x="4148949" y="1689523"/>
                <a:ext cx="2367073" cy="338554"/>
              </a:xfrm>
              <a:prstGeom prst="rect">
                <a:avLst/>
              </a:prstGeom>
              <a:noFill/>
            </p:spPr>
            <p:txBody>
              <a:bodyPr wrap="square" rtlCol="0" anchor="ctr">
                <a:spAutoFit/>
              </a:bodyPr>
              <a:lstStyle/>
              <a:p>
                <a:r>
                  <a:rPr lang="tr-TR" sz="1600" b="1" i="1" dirty="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 </a:t>
                </a:r>
                <a:r>
                  <a:rPr lang="tr-TR" sz="1600" b="1" i="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1</a:t>
                </a:r>
                <a:r>
                  <a:rPr lang="tr-TR" sz="1600" b="1" i="1" dirty="0">
                    <a:latin typeface="Times New Roman" panose="02020603050405020304" pitchFamily="18" charset="0"/>
                    <a:ea typeface="Calibri"/>
                    <a:cs typeface="Times New Roman" panose="02020603050405020304" pitchFamily="18" charset="0"/>
                  </a:rPr>
                  <a:t> </a:t>
                </a:r>
                <a:r>
                  <a:rPr lang="en-US" sz="1600" b="1" i="1"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2</a:t>
                </a:r>
                <a:r>
                  <a:rPr lang="tr-TR" sz="1600" b="1" baseline="-25000" dirty="0">
                    <a:latin typeface="Times New Roman" panose="02020603050405020304" pitchFamily="18" charset="0"/>
                    <a:ea typeface="Calibri"/>
                    <a:cs typeface="Times New Roman" panose="02020603050405020304" pitchFamily="18" charset="0"/>
                  </a:rPr>
                  <a:t>  </a:t>
                </a:r>
                <a:r>
                  <a:rPr lang="tr-TR" sz="1600" b="1" i="1" dirty="0" smtClean="0">
                    <a:latin typeface="Times New Roman" panose="02020603050405020304" pitchFamily="18" charset="0"/>
                    <a:ea typeface="Calibri"/>
                    <a:cs typeface="Times New Roman" panose="02020603050405020304" pitchFamily="18" charset="0"/>
                  </a:rPr>
                  <a:t>x</a:t>
                </a:r>
                <a:r>
                  <a:rPr lang="en-US" sz="1600" b="1" baseline="-25000" dirty="0">
                    <a:latin typeface="Times New Roman" panose="02020603050405020304" pitchFamily="18" charset="0"/>
                    <a:ea typeface="Calibri"/>
                    <a:cs typeface="Times New Roman" panose="02020603050405020304" pitchFamily="18" charset="0"/>
                  </a:rPr>
                  <a:t>3</a:t>
                </a:r>
                <a:r>
                  <a:rPr lang="tr-TR" sz="1600" b="1" i="1" baseline="-25000" dirty="0">
                    <a:latin typeface="Times New Roman" panose="02020603050405020304" pitchFamily="18" charset="0"/>
                    <a:ea typeface="Calibri"/>
                    <a:cs typeface="Times New Roman" panose="02020603050405020304" pitchFamily="18" charset="0"/>
                  </a:rPr>
                  <a:t>          </a:t>
                </a:r>
                <a:endParaRPr lang="tr-TR" sz="1600" b="1" dirty="0">
                  <a:latin typeface="Times New Roman" panose="02020603050405020304" pitchFamily="18" charset="0"/>
                  <a:cs typeface="Times New Roman" panose="02020603050405020304" pitchFamily="18" charset="0"/>
                </a:endParaRPr>
              </a:p>
            </p:txBody>
          </p:sp>
          <p:cxnSp>
            <p:nvCxnSpPr>
              <p:cNvPr id="35" name="Düz Bağlayıcı 89"/>
              <p:cNvCxnSpPr/>
              <p:nvPr/>
            </p:nvCxnSpPr>
            <p:spPr>
              <a:xfrm>
                <a:off x="4943382"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Düz Bağlayıcı 89"/>
              <p:cNvCxnSpPr/>
              <p:nvPr/>
            </p:nvCxnSpPr>
            <p:spPr>
              <a:xfrm>
                <a:off x="5231130"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Düz Bağlayıcı 89"/>
              <p:cNvCxnSpPr/>
              <p:nvPr/>
            </p:nvCxnSpPr>
            <p:spPr>
              <a:xfrm>
                <a:off x="5499828" y="1795334"/>
                <a:ext cx="12835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Oval 30"/>
            <p:cNvSpPr/>
            <p:nvPr/>
          </p:nvSpPr>
          <p:spPr>
            <a:xfrm>
              <a:off x="5551971" y="3297990"/>
              <a:ext cx="128354" cy="133497"/>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a:p>
          </p:txBody>
        </p:sp>
        <p:cxnSp>
          <p:nvCxnSpPr>
            <p:cNvPr id="32" name="Straight Connector 31"/>
            <p:cNvCxnSpPr/>
            <p:nvPr/>
          </p:nvCxnSpPr>
          <p:spPr>
            <a:xfrm>
              <a:off x="4308236" y="3365367"/>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3" name="Dikdörtgen 11"/>
            <p:cNvSpPr/>
            <p:nvPr/>
          </p:nvSpPr>
          <p:spPr>
            <a:xfrm rot="5400000">
              <a:off x="5792665" y="3657453"/>
              <a:ext cx="1645920" cy="21392"/>
            </a:xfrm>
            <a:prstGeom prst="rect">
              <a:avLst/>
            </a:prstGeom>
            <a:solidFill>
              <a:schemeClr val="bg1">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42" name="Straight Connector 41"/>
            <p:cNvCxnSpPr/>
            <p:nvPr/>
          </p:nvCxnSpPr>
          <p:spPr>
            <a:xfrm rot="5400000">
              <a:off x="5247268"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5450468"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40968" y="3657925"/>
              <a:ext cx="16459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308236" y="4098290"/>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08236" y="4319270"/>
              <a:ext cx="228600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60" name="TextBox 59"/>
          <p:cNvSpPr txBox="1"/>
          <p:nvPr/>
        </p:nvSpPr>
        <p:spPr>
          <a:xfrm>
            <a:off x="294087" y="1051859"/>
            <a:ext cx="5322066" cy="369332"/>
          </a:xfrm>
          <a:prstGeom prst="rect">
            <a:avLst/>
          </a:prstGeom>
          <a:noFill/>
        </p:spPr>
        <p:txBody>
          <a:bodyPr wrap="square" rtlCol="0">
            <a:spAutoFit/>
          </a:bodyPr>
          <a:lstStyle/>
          <a:p>
            <a:r>
              <a:rPr lang="en-US" b="1" dirty="0"/>
              <a:t>2. Step : Formulation of area size with overheads</a:t>
            </a:r>
          </a:p>
        </p:txBody>
      </p:sp>
      <p:grpSp>
        <p:nvGrpSpPr>
          <p:cNvPr id="70" name="Group 69"/>
          <p:cNvGrpSpPr/>
          <p:nvPr/>
        </p:nvGrpSpPr>
        <p:grpSpPr>
          <a:xfrm>
            <a:off x="97175" y="3141025"/>
            <a:ext cx="6741160" cy="1804675"/>
            <a:chOff x="97175" y="3141025"/>
            <a:chExt cx="6741160" cy="1804675"/>
          </a:xfrm>
        </p:grpSpPr>
        <p:sp>
          <p:nvSpPr>
            <p:cNvPr id="50" name="TextBox 49"/>
            <p:cNvSpPr txBox="1"/>
            <p:nvPr/>
          </p:nvSpPr>
          <p:spPr>
            <a:xfrm>
              <a:off x="97175" y="3141025"/>
              <a:ext cx="2774866" cy="553998"/>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US" sz="1400" b="1" dirty="0" smtClean="0">
                  <a:solidFill>
                    <a:srgbClr val="C00000"/>
                  </a:solidFill>
                </a:rPr>
                <a:t>Area </a:t>
              </a:r>
              <a:r>
                <a:rPr lang="en-US" sz="1400" b="1" dirty="0">
                  <a:solidFill>
                    <a:srgbClr val="C00000"/>
                  </a:solidFill>
                </a:rPr>
                <a:t>size with </a:t>
              </a:r>
              <a:r>
                <a:rPr lang="en-US" sz="1400" b="1" dirty="0" smtClean="0">
                  <a:solidFill>
                    <a:srgbClr val="C00000"/>
                  </a:solidFill>
                </a:rPr>
                <a:t> = 	(M.k</a:t>
              </a:r>
              <a:r>
                <a:rPr lang="en-US" sz="1400" b="1" baseline="-25000" dirty="0" smtClean="0">
                  <a:solidFill>
                    <a:srgbClr val="C00000"/>
                  </a:solidFill>
                </a:rPr>
                <a:t>0</a:t>
              </a:r>
              <a:r>
                <a:rPr lang="en-US" sz="1400" b="1" dirty="0" smtClean="0">
                  <a:solidFill>
                    <a:srgbClr val="C00000"/>
                  </a:solidFill>
                </a:rPr>
                <a:t>) x ( </a:t>
              </a:r>
              <a:r>
                <a:rPr lang="en-US" sz="1600" b="1" dirty="0" smtClean="0">
                  <a:solidFill>
                    <a:srgbClr val="C00000"/>
                  </a:solidFill>
                </a:rPr>
                <a:t>N.k</a:t>
              </a:r>
              <a:r>
                <a:rPr lang="en-US" sz="1600" b="1" baseline="-25000" dirty="0" smtClean="0">
                  <a:solidFill>
                    <a:srgbClr val="C00000"/>
                  </a:solidFill>
                </a:rPr>
                <a:t>i </a:t>
              </a:r>
              <a:r>
                <a:rPr lang="en-US" sz="1600" b="1" dirty="0" smtClean="0">
                  <a:solidFill>
                    <a:srgbClr val="C00000"/>
                  </a:solidFill>
                </a:rPr>
                <a:t>)</a:t>
              </a:r>
            </a:p>
            <a:p>
              <a:r>
                <a:rPr lang="en-US" sz="1400" b="1" dirty="0" smtClean="0">
                  <a:solidFill>
                    <a:srgbClr val="C00000"/>
                  </a:solidFill>
                </a:rPr>
                <a:t>     overheads</a:t>
              </a:r>
              <a:endParaRPr lang="en-US" sz="1400" b="1" dirty="0">
                <a:solidFill>
                  <a:srgbClr val="C00000"/>
                </a:solidFill>
              </a:endParaRPr>
            </a:p>
          </p:txBody>
        </p:sp>
        <p:sp>
          <p:nvSpPr>
            <p:cNvPr id="63" name="TextBox 62"/>
            <p:cNvSpPr txBox="1"/>
            <p:nvPr/>
          </p:nvSpPr>
          <p:spPr>
            <a:xfrm>
              <a:off x="4436769" y="4576368"/>
              <a:ext cx="2401566" cy="369332"/>
            </a:xfrm>
            <a:prstGeom prst="rect">
              <a:avLst/>
            </a:prstGeom>
            <a:noFill/>
          </p:spPr>
          <p:txBody>
            <a:bodyPr wrap="square" rtlCol="0">
              <a:spAutoFit/>
            </a:bodyPr>
            <a:lstStyle/>
            <a:p>
              <a:r>
                <a:rPr lang="en-US" b="1" dirty="0" smtClean="0">
                  <a:ea typeface="Calibri"/>
                  <a:cs typeface="Times New Roman" panose="02020603050405020304" pitchFamily="18" charset="0"/>
                </a:rPr>
                <a:t>Area Cost = </a:t>
              </a:r>
              <a:r>
                <a:rPr lang="en-US" b="1" dirty="0">
                  <a:ea typeface="Calibri"/>
                  <a:cs typeface="Times New Roman" panose="02020603050405020304" pitchFamily="18" charset="0"/>
                </a:rPr>
                <a:t>6</a:t>
              </a:r>
              <a:r>
                <a:rPr lang="en-US" b="1" dirty="0" smtClean="0">
                  <a:ea typeface="Calibri"/>
                  <a:cs typeface="Times New Roman" panose="02020603050405020304" pitchFamily="18" charset="0"/>
                </a:rPr>
                <a:t> x 9 = 63</a:t>
              </a:r>
              <a:endParaRPr lang="en-US" b="1" dirty="0">
                <a:ea typeface="Calibri"/>
                <a:cs typeface="Times New Roman" panose="02020603050405020304" pitchFamily="18" charset="0"/>
              </a:endParaRPr>
            </a:p>
          </p:txBody>
        </p:sp>
      </p:grpSp>
      <p:grpSp>
        <p:nvGrpSpPr>
          <p:cNvPr id="68" name="Group 67"/>
          <p:cNvGrpSpPr/>
          <p:nvPr/>
        </p:nvGrpSpPr>
        <p:grpSpPr>
          <a:xfrm>
            <a:off x="409197" y="1458705"/>
            <a:ext cx="6256548" cy="962036"/>
            <a:chOff x="409197" y="1458705"/>
            <a:chExt cx="6256548" cy="962036"/>
          </a:xfrm>
        </p:grpSpPr>
        <p:sp>
          <p:nvSpPr>
            <p:cNvPr id="53" name="TextBox 52"/>
            <p:cNvSpPr txBox="1"/>
            <p:nvPr/>
          </p:nvSpPr>
          <p:spPr>
            <a:xfrm>
              <a:off x="409197" y="1459802"/>
              <a:ext cx="3296406" cy="369332"/>
            </a:xfrm>
            <a:prstGeom prst="rect">
              <a:avLst/>
            </a:prstGeom>
            <a:noFill/>
          </p:spPr>
          <p:txBody>
            <a:bodyPr wrap="square" rtlCol="0">
              <a:spAutoFit/>
            </a:bodyPr>
            <a:lstStyle/>
            <a:p>
              <a:r>
                <a:rPr lang="en-US" b="1" dirty="0" err="1"/>
                <a:t>k</a:t>
              </a:r>
              <a:r>
                <a:rPr lang="en-US" b="1" baseline="-25000" dirty="0" err="1"/>
                <a:t>i</a:t>
              </a:r>
              <a:r>
                <a:rPr lang="en-US" dirty="0"/>
                <a:t> : Input overhead </a:t>
              </a:r>
              <a:r>
                <a:rPr lang="en-US" dirty="0" smtClean="0"/>
                <a:t>coefficient</a:t>
              </a:r>
              <a:endParaRPr lang="en-US" b="1" dirty="0">
                <a:latin typeface="Times New Roman" panose="02020603050405020304" pitchFamily="18" charset="0"/>
                <a:ea typeface="Calibri"/>
                <a:cs typeface="Times New Roman" panose="02020603050405020304" pitchFamily="18" charset="0"/>
              </a:endParaRPr>
            </a:p>
          </p:txBody>
        </p:sp>
        <p:cxnSp>
          <p:nvCxnSpPr>
            <p:cNvPr id="55" name="Straight Arrow Connector 54"/>
            <p:cNvCxnSpPr/>
            <p:nvPr/>
          </p:nvCxnSpPr>
          <p:spPr>
            <a:xfrm flipV="1">
              <a:off x="3491818" y="1647345"/>
              <a:ext cx="82296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4236727" y="1458705"/>
              <a:ext cx="2429018" cy="646331"/>
            </a:xfrm>
            <a:prstGeom prst="rect">
              <a:avLst/>
            </a:prstGeom>
            <a:noFill/>
          </p:spPr>
          <p:txBody>
            <a:bodyPr wrap="square" rtlCol="0">
              <a:spAutoFit/>
            </a:bodyPr>
            <a:lstStyle/>
            <a:p>
              <a:pPr algn="ctr"/>
              <a:r>
                <a:rPr lang="en-US" b="1" dirty="0" smtClean="0"/>
                <a:t>How large input size</a:t>
              </a:r>
            </a:p>
            <a:p>
              <a:pPr algn="ctr"/>
              <a:r>
                <a:rPr lang="en-US" b="1" dirty="0" smtClean="0"/>
                <a:t>(</a:t>
              </a:r>
              <a:r>
                <a:rPr lang="en-US" b="1" dirty="0" smtClean="0">
                  <a:solidFill>
                    <a:srgbClr val="C00000"/>
                  </a:solidFill>
                </a:rPr>
                <a:t>N.</a:t>
              </a:r>
              <a:r>
                <a:rPr lang="en-US" b="1" dirty="0">
                  <a:solidFill>
                    <a:srgbClr val="C00000"/>
                  </a:solidFill>
                </a:rPr>
                <a:t> </a:t>
              </a:r>
              <a:r>
                <a:rPr lang="en-US" b="1" dirty="0" err="1" smtClean="0">
                  <a:solidFill>
                    <a:srgbClr val="C00000"/>
                  </a:solidFill>
                </a:rPr>
                <a:t>k</a:t>
              </a:r>
              <a:r>
                <a:rPr lang="en-US" b="1" baseline="-25000" dirty="0" err="1" smtClean="0">
                  <a:solidFill>
                    <a:srgbClr val="C00000"/>
                  </a:solidFill>
                </a:rPr>
                <a:t>i</a:t>
              </a:r>
              <a:r>
                <a:rPr lang="en-US" b="1" dirty="0" smtClean="0"/>
                <a:t>)</a:t>
              </a:r>
              <a:endParaRPr lang="en-US" b="1" dirty="0">
                <a:ea typeface="Calibri"/>
                <a:cs typeface="Times New Roman" panose="02020603050405020304" pitchFamily="18" charset="0"/>
              </a:endParaRPr>
            </a:p>
          </p:txBody>
        </p:sp>
        <p:sp>
          <p:nvSpPr>
            <p:cNvPr id="65" name="Right Brace 64"/>
            <p:cNvSpPr/>
            <p:nvPr/>
          </p:nvSpPr>
          <p:spPr>
            <a:xfrm rot="16200000">
              <a:off x="5420774" y="1377586"/>
              <a:ext cx="234181" cy="1852129"/>
            </a:xfrm>
            <a:prstGeom prst="rightBrace">
              <a:avLst>
                <a:gd name="adj1" fmla="val 8333"/>
                <a:gd name="adj2" fmla="val 4840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Group 68"/>
          <p:cNvGrpSpPr/>
          <p:nvPr/>
        </p:nvGrpSpPr>
        <p:grpSpPr>
          <a:xfrm>
            <a:off x="409197" y="1881335"/>
            <a:ext cx="3501095" cy="3099441"/>
            <a:chOff x="409197" y="1881335"/>
            <a:chExt cx="3501095" cy="3099441"/>
          </a:xfrm>
        </p:grpSpPr>
        <p:cxnSp>
          <p:nvCxnSpPr>
            <p:cNvPr id="57" name="Straight Arrow Connector 56"/>
            <p:cNvCxnSpPr/>
            <p:nvPr/>
          </p:nvCxnSpPr>
          <p:spPr>
            <a:xfrm flipH="1">
              <a:off x="3047368" y="2284433"/>
              <a:ext cx="632" cy="4384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8" name="TextBox 57"/>
            <p:cNvSpPr txBox="1"/>
            <p:nvPr/>
          </p:nvSpPr>
          <p:spPr>
            <a:xfrm rot="16200000">
              <a:off x="1979348" y="3472541"/>
              <a:ext cx="2370138" cy="646331"/>
            </a:xfrm>
            <a:prstGeom prst="rect">
              <a:avLst/>
            </a:prstGeom>
            <a:noFill/>
          </p:spPr>
          <p:txBody>
            <a:bodyPr wrap="square" rtlCol="0">
              <a:spAutoFit/>
            </a:bodyPr>
            <a:lstStyle/>
            <a:p>
              <a:r>
                <a:rPr lang="en-US" b="1" dirty="0" smtClean="0"/>
                <a:t>How large output size </a:t>
              </a:r>
            </a:p>
            <a:p>
              <a:pPr algn="ctr"/>
              <a:r>
                <a:rPr lang="en-US" b="1" dirty="0"/>
                <a:t> </a:t>
              </a:r>
              <a:r>
                <a:rPr lang="en-US" b="1" dirty="0" smtClean="0"/>
                <a:t> (</a:t>
              </a:r>
              <a:r>
                <a:rPr lang="en-US" b="1" dirty="0" smtClean="0">
                  <a:solidFill>
                    <a:srgbClr val="C00000"/>
                  </a:solidFill>
                </a:rPr>
                <a:t>M.</a:t>
              </a:r>
              <a:r>
                <a:rPr lang="en-US" b="1" dirty="0">
                  <a:solidFill>
                    <a:srgbClr val="C00000"/>
                  </a:solidFill>
                </a:rPr>
                <a:t> </a:t>
              </a:r>
              <a:r>
                <a:rPr lang="en-US" b="1" dirty="0" smtClean="0">
                  <a:solidFill>
                    <a:srgbClr val="C00000"/>
                  </a:solidFill>
                </a:rPr>
                <a:t>k</a:t>
              </a:r>
              <a:r>
                <a:rPr lang="en-US" b="1" baseline="-25000" dirty="0" smtClean="0">
                  <a:solidFill>
                    <a:srgbClr val="C00000"/>
                  </a:solidFill>
                </a:rPr>
                <a:t>0</a:t>
              </a:r>
              <a:r>
                <a:rPr lang="en-US" b="1" dirty="0" smtClean="0"/>
                <a:t>)</a:t>
              </a:r>
              <a:endParaRPr lang="en-US" b="1" dirty="0">
                <a:ea typeface="Calibri"/>
                <a:cs typeface="Times New Roman" panose="02020603050405020304" pitchFamily="18" charset="0"/>
              </a:endParaRPr>
            </a:p>
          </p:txBody>
        </p:sp>
        <p:sp>
          <p:nvSpPr>
            <p:cNvPr id="62" name="TextBox 61"/>
            <p:cNvSpPr txBox="1"/>
            <p:nvPr/>
          </p:nvSpPr>
          <p:spPr>
            <a:xfrm>
              <a:off x="409197" y="1881335"/>
              <a:ext cx="3296406" cy="369332"/>
            </a:xfrm>
            <a:prstGeom prst="rect">
              <a:avLst/>
            </a:prstGeom>
            <a:noFill/>
          </p:spPr>
          <p:txBody>
            <a:bodyPr wrap="square" rtlCol="0">
              <a:spAutoFit/>
            </a:bodyPr>
            <a:lstStyle/>
            <a:p>
              <a:r>
                <a:rPr lang="en-US" b="1" dirty="0" smtClean="0"/>
                <a:t>k</a:t>
              </a:r>
              <a:r>
                <a:rPr lang="en-US" b="1" baseline="-25000" dirty="0" smtClean="0"/>
                <a:t>0</a:t>
              </a:r>
              <a:r>
                <a:rPr lang="en-US" dirty="0" smtClean="0"/>
                <a:t> : Output overhead coefficient</a:t>
              </a:r>
              <a:endParaRPr lang="en-US" b="1" dirty="0">
                <a:ea typeface="Calibri"/>
                <a:cs typeface="Times New Roman" panose="02020603050405020304" pitchFamily="18" charset="0"/>
              </a:endParaRPr>
            </a:p>
          </p:txBody>
        </p:sp>
        <p:sp>
          <p:nvSpPr>
            <p:cNvPr id="66" name="Right Brace 65"/>
            <p:cNvSpPr/>
            <p:nvPr/>
          </p:nvSpPr>
          <p:spPr>
            <a:xfrm rot="10800000">
              <a:off x="3624540" y="3160551"/>
              <a:ext cx="285752" cy="1287922"/>
            </a:xfrm>
            <a:prstGeom prst="rightBrace">
              <a:avLst>
                <a:gd name="adj1" fmla="val 8333"/>
                <a:gd name="adj2" fmla="val 4840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995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3106</TotalTime>
  <Words>2973</Words>
  <Application>Microsoft Office PowerPoint</Application>
  <PresentationFormat>Özel</PresentationFormat>
  <Paragraphs>1105</Paragraphs>
  <Slides>22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22</vt:i4>
      </vt:variant>
    </vt:vector>
  </HeadingPairs>
  <TitlesOfParts>
    <vt:vector size="30" baseType="lpstr">
      <vt:lpstr>Tw Cen MT Condensed</vt:lpstr>
      <vt:lpstr>Arial</vt:lpstr>
      <vt:lpstr>Cambria Math</vt:lpstr>
      <vt:lpstr>Calibri Light</vt:lpstr>
      <vt:lpstr>Bell MT</vt:lpstr>
      <vt:lpstr>Calibri</vt:lpstr>
      <vt:lpstr>Times New Roman</vt:lpstr>
      <vt:lpstr>Office Theme</vt:lpstr>
      <vt:lpstr>Yield Analysis of Nano-Crossbar Arrays For Uniform and Clustered  Defect Distributions</vt:lpstr>
      <vt:lpstr>Outline</vt:lpstr>
      <vt:lpstr>Nano-crossbar Arrays</vt:lpstr>
      <vt:lpstr>Logic Mapping of Nano-crossbar </vt:lpstr>
      <vt:lpstr>Logic Mapping of Nano-crossbar</vt:lpstr>
      <vt:lpstr>Main Problem and Previous Works</vt:lpstr>
      <vt:lpstr>Main Problem and Previous works</vt:lpstr>
      <vt:lpstr>Yield in the context of crossbars</vt:lpstr>
      <vt:lpstr>Yield in the context of crossbars</vt:lpstr>
      <vt:lpstr>Yield in the context of crossbars</vt:lpstr>
      <vt:lpstr>Probability of Successful Mapping</vt:lpstr>
      <vt:lpstr>Yield Formalization for Uniform Defects</vt:lpstr>
      <vt:lpstr>Clustered Defect Distribution</vt:lpstr>
      <vt:lpstr>Regional Analysis of Defects</vt:lpstr>
      <vt:lpstr>Regional Analysis of Defects</vt:lpstr>
      <vt:lpstr>Literal Distributions</vt:lpstr>
      <vt:lpstr>Literal Distributions</vt:lpstr>
      <vt:lpstr>Experimental Results Random Functions</vt:lpstr>
      <vt:lpstr>Experimental Results Benchmarks</vt:lpstr>
      <vt:lpstr>Experimental Results Benchmarks</vt:lpstr>
      <vt:lpstr>Conclusion</vt:lpstr>
      <vt:lpstr>Thank 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Asuspc</cp:lastModifiedBy>
  <cp:revision>166</cp:revision>
  <dcterms:created xsi:type="dcterms:W3CDTF">2016-09-12T10:42:56Z</dcterms:created>
  <dcterms:modified xsi:type="dcterms:W3CDTF">2017-12-20T12:08:02Z</dcterms:modified>
</cp:coreProperties>
</file>