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68" r:id="rId2"/>
    <p:sldMasterId id="2147483786" r:id="rId3"/>
    <p:sldMasterId id="2147483804" r:id="rId4"/>
  </p:sldMasterIdLst>
  <p:sldIdLst>
    <p:sldId id="256" r:id="rId5"/>
    <p:sldId id="259" r:id="rId6"/>
    <p:sldId id="260" r:id="rId7"/>
    <p:sldId id="261" r:id="rId8"/>
    <p:sldId id="299" r:id="rId9"/>
    <p:sldId id="300" r:id="rId10"/>
    <p:sldId id="275" r:id="rId11"/>
    <p:sldId id="304" r:id="rId12"/>
    <p:sldId id="276" r:id="rId13"/>
    <p:sldId id="263" r:id="rId14"/>
    <p:sldId id="264" r:id="rId15"/>
    <p:sldId id="265" r:id="rId16"/>
    <p:sldId id="295" r:id="rId17"/>
    <p:sldId id="277" r:id="rId18"/>
    <p:sldId id="278" r:id="rId19"/>
    <p:sldId id="266" r:id="rId20"/>
    <p:sldId id="301" r:id="rId21"/>
    <p:sldId id="303" r:id="rId22"/>
    <p:sldId id="302" r:id="rId23"/>
    <p:sldId id="268" r:id="rId24"/>
    <p:sldId id="297" r:id="rId25"/>
    <p:sldId id="279" r:id="rId26"/>
    <p:sldId id="298" r:id="rId27"/>
    <p:sldId id="281" r:id="rId28"/>
    <p:sldId id="287" r:id="rId29"/>
    <p:sldId id="288" r:id="rId30"/>
    <p:sldId id="289" r:id="rId31"/>
    <p:sldId id="290" r:id="rId32"/>
    <p:sldId id="291" r:id="rId33"/>
    <p:sldId id="292" r:id="rId34"/>
    <p:sldId id="273" r:id="rId35"/>
    <p:sldId id="257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669" autoAdjust="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7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514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90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40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8127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780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43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5612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5995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59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2" y="1380070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7"/>
            <a:ext cx="6987645" cy="1388535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6"/>
            <a:ext cx="4324044" cy="365125"/>
          </a:xfr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46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8" y="5867132"/>
            <a:ext cx="551167" cy="365125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716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3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31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4" y="2667001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4"/>
            <a:ext cx="4607188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9" y="2667001"/>
            <a:ext cx="462253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4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68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07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4" y="685801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3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9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5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5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75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97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05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2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2250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83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6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1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45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8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2" y="1380070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7"/>
            <a:ext cx="6987645" cy="1388535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6"/>
            <a:ext cx="4324044" cy="365125"/>
          </a:xfr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902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8" y="5867132"/>
            <a:ext cx="551167" cy="365125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55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3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03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4" y="2667001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11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4"/>
            <a:ext cx="4607188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9" y="2667001"/>
            <a:ext cx="462253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3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8877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87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39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4" y="685801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3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4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5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5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50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45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2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64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94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0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33112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45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91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2" y="1380070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7"/>
            <a:ext cx="6987645" cy="1388535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6"/>
            <a:ext cx="4324044" cy="365125"/>
          </a:xfr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84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8" y="5867132"/>
            <a:ext cx="551167" cy="365125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947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3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40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4" y="2667001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11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4"/>
            <a:ext cx="4607188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9" y="2667001"/>
            <a:ext cx="462253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56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64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868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4" y="685801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3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2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7145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5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5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424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71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15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207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4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13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863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47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4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44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40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82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26120E-90E7-418A-8C89-32ED98AF1B66}" type="datetimeFigureOut">
              <a:rPr lang="tr-TR" smtClean="0"/>
              <a:t>20.12.2017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858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1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2667001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1" y="5883276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8" y="588327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1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1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2667001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1" y="5883276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8" y="588327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1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2667001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20.12.2017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1" y="5883276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8" y="588327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8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.png"/><Relationship Id="rId7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microsoft.com/office/2007/relationships/hdphoto" Target="../media/hdphoto1.wdp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izimi1.vsdx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5" Type="http://schemas.openxmlformats.org/officeDocument/2006/relationships/hyperlink" Target="http://news.bbc.co.uk" TargetMode="Externa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227135" y="2695688"/>
            <a:ext cx="5686305" cy="804256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Synthesis and Performance Optimization of a Switching </a:t>
            </a:r>
            <a:r>
              <a:rPr lang="en-US" sz="2400" dirty="0" err="1"/>
              <a:t>Nano</a:t>
            </a:r>
            <a:r>
              <a:rPr lang="en-US" sz="2400" dirty="0"/>
              <a:t>-Crossbar Computer</a:t>
            </a:r>
          </a:p>
        </p:txBody>
      </p:sp>
      <p:pic>
        <p:nvPicPr>
          <p:cNvPr id="5" name="Picture 9" descr="http://www.iieom.org/ITU_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1432" y="131859"/>
            <a:ext cx="960105" cy="124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Desktop\ecc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7" b="98098" l="2139" r="99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537" y="222924"/>
            <a:ext cx="1103587" cy="1085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52486" y="1890098"/>
            <a:ext cx="3900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 smtClean="0"/>
              <a:t>NANO</a:t>
            </a:r>
            <a:r>
              <a:rPr lang="en-US" sz="4800" dirty="0" err="1" smtClean="0">
                <a:solidFill>
                  <a:srgbClr val="FF0000"/>
                </a:solidFill>
              </a:rPr>
              <a:t>x</a:t>
            </a:r>
            <a:r>
              <a:rPr lang="en-US" sz="4800" dirty="0" err="1" smtClean="0"/>
              <a:t>COMP</a:t>
            </a:r>
            <a:endParaRPr lang="en-US" sz="4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4" y="5613214"/>
            <a:ext cx="2443634" cy="9768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523" y="5675101"/>
            <a:ext cx="2462724" cy="882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5686" y="6032294"/>
            <a:ext cx="3173434" cy="4781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075" y="3281694"/>
            <a:ext cx="2325017" cy="8426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78344" t="2516" b="7013"/>
          <a:stretch/>
        </p:blipFill>
        <p:spPr>
          <a:xfrm>
            <a:off x="467499" y="4331989"/>
            <a:ext cx="2251264" cy="11021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b="21445"/>
          <a:stretch/>
        </p:blipFill>
        <p:spPr>
          <a:xfrm>
            <a:off x="3113424" y="5641969"/>
            <a:ext cx="2176941" cy="86851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482" y="421088"/>
            <a:ext cx="4661443" cy="7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981821" y="1137636"/>
            <a:ext cx="4429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dirty="0" err="1" smtClean="0">
                <a:solidFill>
                  <a:prstClr val="black"/>
                </a:solidFill>
              </a:rPr>
              <a:t>Diode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Based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235" y="1752144"/>
            <a:ext cx="3735102" cy="27616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1981" y="4641987"/>
            <a:ext cx="2629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 smtClean="0">
                <a:latin typeface="TimesNewRoman"/>
              </a:rPr>
              <a:t>XOR</a:t>
            </a:r>
            <a:r>
              <a:rPr lang="en-US" sz="2800" b="0" i="0" u="none" strike="noStrike" baseline="-25000" dirty="0" smtClean="0">
                <a:latin typeface="TimesNewRoman"/>
              </a:rPr>
              <a:t>2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1</a:t>
            </a:r>
            <a:r>
              <a:rPr lang="en-US" sz="2800" b="0" i="0" u="none" strike="noStrike" baseline="0" dirty="0" smtClean="0">
                <a:latin typeface="CambriaMath"/>
              </a:rPr>
              <a:t>⊕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2</a:t>
            </a:r>
            <a:endParaRPr lang="en-US" sz="6600" dirty="0"/>
          </a:p>
        </p:txBody>
      </p:sp>
      <p:sp>
        <p:nvSpPr>
          <p:cNvPr id="6" name="Rectangle 5"/>
          <p:cNvSpPr/>
          <p:nvPr/>
        </p:nvSpPr>
        <p:spPr>
          <a:xfrm>
            <a:off x="1818397" y="5454899"/>
            <a:ext cx="8733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0" i="0" u="none" strike="noStrike" baseline="0" dirty="0" err="1" smtClean="0"/>
              <a:t>Array</a:t>
            </a:r>
            <a:r>
              <a:rPr lang="tr-TR" sz="2400" b="0" i="0" u="none" strike="noStrike" baseline="0" dirty="0" smtClean="0"/>
              <a:t> Size =</a:t>
            </a:r>
            <a:r>
              <a:rPr lang="tr-TR" sz="2400" b="0" i="0" u="none" strike="noStrike" dirty="0" smtClean="0"/>
              <a:t> </a:t>
            </a:r>
            <a:r>
              <a:rPr lang="en-US" sz="2400" b="0" i="0" u="none" strike="noStrike" baseline="0" dirty="0" smtClean="0"/>
              <a:t>(number of products in </a:t>
            </a:r>
            <a:r>
              <a:rPr lang="en-US" sz="2400" b="1" i="1" u="none" strike="noStrike" baseline="0" dirty="0" smtClean="0"/>
              <a:t>f </a:t>
            </a:r>
            <a:r>
              <a:rPr lang="en-US" sz="2400" b="0" i="0" u="none" strike="noStrike" baseline="0" dirty="0" smtClean="0"/>
              <a:t>) x (“number of literals in </a:t>
            </a:r>
            <a:r>
              <a:rPr lang="en-US" sz="2400" b="1" i="1" u="none" strike="noStrike" baseline="0" dirty="0" smtClean="0"/>
              <a:t>f </a:t>
            </a:r>
            <a:r>
              <a:rPr lang="en-US" sz="2400" b="0" i="0" u="none" strike="noStrike" baseline="0" dirty="0" smtClean="0"/>
              <a:t>”+ 1)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410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827627" y="1085933"/>
            <a:ext cx="434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dirty="0" smtClean="0">
                <a:solidFill>
                  <a:prstClr val="black"/>
                </a:solidFill>
              </a:rPr>
              <a:t>CFET </a:t>
            </a:r>
            <a:r>
              <a:rPr lang="tr-TR" sz="2400" dirty="0" err="1" smtClean="0">
                <a:solidFill>
                  <a:prstClr val="black"/>
                </a:solidFill>
              </a:rPr>
              <a:t>Based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34" y="3083711"/>
            <a:ext cx="2629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 smtClean="0">
                <a:latin typeface="TimesNewRoman"/>
              </a:rPr>
              <a:t>XOR</a:t>
            </a:r>
            <a:r>
              <a:rPr lang="en-US" sz="2800" b="0" i="0" u="none" strike="noStrike" baseline="-25000" dirty="0" smtClean="0">
                <a:latin typeface="TimesNewRoman"/>
              </a:rPr>
              <a:t>2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1</a:t>
            </a:r>
            <a:r>
              <a:rPr lang="en-US" sz="2800" b="0" i="0" u="none" strike="noStrike" baseline="0" dirty="0" smtClean="0">
                <a:latin typeface="CambriaMath"/>
              </a:rPr>
              <a:t>⊕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2</a:t>
            </a:r>
            <a:endParaRPr lang="en-US" sz="6600" dirty="0"/>
          </a:p>
        </p:txBody>
      </p:sp>
      <p:sp>
        <p:nvSpPr>
          <p:cNvPr id="6" name="Rectangle 5"/>
          <p:cNvSpPr/>
          <p:nvPr/>
        </p:nvSpPr>
        <p:spPr>
          <a:xfrm>
            <a:off x="1782501" y="5445674"/>
            <a:ext cx="9329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0" i="0" u="none" strike="noStrike" baseline="0" dirty="0" err="1" smtClean="0"/>
              <a:t>Array</a:t>
            </a:r>
            <a:r>
              <a:rPr lang="tr-TR" sz="2400" b="0" i="0" u="none" strike="noStrike" baseline="0" dirty="0" smtClean="0"/>
              <a:t> Size =</a:t>
            </a:r>
            <a:r>
              <a:rPr lang="tr-TR" sz="2400" b="0" i="0" u="none" strike="noStrike" dirty="0" smtClean="0"/>
              <a:t> </a:t>
            </a:r>
            <a:r>
              <a:rPr lang="en-US" sz="2400" dirty="0"/>
              <a:t>(number of literals in </a:t>
            </a:r>
            <a:r>
              <a:rPr lang="en-US" sz="2400" b="1" i="1" dirty="0"/>
              <a:t>f </a:t>
            </a:r>
            <a:r>
              <a:rPr lang="en-US" sz="2400" dirty="0"/>
              <a:t>) </a:t>
            </a:r>
            <a:r>
              <a:rPr lang="en-US" sz="2400" dirty="0" smtClean="0"/>
              <a:t>x</a:t>
            </a:r>
            <a:endParaRPr lang="tr-TR" sz="2400" dirty="0" smtClean="0"/>
          </a:p>
          <a:p>
            <a:r>
              <a:rPr lang="en-US" sz="2400" dirty="0" smtClean="0"/>
              <a:t> </a:t>
            </a:r>
            <a:r>
              <a:rPr lang="tr-TR" sz="2400" dirty="0" smtClean="0"/>
              <a:t>		</a:t>
            </a:r>
            <a:r>
              <a:rPr lang="en-US" sz="2400" dirty="0" smtClean="0"/>
              <a:t>(“</a:t>
            </a:r>
            <a:r>
              <a:rPr lang="en-US" sz="2400" dirty="0"/>
              <a:t>number of products in </a:t>
            </a:r>
            <a:r>
              <a:rPr lang="en-US" sz="2400" b="1" i="1" dirty="0"/>
              <a:t>f </a:t>
            </a:r>
            <a:r>
              <a:rPr lang="en-US" sz="2400" dirty="0"/>
              <a:t>” </a:t>
            </a:r>
            <a:r>
              <a:rPr lang="en-US" sz="2400" dirty="0" smtClean="0"/>
              <a:t>+</a:t>
            </a:r>
            <a:r>
              <a:rPr lang="tr-TR" sz="2400" dirty="0" smtClean="0"/>
              <a:t> </a:t>
            </a:r>
            <a:r>
              <a:rPr lang="en-US" sz="2400" dirty="0" smtClean="0"/>
              <a:t>“</a:t>
            </a:r>
            <a:r>
              <a:rPr lang="en-US" sz="2400" dirty="0"/>
              <a:t>number of products in </a:t>
            </a:r>
            <a:r>
              <a:rPr lang="en-US" sz="2400" b="1" i="1" dirty="0"/>
              <a:t>f D</a:t>
            </a:r>
            <a:r>
              <a:rPr lang="en-US" sz="2400" dirty="0"/>
              <a:t>”)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577" y="1729859"/>
            <a:ext cx="4014178" cy="364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791015" y="1098324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34" y="3083711"/>
            <a:ext cx="2629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 smtClean="0">
                <a:latin typeface="TimesNewRoman"/>
              </a:rPr>
              <a:t>XOR</a:t>
            </a:r>
            <a:r>
              <a:rPr lang="en-US" sz="2800" b="0" i="0" u="none" strike="noStrike" baseline="-25000" dirty="0" smtClean="0">
                <a:latin typeface="TimesNewRoman"/>
              </a:rPr>
              <a:t>2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1</a:t>
            </a:r>
            <a:r>
              <a:rPr lang="en-US" sz="2800" b="0" i="0" u="none" strike="noStrike" baseline="0" dirty="0" smtClean="0">
                <a:latin typeface="CambriaMath"/>
              </a:rPr>
              <a:t>⊕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2</a:t>
            </a:r>
            <a:endParaRPr lang="en-US" sz="6600" dirty="0"/>
          </a:p>
        </p:txBody>
      </p:sp>
      <p:sp>
        <p:nvSpPr>
          <p:cNvPr id="6" name="Rectangle 5"/>
          <p:cNvSpPr/>
          <p:nvPr/>
        </p:nvSpPr>
        <p:spPr>
          <a:xfrm>
            <a:off x="1782501" y="5445674"/>
            <a:ext cx="9329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0" i="0" u="none" strike="noStrike" baseline="0" dirty="0" err="1" smtClean="0"/>
              <a:t>Array</a:t>
            </a:r>
            <a:r>
              <a:rPr lang="tr-TR" sz="2400" b="0" i="0" u="none" strike="noStrike" baseline="0" dirty="0" smtClean="0"/>
              <a:t> Size = </a:t>
            </a:r>
            <a:r>
              <a:rPr lang="en-US" sz="2400" dirty="0"/>
              <a:t>(number of products in </a:t>
            </a:r>
            <a:r>
              <a:rPr lang="en-US" sz="2400" b="1" i="1" dirty="0"/>
              <a:t>f </a:t>
            </a:r>
            <a:r>
              <a:rPr lang="en-US" sz="2400" dirty="0"/>
              <a:t>) x (number of products in </a:t>
            </a:r>
            <a:r>
              <a:rPr lang="en-US" sz="2400" b="1" i="1" dirty="0"/>
              <a:t>f D</a:t>
            </a:r>
            <a:r>
              <a:rPr lang="en-US" sz="24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57" y="1833193"/>
            <a:ext cx="4676550" cy="33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789464" y="1085933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graphicFrame>
        <p:nvGraphicFramePr>
          <p:cNvPr id="7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92684326"/>
              </p:ext>
            </p:extLst>
          </p:nvPr>
        </p:nvGraphicFramePr>
        <p:xfrm>
          <a:off x="4161857" y="2331634"/>
          <a:ext cx="4775200" cy="40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Visio" r:id="rId3" imgW="2801112" imgH="2362200" progId="Visio.Drawing.11">
                  <p:embed/>
                </p:oleObj>
              </mc:Choice>
              <mc:Fallback>
                <p:oleObj name="Visio" r:id="rId3" imgW="2801112" imgH="23622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1857" y="2331634"/>
                        <a:ext cx="4775200" cy="402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945474"/>
              </p:ext>
            </p:extLst>
          </p:nvPr>
        </p:nvGraphicFramePr>
        <p:xfrm>
          <a:off x="2990193" y="1574979"/>
          <a:ext cx="61690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Visio" r:id="rId5" imgW="2740914" imgH="222504" progId="Visio.Drawing.11">
                  <p:embed/>
                </p:oleObj>
              </mc:Choice>
              <mc:Fallback>
                <p:oleObj name="Visio" r:id="rId5" imgW="2740914" imgH="22250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0193" y="1574979"/>
                        <a:ext cx="61690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871615"/>
              </p:ext>
            </p:extLst>
          </p:nvPr>
        </p:nvGraphicFramePr>
        <p:xfrm>
          <a:off x="4437993" y="1998842"/>
          <a:ext cx="4343400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Visio" r:id="rId7" imgW="1932432" imgH="234315" progId="Visio.Drawing.11">
                  <p:embed/>
                </p:oleObj>
              </mc:Choice>
              <mc:Fallback>
                <p:oleObj name="Visio" r:id="rId7" imgW="1932432" imgH="23431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993" y="1998842"/>
                        <a:ext cx="4343400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541776" y="6360709"/>
            <a:ext cx="6973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/>
              <a:t>Array</a:t>
            </a:r>
            <a:r>
              <a:rPr lang="tr-TR" dirty="0"/>
              <a:t> Size = </a:t>
            </a:r>
            <a:r>
              <a:rPr lang="en-US" dirty="0"/>
              <a:t>(number of products in </a:t>
            </a:r>
            <a:r>
              <a:rPr lang="en-US" b="1" i="1" dirty="0"/>
              <a:t>f </a:t>
            </a:r>
            <a:r>
              <a:rPr lang="en-US" dirty="0"/>
              <a:t>) x (number of products in </a:t>
            </a:r>
            <a:r>
              <a:rPr lang="en-US" b="1" i="1" dirty="0"/>
              <a:t>f 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9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791015" y="1085933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692"/>
          <a:stretch/>
        </p:blipFill>
        <p:spPr>
          <a:xfrm>
            <a:off x="2307020" y="1851179"/>
            <a:ext cx="7924800" cy="3217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62286" y="5280163"/>
                <a:ext cx="838020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r-TR" sz="2400" i="1" dirty="0" err="1" smtClean="0"/>
                  <a:t>Function</a:t>
                </a:r>
                <a:r>
                  <a:rPr lang="tr-TR" sz="2400" dirty="0" smtClean="0"/>
                  <a:t> of </a:t>
                </a:r>
                <a:r>
                  <a:rPr lang="tr-TR" sz="2400" dirty="0" err="1" smtClean="0"/>
                  <a:t>the</a:t>
                </a:r>
                <a:r>
                  <a:rPr lang="tr-TR" sz="2400" dirty="0" smtClean="0"/>
                  <a:t> Networks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i="1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400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400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6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286" y="5280163"/>
                <a:ext cx="8380207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164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2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791015" y="1085933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02346"/>
              </p:ext>
            </p:extLst>
          </p:nvPr>
        </p:nvGraphicFramePr>
        <p:xfrm>
          <a:off x="1366647" y="2761497"/>
          <a:ext cx="9786035" cy="227519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57207"/>
                <a:gridCol w="1957207"/>
                <a:gridCol w="1957207"/>
                <a:gridCol w="1957207"/>
                <a:gridCol w="1957207"/>
              </a:tblGrid>
              <a:tr h="125624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Function Name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Altun’s</a:t>
                      </a:r>
                      <a:r>
                        <a:rPr lang="en-US" sz="2200" dirty="0" smtClean="0"/>
                        <a:t> Method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Altun’s</a:t>
                      </a:r>
                      <a:r>
                        <a:rPr lang="en-US" sz="2200" dirty="0" smtClean="0"/>
                        <a:t> Special Method for XOR function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Traditional</a:t>
                      </a:r>
                      <a:r>
                        <a:rPr lang="en-US" sz="2200" baseline="0" dirty="0" smtClean="0"/>
                        <a:t> two-terminal Switch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Optimum</a:t>
                      </a:r>
                    </a:p>
                    <a:p>
                      <a:pPr algn="ctr"/>
                      <a:r>
                        <a:rPr lang="en-US" sz="2200" dirty="0" smtClean="0"/>
                        <a:t>4-Terminal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0947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XOR3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16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12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10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9</a:t>
                      </a:r>
                      <a:endParaRPr lang="en-US" sz="2200" dirty="0"/>
                    </a:p>
                  </a:txBody>
                  <a:tcPr anchor="ctr"/>
                </a:tc>
              </a:tr>
              <a:tr h="50947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XOR4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64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25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16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15</a:t>
                      </a:r>
                      <a:endParaRPr lang="en-US" sz="2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6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Optimization</a:t>
            </a:r>
            <a:endParaRPr lang="tr-TR" sz="4800" dirty="0"/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1720506" y="1561658"/>
            <a:ext cx="9469618" cy="42216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800" u="sng" dirty="0" err="1" smtClean="0"/>
              <a:t>Algorithm</a:t>
            </a:r>
            <a:r>
              <a:rPr lang="tr-TR" sz="2800" u="sng" dirty="0" smtClean="0"/>
              <a:t> </a:t>
            </a:r>
            <a:r>
              <a:rPr lang="tr-TR" sz="2800" u="sng" dirty="0" err="1" smtClean="0"/>
              <a:t>steps</a:t>
            </a:r>
            <a:r>
              <a:rPr lang="tr-TR" sz="2800" u="sng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800" dirty="0" err="1" smtClean="0"/>
              <a:t>Determine</a:t>
            </a:r>
            <a:r>
              <a:rPr lang="tr-TR" sz="2800" dirty="0" smtClean="0"/>
              <a:t> </a:t>
            </a:r>
            <a:r>
              <a:rPr lang="tr-TR" sz="2800" b="1" dirty="0" err="1" smtClean="0"/>
              <a:t>Upper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Bound</a:t>
            </a:r>
            <a:r>
              <a:rPr lang="tr-TR" sz="2800" b="1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b="1" dirty="0" err="1" smtClean="0"/>
              <a:t>Lower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Bound</a:t>
            </a:r>
            <a:r>
              <a:rPr lang="tr-TR" sz="2800" dirty="0"/>
              <a:t> </a:t>
            </a:r>
            <a:r>
              <a:rPr lang="tr-TR" sz="2800" dirty="0" err="1" smtClean="0"/>
              <a:t>for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function</a:t>
            </a:r>
            <a:endParaRPr lang="tr-TR" sz="2800" b="1" dirty="0" smtClean="0"/>
          </a:p>
          <a:p>
            <a:pPr marL="457200" indent="-457200">
              <a:buFont typeface="+mj-lt"/>
              <a:buAutoNum type="arabicPeriod"/>
            </a:pP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Possible</a:t>
            </a:r>
            <a:r>
              <a:rPr lang="tr-TR" sz="2800" dirty="0" smtClean="0"/>
              <a:t> </a:t>
            </a:r>
            <a:r>
              <a:rPr lang="tr-TR" sz="2800" dirty="0" err="1" smtClean="0"/>
              <a:t>Implementable</a:t>
            </a:r>
            <a:r>
              <a:rPr lang="tr-TR" sz="2800" dirty="0" smtClean="0"/>
              <a:t> </a:t>
            </a:r>
            <a:r>
              <a:rPr lang="tr-TR" sz="2800" dirty="0" err="1" smtClean="0"/>
              <a:t>Nanoarray</a:t>
            </a:r>
            <a:r>
              <a:rPr lang="tr-TR" sz="2800" dirty="0" smtClean="0"/>
              <a:t> </a:t>
            </a:r>
            <a:r>
              <a:rPr lang="tr-TR" sz="2800" dirty="0" err="1" smtClean="0"/>
              <a:t>Shapes</a:t>
            </a:r>
            <a:r>
              <a:rPr lang="tr-TR" sz="2800" dirty="0" smtClean="0"/>
              <a:t> (3x3,3x4...)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800" dirty="0" err="1" smtClean="0"/>
              <a:t>Check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possible</a:t>
            </a:r>
            <a:r>
              <a:rPr lang="tr-TR" sz="2800" dirty="0" smtClean="0"/>
              <a:t> </a:t>
            </a:r>
            <a:r>
              <a:rPr lang="tr-TR" sz="2800" dirty="0" err="1" smtClean="0"/>
              <a:t>implementable</a:t>
            </a:r>
            <a:r>
              <a:rPr lang="tr-TR" sz="2800" dirty="0" smtClean="0"/>
              <a:t> </a:t>
            </a:r>
            <a:r>
              <a:rPr lang="tr-TR" sz="2800" dirty="0" err="1" smtClean="0"/>
              <a:t>shapes</a:t>
            </a:r>
            <a:endParaRPr lang="tr-TR" sz="2800" dirty="0"/>
          </a:p>
          <a:p>
            <a:pPr marL="457188" lvl="1" indent="0">
              <a:buNone/>
            </a:pPr>
            <a:r>
              <a:rPr lang="tr-TR" dirty="0" err="1" smtClean="0"/>
              <a:t>Starting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has </a:t>
            </a:r>
            <a:r>
              <a:rPr lang="tr-TR" dirty="0" err="1" smtClean="0"/>
              <a:t>lowest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endParaRPr lang="tr-TR" dirty="0" smtClean="0"/>
          </a:p>
          <a:p>
            <a:pPr marL="457200" indent="-457200">
              <a:buFont typeface="+mj-lt"/>
              <a:buAutoNum type="arabicPeriod"/>
            </a:pPr>
            <a:r>
              <a:rPr lang="tr-TR" sz="2800" dirty="0" err="1" smtClean="0"/>
              <a:t>Declare</a:t>
            </a:r>
            <a:r>
              <a:rPr lang="tr-TR" sz="2800" dirty="0" smtClean="0"/>
              <a:t> Optimal Size</a:t>
            </a:r>
            <a:endParaRPr lang="tr-TR" sz="2800" dirty="0"/>
          </a:p>
        </p:txBody>
      </p:sp>
      <p:sp>
        <p:nvSpPr>
          <p:cNvPr id="5" name="Rectangle 4"/>
          <p:cNvSpPr/>
          <p:nvPr/>
        </p:nvSpPr>
        <p:spPr>
          <a:xfrm>
            <a:off x="3548385" y="1151100"/>
            <a:ext cx="5055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>
                <a:solidFill>
                  <a:prstClr val="black"/>
                </a:solidFill>
              </a:rPr>
              <a:t>f</a:t>
            </a:r>
            <a:r>
              <a:rPr lang="tr-TR" sz="2400" dirty="0" err="1" smtClean="0">
                <a:solidFill>
                  <a:prstClr val="black"/>
                </a:solidFill>
              </a:rPr>
              <a:t>or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36447" y="347772"/>
            <a:ext cx="9753600" cy="749508"/>
          </a:xfrm>
        </p:spPr>
        <p:txBody>
          <a:bodyPr>
            <a:normAutofit fontScale="90000"/>
          </a:bodyPr>
          <a:lstStyle/>
          <a:p>
            <a:r>
              <a:rPr lang="tr-TR" sz="4800" dirty="0" err="1" smtClean="0"/>
              <a:t>Optimization</a:t>
            </a:r>
            <a:endParaRPr lang="tr-TR" sz="4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063316"/>
              </p:ext>
            </p:extLst>
          </p:nvPr>
        </p:nvGraphicFramePr>
        <p:xfrm>
          <a:off x="34494" y="1097280"/>
          <a:ext cx="12157506" cy="5760720"/>
        </p:xfrm>
        <a:graphic>
          <a:graphicData uri="http://schemas.openxmlformats.org/drawingml/2006/table">
            <a:tbl>
              <a:tblPr firstRow="1" firstCol="1" bandRow="1"/>
              <a:tblGrid>
                <a:gridCol w="1457678"/>
                <a:gridCol w="946212"/>
                <a:gridCol w="818346"/>
                <a:gridCol w="1240589"/>
                <a:gridCol w="1478741"/>
                <a:gridCol w="291458"/>
                <a:gridCol w="1457678"/>
                <a:gridCol w="946212"/>
                <a:gridCol w="818346"/>
                <a:gridCol w="1196262"/>
                <a:gridCol w="1505984"/>
              </a:tblGrid>
              <a:tr h="52078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Benchmark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Name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CMOS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Diode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4-Terminal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Optimal 4-Terminal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Benchmark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Name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CMOS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Diode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4-Terminal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Optimal 4-Terminal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Alu 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Dc1 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Alu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Dc1 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Alu 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Dc1 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Alu 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31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33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77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110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46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49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50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77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61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7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110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62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90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C17 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C17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7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Mp2d 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345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Dc1 1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25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Newtag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108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6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smtClean="0"/>
              <a:t>Memory </a:t>
            </a:r>
            <a:r>
              <a:rPr lang="tr-TR" sz="4800" dirty="0" err="1" smtClean="0"/>
              <a:t>Example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4074940" y="1085933"/>
            <a:ext cx="400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>
                <a:solidFill>
                  <a:prstClr val="black"/>
                </a:solidFill>
              </a:rPr>
              <a:t>4x4 </a:t>
            </a:r>
            <a:r>
              <a:rPr lang="tr-TR" sz="2400" dirty="0" err="1">
                <a:solidFill>
                  <a:prstClr val="black"/>
                </a:solidFill>
              </a:rPr>
              <a:t>pseude-nMOS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ROM </a:t>
            </a:r>
            <a:r>
              <a:rPr lang="tr-TR" sz="2400" dirty="0" err="1" smtClean="0">
                <a:solidFill>
                  <a:prstClr val="black"/>
                </a:solidFill>
              </a:rPr>
              <a:t>Array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t="1845"/>
          <a:stretch/>
        </p:blipFill>
        <p:spPr bwMode="auto">
          <a:xfrm>
            <a:off x="2384602" y="1547598"/>
            <a:ext cx="7383307" cy="4853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44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Defect</a:t>
            </a:r>
            <a:r>
              <a:rPr lang="tr-TR" sz="4800" dirty="0" smtClean="0"/>
              <a:t> </a:t>
            </a:r>
            <a:r>
              <a:rPr lang="tr-TR" sz="4800" dirty="0" err="1" smtClean="0"/>
              <a:t>Mapping</a:t>
            </a:r>
            <a:endParaRPr lang="tr-TR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60" r="2322"/>
          <a:stretch/>
        </p:blipFill>
        <p:spPr>
          <a:xfrm>
            <a:off x="2013947" y="1984640"/>
            <a:ext cx="8124618" cy="36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Introduction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7248" y="1275099"/>
            <a:ext cx="7469088" cy="1047682"/>
          </a:xfrm>
        </p:spPr>
        <p:txBody>
          <a:bodyPr>
            <a:normAutofit/>
          </a:bodyPr>
          <a:lstStyle/>
          <a:p>
            <a:r>
              <a:rPr lang="tr-TR" dirty="0" smtClean="0"/>
              <a:t>1938: </a:t>
            </a:r>
            <a:r>
              <a:rPr lang="en-US" dirty="0" smtClean="0"/>
              <a:t>Claude Shannon</a:t>
            </a:r>
            <a:r>
              <a:rPr lang="tr-TR" dirty="0" smtClean="0"/>
              <a:t>’s </a:t>
            </a:r>
            <a:r>
              <a:rPr lang="tr-TR" dirty="0" err="1" smtClean="0"/>
              <a:t>thesis</a:t>
            </a:r>
            <a:r>
              <a:rPr lang="en-US" dirty="0" smtClean="0"/>
              <a:t> “A </a:t>
            </a:r>
            <a:r>
              <a:rPr lang="en-US" dirty="0"/>
              <a:t>symbolic analysis of relay and switching circuits</a:t>
            </a:r>
            <a:r>
              <a:rPr lang="en-US" dirty="0" smtClean="0"/>
              <a:t>”</a:t>
            </a:r>
            <a:endParaRPr lang="tr-TR" dirty="0" smtClean="0"/>
          </a:p>
        </p:txBody>
      </p:sp>
      <p:pic>
        <p:nvPicPr>
          <p:cNvPr id="1026" name="Picture 2" descr="D:\Desktop\Claude Shann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439" y="1144312"/>
            <a:ext cx="1728192" cy="2440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949" y="2634772"/>
            <a:ext cx="3485217" cy="3598486"/>
          </a:xfrm>
          <a:prstGeom prst="rect">
            <a:avLst/>
          </a:prstGeom>
        </p:spPr>
      </p:pic>
      <p:pic>
        <p:nvPicPr>
          <p:cNvPr id="9" name="Resim 4" descr="D:\Desktop\iki uçlu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0" t="2838" r="2034" b="18679"/>
          <a:stretch/>
        </p:blipFill>
        <p:spPr bwMode="auto">
          <a:xfrm>
            <a:off x="7002684" y="4092724"/>
            <a:ext cx="3113590" cy="1527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497975" y="4856653"/>
            <a:ext cx="136581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76423" y="6233258"/>
            <a:ext cx="376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Carole</a:t>
            </a:r>
            <a:r>
              <a:rPr lang="tr-TR" dirty="0" smtClean="0"/>
              <a:t> Cable, </a:t>
            </a:r>
            <a:r>
              <a:rPr lang="en-US" dirty="0" smtClean="0"/>
              <a:t>www.cartoonstock.com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/>
              <a:t>3D </a:t>
            </a:r>
            <a:r>
              <a:rPr lang="tr-TR" sz="4800" dirty="0" err="1"/>
              <a:t>Technology</a:t>
            </a:r>
            <a:r>
              <a:rPr lang="tr-TR" sz="4800" dirty="0"/>
              <a:t> Model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63247" y="1547334"/>
            <a:ext cx="4569539" cy="4162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/>
              <a:t>Motivation</a:t>
            </a:r>
            <a:r>
              <a:rPr lang="tr-TR" dirty="0" smtClean="0"/>
              <a:t>:</a:t>
            </a:r>
          </a:p>
          <a:p>
            <a:r>
              <a:rPr lang="tr-TR" dirty="0" err="1" smtClean="0"/>
              <a:t>Performance</a:t>
            </a:r>
            <a:r>
              <a:rPr lang="tr-TR" dirty="0" smtClean="0"/>
              <a:t> Analysis</a:t>
            </a:r>
          </a:p>
          <a:p>
            <a:r>
              <a:rPr lang="tr-TR" dirty="0" smtClean="0"/>
              <a:t>SPICE </a:t>
            </a:r>
            <a:r>
              <a:rPr lang="tr-TR" dirty="0" err="1" smtClean="0"/>
              <a:t>simulation</a:t>
            </a:r>
            <a:endParaRPr lang="tr-TR" dirty="0" smtClean="0"/>
          </a:p>
          <a:p>
            <a:r>
              <a:rPr lang="tr-TR" dirty="0" smtClean="0"/>
              <a:t>Meeting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/>
              <a:t>c</a:t>
            </a:r>
            <a:r>
              <a:rPr lang="tr-TR" dirty="0" err="1" smtClean="0"/>
              <a:t>urrent</a:t>
            </a:r>
            <a:r>
              <a:rPr lang="tr-TR" dirty="0" smtClean="0"/>
              <a:t> </a:t>
            </a:r>
            <a:r>
              <a:rPr lang="tr-TR" dirty="0" err="1" smtClean="0"/>
              <a:t>electronic</a:t>
            </a:r>
            <a:r>
              <a:rPr lang="tr-TR" dirty="0" smtClean="0"/>
              <a:t> </a:t>
            </a:r>
            <a:r>
              <a:rPr lang="tr-TR" dirty="0" err="1" smtClean="0"/>
              <a:t>devices</a:t>
            </a:r>
            <a:r>
              <a:rPr lang="tr-TR" dirty="0" smtClean="0"/>
              <a:t> on a </a:t>
            </a:r>
            <a:r>
              <a:rPr lang="tr-TR" dirty="0" err="1" smtClean="0"/>
              <a:t>plathform</a:t>
            </a:r>
            <a:endParaRPr lang="tr-TR" dirty="0" smtClean="0"/>
          </a:p>
          <a:p>
            <a:r>
              <a:rPr lang="tr-TR" dirty="0" smtClean="0"/>
              <a:t>A </a:t>
            </a:r>
            <a:r>
              <a:rPr lang="tr-TR" dirty="0" err="1" smtClean="0"/>
              <a:t>Generic</a:t>
            </a:r>
            <a:r>
              <a:rPr lang="tr-TR" dirty="0" smtClean="0"/>
              <a:t> Model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fits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technology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structure</a:t>
            </a:r>
            <a:endParaRPr lang="tr-TR" dirty="0" smtClean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206987" y="1740781"/>
            <a:ext cx="4270779" cy="377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9187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/>
              <a:t>3D </a:t>
            </a:r>
            <a:r>
              <a:rPr lang="tr-TR" sz="4800" dirty="0" err="1"/>
              <a:t>Technology</a:t>
            </a:r>
            <a:r>
              <a:rPr lang="tr-TR" sz="4800" dirty="0"/>
              <a:t> Model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37967" y="700545"/>
            <a:ext cx="2368673" cy="537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Literature</a:t>
            </a:r>
            <a:endParaRPr lang="tr-T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1739"/>
            <a:ext cx="6580495" cy="2760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03" y="4026165"/>
            <a:ext cx="9575800" cy="214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053" y="1251739"/>
            <a:ext cx="5659947" cy="27259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5219" y="6294058"/>
            <a:ext cx="11315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buSzPts val="900"/>
              <a:tabLst>
                <a:tab pos="228600" algn="l"/>
              </a:tabLst>
            </a:pPr>
            <a:r>
              <a:rPr lang="en-US" sz="2000" dirty="0">
                <a:latin typeface="Times New Roman" charset="0"/>
                <a:ea typeface="MS Mincho" charset="-128"/>
              </a:rPr>
              <a:t>Ziegler MM, </a:t>
            </a:r>
            <a:r>
              <a:rPr lang="en-US" sz="2000" dirty="0" smtClean="0">
                <a:latin typeface="Times New Roman" charset="0"/>
                <a:ea typeface="MS Mincho" charset="-128"/>
              </a:rPr>
              <a:t>et al., Scalability </a:t>
            </a:r>
            <a:r>
              <a:rPr lang="en-US" sz="2000" dirty="0">
                <a:latin typeface="Times New Roman" charset="0"/>
                <a:ea typeface="MS Mincho" charset="-128"/>
              </a:rPr>
              <a:t>simulations for </a:t>
            </a:r>
            <a:r>
              <a:rPr lang="en-US" sz="2000" dirty="0" err="1">
                <a:latin typeface="Times New Roman" charset="0"/>
                <a:ea typeface="MS Mincho" charset="-128"/>
              </a:rPr>
              <a:t>nanomemory</a:t>
            </a:r>
            <a:r>
              <a:rPr lang="en-US" sz="2000" dirty="0">
                <a:latin typeface="Times New Roman" charset="0"/>
                <a:ea typeface="MS Mincho" charset="-128"/>
              </a:rPr>
              <a:t> systems integrated on the molecular scale, </a:t>
            </a:r>
            <a:r>
              <a:rPr lang="en-US" sz="2000" dirty="0" smtClean="0">
                <a:latin typeface="Times New Roman" charset="0"/>
                <a:ea typeface="MS Mincho" charset="-128"/>
              </a:rPr>
              <a:t>2003</a:t>
            </a:r>
            <a:endParaRPr lang="en-US" sz="2000" dirty="0">
              <a:effectLst/>
              <a:latin typeface="Times New Roman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4" y="64652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smtClean="0"/>
              <a:t>3D </a:t>
            </a:r>
            <a:r>
              <a:rPr lang="tr-TR" sz="4800" dirty="0" err="1" smtClean="0"/>
              <a:t>Technology</a:t>
            </a:r>
            <a:r>
              <a:rPr lang="tr-TR" sz="4800" dirty="0" smtClean="0"/>
              <a:t> Model</a:t>
            </a:r>
            <a:endParaRPr lang="tr-TR" sz="4800" dirty="0"/>
          </a:p>
        </p:txBody>
      </p:sp>
      <p:pic>
        <p:nvPicPr>
          <p:cNvPr id="6" name="Picture 5" descr="C:\Users\Phoneix\Desktop\3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3380"/>
          <a:stretch/>
        </p:blipFill>
        <p:spPr bwMode="auto">
          <a:xfrm>
            <a:off x="806998" y="1024759"/>
            <a:ext cx="10867697" cy="5675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18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/>
              <a:t>3D </a:t>
            </a:r>
            <a:r>
              <a:rPr lang="tr-TR" sz="4800" dirty="0" err="1"/>
              <a:t>Technology</a:t>
            </a:r>
            <a:r>
              <a:rPr lang="tr-TR" sz="4800" dirty="0"/>
              <a:t> Model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38093" y="1095048"/>
            <a:ext cx="3721985" cy="687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/>
              <a:t>Elmore</a:t>
            </a:r>
            <a:r>
              <a:rPr lang="tr-TR" dirty="0" smtClean="0"/>
              <a:t> </a:t>
            </a:r>
            <a:r>
              <a:rPr lang="tr-TR" dirty="0" err="1" smtClean="0"/>
              <a:t>delay</a:t>
            </a:r>
            <a:r>
              <a:rPr lang="tr-TR" dirty="0" smtClean="0"/>
              <a:t> model </a:t>
            </a:r>
            <a:r>
              <a:rPr lang="tr-TR" dirty="0" err="1" smtClean="0"/>
              <a:t>fitting</a:t>
            </a:r>
            <a:endParaRPr lang="tr-TR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4697" r="23858" b="8821"/>
          <a:stretch/>
        </p:blipFill>
        <p:spPr>
          <a:xfrm>
            <a:off x="3354195" y="4273137"/>
            <a:ext cx="5143870" cy="23664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51" y="1655801"/>
            <a:ext cx="6881832" cy="24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733" y="228603"/>
            <a:ext cx="10018713" cy="1251538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ANALYSIS</a:t>
            </a:r>
            <a:r>
              <a:rPr lang="en-US"/>
              <a:t>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POWER</a:t>
            </a:r>
            <a:r>
              <a:rPr lang="en-US" dirty="0"/>
              <a:t>, DELAY, AREA </a:t>
            </a:r>
            <a:endParaRPr lang="tr-T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814"/>
          <a:stretch/>
        </p:blipFill>
        <p:spPr>
          <a:xfrm>
            <a:off x="3589356" y="1679083"/>
            <a:ext cx="5486674" cy="277263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364453" y="4650656"/>
            <a:ext cx="5936480" cy="1720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/>
              <a:t> Wire diameter 1 – 10 nm</a:t>
            </a:r>
          </a:p>
          <a:p>
            <a:r>
              <a:rPr lang="tr-TR" sz="2800" dirty="0" smtClean="0"/>
              <a:t> Pitch size 10 – 30 nm</a:t>
            </a:r>
          </a:p>
          <a:p>
            <a:r>
              <a:rPr lang="tr-TR" sz="2800" dirty="0"/>
              <a:t> </a:t>
            </a:r>
            <a:r>
              <a:rPr lang="tr-TR" sz="2800" dirty="0" smtClean="0"/>
              <a:t> Fan-out Capacitance no-load – 2 fF</a:t>
            </a:r>
          </a:p>
          <a:p>
            <a:endParaRPr lang="tr-TR" sz="2800" dirty="0" smtClean="0"/>
          </a:p>
          <a:p>
            <a:pPr marL="0" indent="0">
              <a:buFont typeface="Wingdings 3" charset="2"/>
              <a:buNone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8096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4" y="190500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92923" y="2716925"/>
            <a:ext cx="8915400" cy="31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800" dirty="0" smtClean="0"/>
          </a:p>
          <a:p>
            <a:pPr marL="0" indent="0">
              <a:buFont typeface="Wingdings 3" charset="2"/>
              <a:buNone/>
            </a:pPr>
            <a:endParaRPr lang="tr-TR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061740"/>
              </p:ext>
            </p:extLst>
          </p:nvPr>
        </p:nvGraphicFramePr>
        <p:xfrm>
          <a:off x="1963712" y="2029348"/>
          <a:ext cx="8349520" cy="3819659"/>
        </p:xfrm>
        <a:graphic>
          <a:graphicData uri="http://schemas.openxmlformats.org/drawingml/2006/table">
            <a:tbl>
              <a:tblPr firstRow="1" firstCol="1" bandRow="1"/>
              <a:tblGrid>
                <a:gridCol w="2209367"/>
                <a:gridCol w="2055182"/>
                <a:gridCol w="2067879"/>
                <a:gridCol w="2017092"/>
              </a:tblGrid>
              <a:tr h="41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Analysis Output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FET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Diode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Four-terminal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41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Delay (ps)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0.15-0.25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0.013-0.024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0.04-0.16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3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Delay (ps) with 0.1fF fan-out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20-120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2-15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2-18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0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Power (uW)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0.02-0.16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0.01-0.25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0.02-0.3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3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Power 0.1fF fan-out (uW)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2.5-2.6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2.5-2.7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2.5-2.8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Area (nm</a:t>
                      </a:r>
                      <a:r>
                        <a:rPr lang="en-US" sz="2200" b="1" baseline="30000">
                          <a:effectLst/>
                          <a:latin typeface="Calibri" charset="0"/>
                        </a:rPr>
                        <a:t>2</a:t>
                      </a:r>
                      <a:r>
                        <a:rPr lang="en-US" sz="2200" b="1">
                          <a:effectLst/>
                          <a:latin typeface="Calibri" charset="0"/>
                        </a:rPr>
                        <a:t>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200-900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200-900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200-900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3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Power × Delay (uW × ps)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0.02-0.09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0.02-0.018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</a:rPr>
                        <a:t>0.01-0.6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57733" y="228603"/>
            <a:ext cx="10018713" cy="1251538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ANALYSIS</a:t>
            </a:r>
            <a:r>
              <a:rPr lang="en-US"/>
              <a:t>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POWER</a:t>
            </a:r>
            <a:r>
              <a:rPr lang="en-US" dirty="0"/>
              <a:t>, DELAY, AREA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94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</a:t>
            </a:r>
            <a:r>
              <a:rPr lang="tr-TR" b="1" dirty="0" err="1" smtClean="0">
                <a:solidFill>
                  <a:schemeClr val="accent1"/>
                </a:solidFill>
              </a:rPr>
              <a:t>Delay</a:t>
            </a:r>
            <a:r>
              <a:rPr lang="tr-TR" b="1" dirty="0" smtClean="0">
                <a:solidFill>
                  <a:schemeClr val="accent1"/>
                </a:solidFill>
              </a:rPr>
              <a:t> Analysis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9210" y="1502980"/>
            <a:ext cx="8915400" cy="31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FET delay for no-load case. </a:t>
            </a:r>
            <a:r>
              <a:rPr lang="tr-TR" sz="28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Font typeface="Wingdings 3" charset="2"/>
              <a:buNone/>
            </a:pPr>
            <a:endParaRPr lang="tr-TR" sz="2800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589209" y="2188964"/>
            <a:ext cx="8478183" cy="388075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7005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</a:t>
            </a:r>
            <a:r>
              <a:rPr lang="tr-TR" b="1" dirty="0" err="1" smtClean="0">
                <a:solidFill>
                  <a:schemeClr val="accent1"/>
                </a:solidFill>
              </a:rPr>
              <a:t>Delay</a:t>
            </a:r>
            <a:r>
              <a:rPr lang="tr-TR" b="1" dirty="0" smtClean="0">
                <a:solidFill>
                  <a:schemeClr val="accent1"/>
                </a:solidFill>
              </a:rPr>
              <a:t> Analysis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9210" y="1502980"/>
            <a:ext cx="8915400" cy="31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FET delay with a fan-out capacitance (0.1 </a:t>
            </a:r>
            <a:r>
              <a:rPr lang="en-US" sz="2800" dirty="0" err="1"/>
              <a:t>fF</a:t>
            </a:r>
            <a:r>
              <a:rPr lang="en-US" sz="2800" dirty="0"/>
              <a:t>).</a:t>
            </a:r>
            <a:endParaRPr lang="tr-TR" sz="2800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589209" y="2188964"/>
            <a:ext cx="8478183" cy="388075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589208" y="2188963"/>
            <a:ext cx="8478184" cy="388075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353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Maximum </a:t>
            </a:r>
            <a:r>
              <a:rPr lang="tr-TR" b="1" dirty="0" err="1" smtClean="0">
                <a:solidFill>
                  <a:schemeClr val="accent1"/>
                </a:solidFill>
              </a:rPr>
              <a:t>Frequency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9210" y="1502979"/>
            <a:ext cx="9234928" cy="1129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FET maximum frequency graph for different fan-out capacitances (20 nm </a:t>
            </a:r>
            <a:r>
              <a:rPr lang="en-US" sz="2800" i="1" dirty="0"/>
              <a:t>p</a:t>
            </a:r>
            <a:r>
              <a:rPr lang="en-US" sz="2800" i="1" baseline="-25000" dirty="0"/>
              <a:t>w</a:t>
            </a:r>
            <a:r>
              <a:rPr lang="en-US" sz="2800" dirty="0"/>
              <a:t>).</a:t>
            </a:r>
            <a:endParaRPr lang="tr-TR" sz="28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23848" y="2632840"/>
            <a:ext cx="9392031" cy="383102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9586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A Case: 1 bit Full-Adder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92923" y="2632840"/>
            <a:ext cx="25649153" cy="4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703889"/>
              </p:ext>
            </p:extLst>
          </p:nvPr>
        </p:nvGraphicFramePr>
        <p:xfrm>
          <a:off x="2592923" y="1624882"/>
          <a:ext cx="7636926" cy="398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Visio" r:id="rId3" imgW="8237127" imgH="4587366" progId="Visio.Drawing.15">
                  <p:embed/>
                </p:oleObj>
              </mc:Choice>
              <mc:Fallback>
                <p:oleObj name="Visio" r:id="rId3" imgW="8237127" imgH="4587366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923" y="1624882"/>
                        <a:ext cx="7636926" cy="3989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76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en-US" sz="4800" dirty="0"/>
              <a:t>Introduction</a:t>
            </a:r>
            <a:endParaRPr lang="tr-TR" sz="4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31716" y="958985"/>
            <a:ext cx="7558673" cy="4489335"/>
          </a:xfrm>
        </p:spPr>
        <p:txBody>
          <a:bodyPr>
            <a:normAutofit/>
          </a:bodyPr>
          <a:lstStyle/>
          <a:p>
            <a:r>
              <a:rPr lang="tr-TR" dirty="0" smtClean="0"/>
              <a:t>1963: CMOS</a:t>
            </a:r>
          </a:p>
          <a:p>
            <a:r>
              <a:rPr lang="tr-TR" dirty="0" smtClean="0"/>
              <a:t>1965: </a:t>
            </a:r>
            <a:r>
              <a:rPr lang="en-US" dirty="0" smtClean="0"/>
              <a:t>Moore’s Law</a:t>
            </a:r>
            <a:endParaRPr lang="tr-TR" dirty="0"/>
          </a:p>
          <a:p>
            <a:pPr lvl="1"/>
            <a:r>
              <a:rPr lang="tr-TR" dirty="0"/>
              <a:t>I</a:t>
            </a:r>
            <a:r>
              <a:rPr lang="en-US" dirty="0"/>
              <a:t>n every twelve months</a:t>
            </a:r>
            <a:r>
              <a:rPr lang="tr-TR" dirty="0"/>
              <a:t>,</a:t>
            </a:r>
            <a:r>
              <a:rPr lang="en-US" dirty="0"/>
              <a:t> </a:t>
            </a:r>
            <a:r>
              <a:rPr lang="tr-TR" dirty="0" err="1"/>
              <a:t>number</a:t>
            </a:r>
            <a:r>
              <a:rPr lang="tr-TR" dirty="0"/>
              <a:t> of </a:t>
            </a:r>
            <a:r>
              <a:rPr lang="tr-TR" dirty="0" err="1" smtClean="0"/>
              <a:t>elements</a:t>
            </a:r>
            <a:r>
              <a:rPr lang="tr-TR" dirty="0" smtClean="0"/>
              <a:t> </a:t>
            </a:r>
            <a:r>
              <a:rPr lang="en-US" dirty="0" smtClean="0"/>
              <a:t>in </a:t>
            </a:r>
            <a:r>
              <a:rPr lang="en-US" dirty="0"/>
              <a:t>an IC (Integrated circuit) would be duplicated</a:t>
            </a:r>
            <a:r>
              <a:rPr lang="tr-TR" dirty="0"/>
              <a:t>.</a:t>
            </a:r>
          </a:p>
          <a:p>
            <a:r>
              <a:rPr lang="tr-TR" dirty="0" err="1"/>
              <a:t>Even</a:t>
            </a:r>
            <a:r>
              <a:rPr lang="tr-TR" dirty="0"/>
              <a:t> </a:t>
            </a:r>
            <a:r>
              <a:rPr lang="en-US" dirty="0"/>
              <a:t>Gordon Moore himself claimed </a:t>
            </a:r>
            <a:r>
              <a:rPr lang="tr-TR" dirty="0"/>
              <a:t>in  2005 </a:t>
            </a:r>
            <a:r>
              <a:rPr lang="en-US" dirty="0"/>
              <a:t>that the validity of Moore’s Law will be </a:t>
            </a:r>
            <a:r>
              <a:rPr lang="tr-TR" dirty="0" err="1" smtClean="0"/>
              <a:t>lost</a:t>
            </a:r>
            <a:r>
              <a:rPr lang="tr-TR" dirty="0" smtClean="0"/>
              <a:t>.</a:t>
            </a:r>
            <a:endParaRPr lang="tr-TR" dirty="0"/>
          </a:p>
          <a:p>
            <a:pPr lvl="1"/>
            <a:r>
              <a:rPr lang="en-US" dirty="0"/>
              <a:t>transistor’s physical working limits </a:t>
            </a:r>
            <a:endParaRPr lang="en-US" dirty="0" smtClean="0"/>
          </a:p>
          <a:p>
            <a:r>
              <a:rPr lang="en-US" dirty="0" smtClean="0"/>
              <a:t>February 2016: Mitchell Waldrop stated:</a:t>
            </a:r>
          </a:p>
        </p:txBody>
      </p:sp>
      <p:pic>
        <p:nvPicPr>
          <p:cNvPr id="4" name="Picture 2" descr="D:\Desktop\Mo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649" y="1154720"/>
            <a:ext cx="1862667" cy="2048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237" y="4932586"/>
            <a:ext cx="4578823" cy="1531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1716" y="4891968"/>
            <a:ext cx="4141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/>
              <a:t>“Next month, the worldwide semiconductor industry will formally acknowledge……Moore's law …is nearing its end.”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9436167" cy="822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</a:t>
            </a:r>
            <a:r>
              <a:rPr lang="tr-TR" b="1" dirty="0" err="1" smtClean="0">
                <a:solidFill>
                  <a:schemeClr val="accent1"/>
                </a:solidFill>
              </a:rPr>
              <a:t>Performance</a:t>
            </a:r>
            <a:r>
              <a:rPr lang="tr-TR" b="1" dirty="0" smtClean="0">
                <a:solidFill>
                  <a:schemeClr val="accent1"/>
                </a:solidFill>
              </a:rPr>
              <a:t> Analysis </a:t>
            </a:r>
            <a:r>
              <a:rPr lang="tr-TR" b="1" dirty="0" err="1" smtClean="0">
                <a:solidFill>
                  <a:schemeClr val="accent1"/>
                </a:solidFill>
              </a:rPr>
              <a:t>for</a:t>
            </a:r>
            <a:r>
              <a:rPr lang="tr-TR" b="1" dirty="0" smtClean="0">
                <a:solidFill>
                  <a:schemeClr val="accent1"/>
                </a:solidFill>
              </a:rPr>
              <a:t> 1 bit Full-Adder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92923" y="2632840"/>
            <a:ext cx="25649153" cy="4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534913"/>
              </p:ext>
            </p:extLst>
          </p:nvPr>
        </p:nvGraphicFramePr>
        <p:xfrm>
          <a:off x="2773179" y="1987710"/>
          <a:ext cx="7854847" cy="3462725"/>
        </p:xfrm>
        <a:graphic>
          <a:graphicData uri="http://schemas.openxmlformats.org/drawingml/2006/table">
            <a:tbl>
              <a:tblPr firstRow="1" firstCol="1" bandRow="1"/>
              <a:tblGrid>
                <a:gridCol w="3465277"/>
                <a:gridCol w="1388070"/>
                <a:gridCol w="914494"/>
                <a:gridCol w="914494"/>
                <a:gridCol w="1172512"/>
              </a:tblGrid>
              <a:tr h="745449">
                <a:tc>
                  <a:txBody>
                    <a:bodyPr/>
                    <a:lstStyle/>
                    <a:p>
                      <a:r>
                        <a:rPr lang="en-US" sz="2200" dirty="0"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No fan-out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0,1 fF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0,5 fF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2 fF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679319"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High-to-Low Delay (ps)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0.46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15.7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77.1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307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9319"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Low-to-High Delay (ps)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1.75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60.1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293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1160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9319"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Power (1GHz) (uW)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0.212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2.71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12.7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50.2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9319"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Maximum Frequency (GHz)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452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13.1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2.69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effectLst/>
                          <a:latin typeface="Calibri" charset="0"/>
                        </a:rPr>
                        <a:t>0.67</a:t>
                      </a:r>
                      <a:r>
                        <a:rPr lang="en-US" sz="2200" baseline="30000" dirty="0"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2200" dirty="0">
                          <a:effectLst/>
                          <a:latin typeface="Calibri" charset="0"/>
                        </a:rPr>
                        <a:t>&lt;1!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Conclusion</a:t>
            </a:r>
            <a:endParaRPr lang="tr-TR" sz="4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31715" y="1332792"/>
            <a:ext cx="9537311" cy="4258539"/>
          </a:xfrm>
        </p:spPr>
        <p:txBody>
          <a:bodyPr>
            <a:normAutofit/>
          </a:bodyPr>
          <a:lstStyle/>
          <a:p>
            <a:r>
              <a:rPr lang="tr-TR" dirty="0" err="1" smtClean="0"/>
              <a:t>Nanoarray</a:t>
            </a:r>
            <a:r>
              <a:rPr lang="tr-TR" dirty="0" smtClean="0"/>
              <a:t> </a:t>
            </a:r>
            <a:r>
              <a:rPr lang="tr-TR" dirty="0" err="1" smtClean="0"/>
              <a:t>Types</a:t>
            </a:r>
            <a:endParaRPr lang="tr-TR" dirty="0" smtClean="0"/>
          </a:p>
          <a:p>
            <a:pPr lvl="1"/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Four</a:t>
            </a:r>
            <a:r>
              <a:rPr lang="tr-TR" dirty="0" smtClean="0"/>
              <a:t> Terminal Switch </a:t>
            </a:r>
            <a:r>
              <a:rPr lang="tr-TR" dirty="0" err="1" smtClean="0"/>
              <a:t>Based</a:t>
            </a:r>
            <a:endParaRPr lang="en-US" dirty="0"/>
          </a:p>
          <a:p>
            <a:r>
              <a:rPr lang="tr-TR" dirty="0" smtClean="0"/>
              <a:t>Memory</a:t>
            </a:r>
          </a:p>
          <a:p>
            <a:r>
              <a:rPr lang="tr-TR" dirty="0" smtClean="0"/>
              <a:t># of Switch </a:t>
            </a:r>
            <a:r>
              <a:rPr lang="tr-TR" dirty="0" err="1" smtClean="0"/>
              <a:t>Optimization</a:t>
            </a:r>
            <a:endParaRPr lang="tr-TR" dirty="0" smtClean="0"/>
          </a:p>
          <a:p>
            <a:r>
              <a:rPr lang="tr-TR" dirty="0" err="1" smtClean="0"/>
              <a:t>Defect</a:t>
            </a:r>
            <a:r>
              <a:rPr lang="tr-TR" dirty="0" smtClean="0"/>
              <a:t> </a:t>
            </a:r>
            <a:r>
              <a:rPr lang="tr-TR" dirty="0" err="1" smtClean="0"/>
              <a:t>Mapping</a:t>
            </a:r>
            <a:endParaRPr lang="tr-TR" dirty="0" smtClean="0"/>
          </a:p>
          <a:p>
            <a:r>
              <a:rPr lang="tr-TR" dirty="0" err="1" smtClean="0"/>
              <a:t>Technology</a:t>
            </a:r>
            <a:r>
              <a:rPr lang="tr-TR" dirty="0" smtClean="0"/>
              <a:t> Model</a:t>
            </a:r>
          </a:p>
          <a:p>
            <a:r>
              <a:rPr lang="tr-TR" dirty="0" err="1" smtClean="0"/>
              <a:t>Performance</a:t>
            </a:r>
            <a:r>
              <a:rPr lang="tr-TR" dirty="0" smtClean="0"/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20337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905245" y="4027990"/>
            <a:ext cx="3071746" cy="694778"/>
          </a:xfrm>
        </p:spPr>
        <p:txBody>
          <a:bodyPr>
            <a:noAutofit/>
          </a:bodyPr>
          <a:lstStyle/>
          <a:p>
            <a:r>
              <a:rPr lang="en-US" sz="3733" dirty="0" smtClean="0"/>
              <a:t>Thank You All</a:t>
            </a:r>
            <a:endParaRPr lang="en-US" sz="3467" dirty="0"/>
          </a:p>
        </p:txBody>
      </p:sp>
      <p:pic>
        <p:nvPicPr>
          <p:cNvPr id="1027" name="Picture 3" descr="D:\Desktop\ecc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7" b="98098" l="2139" r="99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78" y="4981639"/>
            <a:ext cx="1211551" cy="1192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133407" y="5023700"/>
            <a:ext cx="1476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Emerging</a:t>
            </a:r>
          </a:p>
          <a:p>
            <a:r>
              <a:rPr lang="en-US" sz="1600" dirty="0">
                <a:solidFill>
                  <a:prstClr val="black"/>
                </a:solidFill>
              </a:rPr>
              <a:t>Circuits and Computation Group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131" y="455922"/>
            <a:ext cx="4661443" cy="7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68" y="1593983"/>
            <a:ext cx="3571571" cy="3402502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Introduction</a:t>
            </a:r>
            <a:endParaRPr lang="tr-TR" sz="4800" dirty="0"/>
          </a:p>
        </p:txBody>
      </p:sp>
      <p:pic>
        <p:nvPicPr>
          <p:cNvPr id="6" name="Picture 2" descr="Xenon-I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778" y="3972859"/>
            <a:ext cx="3931436" cy="1727200"/>
          </a:xfrm>
          <a:prstGeom prst="rect">
            <a:avLst/>
          </a:prstGeom>
          <a:noFill/>
        </p:spPr>
      </p:pic>
      <p:pic>
        <p:nvPicPr>
          <p:cNvPr id="7" name="Picture 9" descr="http://t1.gstatic.com/images?q=tbn:ANd9GcRHmO4Ta-UnDywpSgc6Qz6yMAJeT_XJ3_4dfXQQzSdLTKFDZ5alk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5056" y="3684801"/>
            <a:ext cx="3048000" cy="230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İçerik Yer Tutucusu 2"/>
          <p:cNvSpPr txBox="1">
            <a:spLocks/>
          </p:cNvSpPr>
          <p:nvPr/>
        </p:nvSpPr>
        <p:spPr>
          <a:xfrm>
            <a:off x="7511272" y="1461661"/>
            <a:ext cx="3835564" cy="181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44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/>
              <a:t>Self-</a:t>
            </a:r>
            <a:r>
              <a:rPr lang="tr-TR" dirty="0" err="1" smtClean="0"/>
              <a:t>Assambly</a:t>
            </a:r>
            <a:r>
              <a:rPr lang="tr-TR" dirty="0" smtClean="0"/>
              <a:t> </a:t>
            </a:r>
            <a:r>
              <a:rPr lang="tr-TR" dirty="0" err="1" smtClean="0"/>
              <a:t>fabrication</a:t>
            </a:r>
            <a:endParaRPr lang="tr-TR" dirty="0" smtClean="0"/>
          </a:p>
          <a:p>
            <a:pPr lvl="1"/>
            <a:r>
              <a:rPr lang="tr-TR" dirty="0" err="1" smtClean="0"/>
              <a:t>Cheap</a:t>
            </a:r>
            <a:r>
              <a:rPr lang="tr-TR" dirty="0" smtClean="0"/>
              <a:t> / </a:t>
            </a:r>
            <a:r>
              <a:rPr lang="tr-TR" dirty="0" err="1" smtClean="0"/>
              <a:t>Fast</a:t>
            </a:r>
            <a:endParaRPr lang="tr-TR" dirty="0" smtClean="0"/>
          </a:p>
          <a:p>
            <a:pPr lvl="1"/>
            <a:r>
              <a:rPr lang="tr-TR" dirty="0" err="1" smtClean="0"/>
              <a:t>Ordered</a:t>
            </a:r>
            <a:r>
              <a:rPr lang="tr-TR" dirty="0" smtClean="0"/>
              <a:t>/</a:t>
            </a:r>
            <a:r>
              <a:rPr lang="tr-TR" dirty="0" err="1" smtClean="0"/>
              <a:t>Regular</a:t>
            </a:r>
            <a:r>
              <a:rPr lang="tr-TR" dirty="0" smtClean="0"/>
              <a:t> </a:t>
            </a:r>
            <a:r>
              <a:rPr lang="tr-TR" dirty="0" err="1" smtClean="0"/>
              <a:t>shaped</a:t>
            </a:r>
            <a:endParaRPr lang="tr-TR" dirty="0" smtClean="0"/>
          </a:p>
          <a:p>
            <a:pPr lvl="1"/>
            <a:r>
              <a:rPr lang="tr-TR" dirty="0" err="1" smtClean="0"/>
              <a:t>Ex</a:t>
            </a:r>
            <a:r>
              <a:rPr lang="tr-TR" dirty="0" smtClean="0"/>
              <a:t>: </a:t>
            </a:r>
            <a:r>
              <a:rPr lang="tr-TR" dirty="0" err="1" smtClean="0"/>
              <a:t>Nanoarrays</a:t>
            </a:r>
            <a:endParaRPr lang="tr-TR" dirty="0" smtClean="0"/>
          </a:p>
        </p:txBody>
      </p:sp>
      <p:sp>
        <p:nvSpPr>
          <p:cNvPr id="12" name="İçerik Yer Tutucusu 2"/>
          <p:cNvSpPr txBox="1">
            <a:spLocks/>
          </p:cNvSpPr>
          <p:nvPr/>
        </p:nvSpPr>
        <p:spPr>
          <a:xfrm>
            <a:off x="1552937" y="1457665"/>
            <a:ext cx="5000679" cy="2133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44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 smtClean="0"/>
              <a:t>Nano</a:t>
            </a:r>
            <a:r>
              <a:rPr lang="tr-TR" dirty="0" smtClean="0"/>
              <a:t> </a:t>
            </a:r>
            <a:r>
              <a:rPr lang="tr-TR" dirty="0" err="1" smtClean="0"/>
              <a:t>Scaled</a:t>
            </a:r>
            <a:r>
              <a:rPr lang="tr-TR" dirty="0" smtClean="0"/>
              <a:t> Technologies</a:t>
            </a:r>
          </a:p>
          <a:p>
            <a:pPr lvl="1"/>
            <a:r>
              <a:rPr lang="tr-TR" dirty="0" err="1" smtClean="0"/>
              <a:t>Single-electron</a:t>
            </a:r>
            <a:r>
              <a:rPr lang="tr-TR" dirty="0" smtClean="0"/>
              <a:t> </a:t>
            </a:r>
            <a:r>
              <a:rPr lang="tr-TR" dirty="0" err="1" smtClean="0"/>
              <a:t>transistors</a:t>
            </a:r>
            <a:r>
              <a:rPr lang="tr-TR" dirty="0" smtClean="0"/>
              <a:t>, </a:t>
            </a:r>
            <a:r>
              <a:rPr lang="tr-TR" dirty="0" err="1" smtClean="0"/>
              <a:t>quantum</a:t>
            </a:r>
            <a:r>
              <a:rPr lang="tr-TR" dirty="0" smtClean="0"/>
              <a:t> </a:t>
            </a:r>
            <a:r>
              <a:rPr lang="tr-TR" dirty="0" err="1" smtClean="0"/>
              <a:t>circuits</a:t>
            </a:r>
            <a:r>
              <a:rPr lang="tr-TR" dirty="0" smtClean="0"/>
              <a:t>, </a:t>
            </a:r>
            <a:r>
              <a:rPr lang="tr-TR" dirty="0" err="1" smtClean="0"/>
              <a:t>nanowires</a:t>
            </a:r>
            <a:r>
              <a:rPr lang="tr-TR" dirty="0" smtClean="0"/>
              <a:t>…</a:t>
            </a:r>
          </a:p>
          <a:p>
            <a:pPr lvl="1"/>
            <a:r>
              <a:rPr lang="tr-TR" dirty="0" err="1" smtClean="0"/>
              <a:t>Molecular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DNA </a:t>
            </a:r>
            <a:r>
              <a:rPr lang="tr-TR" dirty="0" err="1" smtClean="0"/>
              <a:t>computing</a:t>
            </a:r>
            <a:endParaRPr lang="en-US" dirty="0"/>
          </a:p>
          <a:p>
            <a:pPr lvl="1"/>
            <a:r>
              <a:rPr lang="en-US" dirty="0" smtClean="0"/>
              <a:t>Bottom-Up </a:t>
            </a:r>
            <a:r>
              <a:rPr lang="en-US" dirty="0" err="1" smtClean="0"/>
              <a:t>vs</a:t>
            </a:r>
            <a:r>
              <a:rPr lang="en-US" dirty="0" smtClean="0"/>
              <a:t> Top-Bottom Fabrications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33093" y="5031673"/>
            <a:ext cx="4791919" cy="946169"/>
          </a:xfrm>
        </p:spPr>
        <p:txBody>
          <a:bodyPr>
            <a:normAutofit/>
          </a:bodyPr>
          <a:lstStyle/>
          <a:p>
            <a:pPr fontAlgn="t"/>
            <a:r>
              <a:rPr lang="en-US" dirty="0"/>
              <a:t>A Boy And His Atom: The World's Smallest </a:t>
            </a:r>
            <a:r>
              <a:rPr lang="en-US" dirty="0" smtClean="0"/>
              <a:t>Movie</a:t>
            </a:r>
            <a:r>
              <a:rPr lang="tr-TR" dirty="0" smtClean="0"/>
              <a:t>, IBM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0257" y="6097708"/>
            <a:ext cx="8711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“Solar  </a:t>
            </a:r>
            <a:r>
              <a:rPr lang="tr-TR" dirty="0" err="1"/>
              <a:t>cells</a:t>
            </a:r>
            <a:r>
              <a:rPr lang="tr-TR" dirty="0"/>
              <a:t>  </a:t>
            </a:r>
            <a:r>
              <a:rPr lang="tr-TR" dirty="0" err="1"/>
              <a:t>made</a:t>
            </a:r>
            <a:r>
              <a:rPr lang="tr-TR" dirty="0"/>
              <a:t>  </a:t>
            </a:r>
            <a:r>
              <a:rPr lang="tr-TR" dirty="0" err="1"/>
              <a:t>through</a:t>
            </a:r>
            <a:r>
              <a:rPr lang="tr-TR" dirty="0"/>
              <a:t>  </a:t>
            </a:r>
            <a:r>
              <a:rPr lang="tr-TR" dirty="0" err="1"/>
              <a:t>oil-and-water</a:t>
            </a:r>
            <a:r>
              <a:rPr lang="tr-TR" dirty="0"/>
              <a:t> </a:t>
            </a:r>
            <a:r>
              <a:rPr lang="tr-TR" dirty="0" smtClean="0"/>
              <a:t>'</a:t>
            </a:r>
            <a:r>
              <a:rPr lang="tr-TR" dirty="0"/>
              <a:t>self-</a:t>
            </a:r>
            <a:r>
              <a:rPr lang="tr-TR" dirty="0" err="1"/>
              <a:t>assembly</a:t>
            </a:r>
            <a:r>
              <a:rPr lang="tr-TR" dirty="0"/>
              <a:t>”</a:t>
            </a:r>
            <a:r>
              <a:rPr lang="tr-TR" dirty="0" smtClean="0"/>
              <a:t>,</a:t>
            </a:r>
            <a:r>
              <a:rPr lang="tr-TR" dirty="0"/>
              <a:t> </a:t>
            </a:r>
            <a:r>
              <a:rPr lang="tr-TR" dirty="0" smtClean="0">
                <a:hlinkClick r:id="rId5"/>
              </a:rPr>
              <a:t>http</a:t>
            </a:r>
            <a:r>
              <a:rPr lang="tr-TR" dirty="0">
                <a:hlinkClick r:id="rId5"/>
              </a:rPr>
              <a:t>://</a:t>
            </a:r>
            <a:r>
              <a:rPr lang="tr-TR" dirty="0" smtClean="0">
                <a:hlinkClick r:id="rId5"/>
              </a:rPr>
              <a:t>news.bbc.co.uk</a:t>
            </a:r>
            <a:r>
              <a:rPr lang="tr-TR" dirty="0" smtClean="0"/>
              <a:t>, 2010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5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Introduction</a:t>
            </a:r>
            <a:endParaRPr lang="tr-TR" sz="4800" dirty="0"/>
          </a:p>
        </p:txBody>
      </p:sp>
      <p:pic>
        <p:nvPicPr>
          <p:cNvPr id="7" name="Picture 2" descr="File:Self-Assembly of Nanopartic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392" y="1615911"/>
            <a:ext cx="4829175" cy="36671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45" y="1460245"/>
            <a:ext cx="3847942" cy="3822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Ismach</a:t>
            </a:r>
            <a:r>
              <a:rPr lang="en-US" dirty="0"/>
              <a:t>, A.; </a:t>
            </a:r>
            <a:r>
              <a:rPr lang="en-US" dirty="0" err="1"/>
              <a:t>Joselevich</a:t>
            </a:r>
            <a:r>
              <a:rPr lang="en-US" dirty="0"/>
              <a:t>, E. Orthogonal self-assembly of carbon nanotube crossbar architectures by simultaneous </a:t>
            </a:r>
            <a:r>
              <a:rPr lang="en-US" dirty="0" err="1"/>
              <a:t>graphoepitaxy</a:t>
            </a:r>
            <a:r>
              <a:rPr lang="en-US" dirty="0"/>
              <a:t> and field-directed growth. </a:t>
            </a:r>
            <a:r>
              <a:rPr lang="en-US" dirty="0" err="1"/>
              <a:t>Nano</a:t>
            </a:r>
            <a:r>
              <a:rPr lang="en-US" dirty="0"/>
              <a:t> </a:t>
            </a:r>
            <a:r>
              <a:rPr lang="en-US" dirty="0" err="1"/>
              <a:t>Lett</a:t>
            </a:r>
            <a:r>
              <a:rPr lang="en-US" dirty="0"/>
              <a:t>. 2006, 6, 1706–1710. </a:t>
            </a:r>
          </a:p>
        </p:txBody>
      </p:sp>
    </p:spTree>
    <p:extLst>
      <p:ext uri="{BB962C8B-B14F-4D97-AF65-F5344CB8AC3E}">
        <p14:creationId xmlns:p14="http://schemas.microsoft.com/office/powerpoint/2010/main" val="17014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smtClean="0"/>
              <a:t>Project </a:t>
            </a:r>
            <a:r>
              <a:rPr lang="tr-TR" sz="4800" dirty="0" err="1" smtClean="0"/>
              <a:t>Goal</a:t>
            </a:r>
            <a:endParaRPr lang="tr-TR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766" t="7791" r="33829" b="12407"/>
          <a:stretch/>
        </p:blipFill>
        <p:spPr>
          <a:xfrm>
            <a:off x="6076256" y="1548581"/>
            <a:ext cx="5014452" cy="2374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70080" t="10112" r="1014" b="11851"/>
          <a:stretch/>
        </p:blipFill>
        <p:spPr>
          <a:xfrm>
            <a:off x="4034589" y="4154886"/>
            <a:ext cx="3689684" cy="2269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409" t="4727" r="76905" b="8530"/>
          <a:stretch/>
        </p:blipFill>
        <p:spPr>
          <a:xfrm>
            <a:off x="1843548" y="1445342"/>
            <a:ext cx="2831690" cy="25809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34928" y="1132100"/>
            <a:ext cx="648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First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07482" y="6424845"/>
            <a:ext cx="943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Finally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111533" y="1213527"/>
            <a:ext cx="943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pPr lvl="0"/>
            <a:r>
              <a:rPr lang="tr-TR" sz="4800" dirty="0" err="1">
                <a:solidFill>
                  <a:prstClr val="black"/>
                </a:solidFill>
              </a:rPr>
              <a:t>Switching</a:t>
            </a:r>
            <a:r>
              <a:rPr lang="tr-TR" sz="4800" dirty="0">
                <a:solidFill>
                  <a:prstClr val="black"/>
                </a:solidFill>
              </a:rPr>
              <a:t> </a:t>
            </a:r>
            <a:r>
              <a:rPr lang="tr-TR" sz="4800" dirty="0" err="1" smtClean="0">
                <a:solidFill>
                  <a:prstClr val="black"/>
                </a:solidFill>
              </a:rPr>
              <a:t>Nanoarrays</a:t>
            </a:r>
            <a:endParaRPr lang="tr-TR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68" y="1975875"/>
            <a:ext cx="4701801" cy="318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052" r="3561" b="-1"/>
          <a:stretch/>
        </p:blipFill>
        <p:spPr>
          <a:xfrm>
            <a:off x="9595353" y="1363850"/>
            <a:ext cx="2061350" cy="2394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-525"/>
          <a:stretch/>
        </p:blipFill>
        <p:spPr>
          <a:xfrm>
            <a:off x="7292779" y="1316766"/>
            <a:ext cx="1802304" cy="2441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1" b="-1"/>
          <a:stretch/>
        </p:blipFill>
        <p:spPr>
          <a:xfrm>
            <a:off x="8402024" y="4092951"/>
            <a:ext cx="1828822" cy="21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5141" y="4118548"/>
            <a:ext cx="2443397" cy="768245"/>
          </a:xfrm>
        </p:spPr>
        <p:txBody>
          <a:bodyPr/>
          <a:lstStyle/>
          <a:p>
            <a:r>
              <a:rPr lang="en-US" smtClean="0"/>
              <a:t>So Far…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6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Logic</a:t>
            </a:r>
            <a:r>
              <a:rPr lang="tr-TR" sz="4800" dirty="0" smtClean="0"/>
              <a:t> </a:t>
            </a:r>
            <a:r>
              <a:rPr lang="tr-TR" sz="4800" dirty="0" err="1" smtClean="0"/>
              <a:t>Synthesis</a:t>
            </a:r>
            <a:r>
              <a:rPr lang="tr-TR" sz="4800" dirty="0" smtClean="0"/>
              <a:t> </a:t>
            </a:r>
            <a:r>
              <a:rPr lang="tr-TR" sz="4800" dirty="0" err="1" smtClean="0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981821" y="1137636"/>
            <a:ext cx="4429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dirty="0" err="1" smtClean="0">
                <a:solidFill>
                  <a:prstClr val="black"/>
                </a:solidFill>
              </a:rPr>
              <a:t>Diode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Based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7493" y="5332084"/>
            <a:ext cx="1218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NewRoman"/>
              </a:rPr>
              <a:t>f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i="1" dirty="0" smtClean="0">
                <a:latin typeface="TimesNewRoman,Italic"/>
              </a:rPr>
              <a:t>AB</a:t>
            </a:r>
            <a:endParaRPr lang="en-US" sz="6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590535"/>
              </p:ext>
            </p:extLst>
          </p:nvPr>
        </p:nvGraphicFramePr>
        <p:xfrm>
          <a:off x="7468301" y="1795917"/>
          <a:ext cx="2986087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Visio" r:id="rId3" imgW="1474957" imgH="1653613" progId="Visio.Drawing.11">
                  <p:embed/>
                </p:oleObj>
              </mc:Choice>
              <mc:Fallback>
                <p:oleObj name="Visio" r:id="rId3" imgW="1474957" imgH="165361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8301" y="1795917"/>
                        <a:ext cx="2986087" cy="335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691251"/>
              </p:ext>
            </p:extLst>
          </p:nvPr>
        </p:nvGraphicFramePr>
        <p:xfrm>
          <a:off x="1814885" y="1795917"/>
          <a:ext cx="3505200" cy="344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Visio" r:id="rId5" imgW="1673094" imgH="1647135" progId="Visio.Drawing.11">
                  <p:embed/>
                </p:oleObj>
              </mc:Choice>
              <mc:Fallback>
                <p:oleObj name="Visio" r:id="rId5" imgW="1673094" imgH="164713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885" y="1795917"/>
                        <a:ext cx="3505200" cy="34454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8231807" y="5326494"/>
            <a:ext cx="1459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NewRoman"/>
              </a:rPr>
              <a:t>f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i="1" dirty="0" smtClean="0">
                <a:latin typeface="TimesNewRoman,Italic"/>
              </a:rPr>
              <a:t>A+B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748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3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4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2607</TotalTime>
  <Words>930</Words>
  <Application>Microsoft Office PowerPoint</Application>
  <PresentationFormat>Geniş ekran</PresentationFormat>
  <Paragraphs>376</Paragraphs>
  <Slides>32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4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47" baseType="lpstr">
      <vt:lpstr>MS Mincho</vt:lpstr>
      <vt:lpstr>Arial</vt:lpstr>
      <vt:lpstr>Calibri</vt:lpstr>
      <vt:lpstr>Cambria Math</vt:lpstr>
      <vt:lpstr>CambriaMath</vt:lpstr>
      <vt:lpstr>Corbel</vt:lpstr>
      <vt:lpstr>Times New Roman</vt:lpstr>
      <vt:lpstr>TimesNewRoman</vt:lpstr>
      <vt:lpstr>TimesNewRoman,Italic</vt:lpstr>
      <vt:lpstr>Wingdings 3</vt:lpstr>
      <vt:lpstr>Parallax</vt:lpstr>
      <vt:lpstr>2_Parallax</vt:lpstr>
      <vt:lpstr>3_Parallax</vt:lpstr>
      <vt:lpstr>4_Parallax</vt:lpstr>
      <vt:lpstr>Visio</vt:lpstr>
      <vt:lpstr>Synthesis and Performance Optimization of a Switching Nano-Crossbar Computer</vt:lpstr>
      <vt:lpstr>Introduction</vt:lpstr>
      <vt:lpstr>Introduction</vt:lpstr>
      <vt:lpstr>Introduction</vt:lpstr>
      <vt:lpstr>Introduction</vt:lpstr>
      <vt:lpstr>Project Goal</vt:lpstr>
      <vt:lpstr>Switching Nanoarrays</vt:lpstr>
      <vt:lpstr>So Far…</vt:lpstr>
      <vt:lpstr>Logic Synthesis Methodologies</vt:lpstr>
      <vt:lpstr>Implementation Methodologies</vt:lpstr>
      <vt:lpstr>Implementation Methodologies</vt:lpstr>
      <vt:lpstr>Implementation Methodologies</vt:lpstr>
      <vt:lpstr>Implementation Methodologies</vt:lpstr>
      <vt:lpstr>Implementation Methodologies</vt:lpstr>
      <vt:lpstr>Implementation Methodologies</vt:lpstr>
      <vt:lpstr>Optimization</vt:lpstr>
      <vt:lpstr>Optimization</vt:lpstr>
      <vt:lpstr>Memory Example</vt:lpstr>
      <vt:lpstr>Defect Mapping</vt:lpstr>
      <vt:lpstr>3D Technology Model</vt:lpstr>
      <vt:lpstr>3D Technology Model</vt:lpstr>
      <vt:lpstr>3D Technology Model</vt:lpstr>
      <vt:lpstr>3D Technology Model</vt:lpstr>
      <vt:lpstr>PERFORMANCE ANALYSIS:  POWER, DELAY, AREA </vt:lpstr>
      <vt:lpstr>PERFORMANCE ANALYSIS:  POWER, DELAY, AREA </vt:lpstr>
      <vt:lpstr>PowerPoint Sunusu</vt:lpstr>
      <vt:lpstr>PowerPoint Sunusu</vt:lpstr>
      <vt:lpstr>PowerPoint Sunusu</vt:lpstr>
      <vt:lpstr>PowerPoint Sunusu</vt:lpstr>
      <vt:lpstr>PowerPoint Sunusu</vt:lpstr>
      <vt:lpstr>Conclusion</vt:lpstr>
      <vt:lpstr>Thank You All</vt:lpstr>
    </vt:vector>
  </TitlesOfParts>
  <Company>ITU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Synthesis and Optimization of Switching Nanoarrays</dc:title>
  <dc:creator>Muhammed Ceylan Morgul</dc:creator>
  <cp:lastModifiedBy>Asuspc</cp:lastModifiedBy>
  <cp:revision>87</cp:revision>
  <dcterms:created xsi:type="dcterms:W3CDTF">2015-04-15T11:08:51Z</dcterms:created>
  <dcterms:modified xsi:type="dcterms:W3CDTF">2017-12-20T12:36:35Z</dcterms:modified>
</cp:coreProperties>
</file>