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7" r:id="rId12"/>
    <p:sldId id="269" r:id="rId13"/>
    <p:sldId id="270" r:id="rId14"/>
    <p:sldId id="271" r:id="rId15"/>
    <p:sldId id="273" r:id="rId16"/>
    <p:sldId id="274" r:id="rId17"/>
    <p:sldId id="275" r:id="rId18"/>
    <p:sldId id="277" r:id="rId19"/>
    <p:sldId id="280" r:id="rId20"/>
    <p:sldId id="279" r:id="rId21"/>
    <p:sldId id="26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3366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0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8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97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9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0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6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9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7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5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2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87C-1145-4C2F-9071-50F902E80FD5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E1A1D-B76A-452A-86B4-EC94D9F45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1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40.png"/><Relationship Id="rId7" Type="http://schemas.openxmlformats.org/officeDocument/2006/relationships/image" Target="../media/image19.png"/><Relationship Id="rId12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1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7" Type="http://schemas.openxmlformats.org/officeDocument/2006/relationships/image" Target="../media/image32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22.emf"/><Relationship Id="rId7" Type="http://schemas.openxmlformats.org/officeDocument/2006/relationships/image" Target="../media/image24.emf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23.emf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2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eople.eng.unimelb.edu.au/gkgange/synth/" TargetMode="External"/><Relationship Id="rId2" Type="http://schemas.openxmlformats.org/officeDocument/2006/relationships/hyperlink" Target="http://www.ecc.itu.edu.tr/images/d/d4/JANUS.zi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49806"/>
            <a:ext cx="12186141" cy="238760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A Satisfiability-Based Approximate Algorithm for Logic Synthesis Using Switching Lattices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2450" y="4164742"/>
            <a:ext cx="6189785" cy="1348035"/>
          </a:xfrm>
          <a:solidFill>
            <a:srgbClr val="A50021"/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Levent Aksoy </a:t>
            </a:r>
            <a:r>
              <a:rPr lang="tr-TR" dirty="0" smtClean="0">
                <a:solidFill>
                  <a:schemeClr val="bg1"/>
                </a:solidFill>
              </a:rPr>
              <a:t>and Mustafa Altun</a:t>
            </a:r>
          </a:p>
          <a:p>
            <a:r>
              <a:rPr lang="tr-TR" dirty="0" smtClean="0">
                <a:solidFill>
                  <a:schemeClr val="bg1"/>
                </a:solidFill>
              </a:rPr>
              <a:t>Emerging Circuits and Computation (ECC) Group</a:t>
            </a:r>
          </a:p>
          <a:p>
            <a:r>
              <a:rPr lang="tr-TR" dirty="0" smtClean="0">
                <a:solidFill>
                  <a:schemeClr val="bg1"/>
                </a:solidFill>
              </a:rPr>
              <a:t>Istanbul Technical University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" y="6489724"/>
            <a:ext cx="12192000" cy="377949"/>
          </a:xfrm>
          <a:prstGeom prst="rect">
            <a:avLst/>
          </a:prstGeom>
          <a:solidFill>
            <a:srgbClr val="336600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>
                <a:solidFill>
                  <a:schemeClr val="bg1"/>
                </a:solidFill>
              </a:rPr>
              <a:t>Design, Automation and Test in Europe, 25-29 March 2019, Florence Italy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938" y="3910550"/>
            <a:ext cx="1362858" cy="18603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54" y="3910550"/>
            <a:ext cx="1849682" cy="186037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93120" y="5931909"/>
            <a:ext cx="4953000" cy="3927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56000">
            <a:spAutoFit/>
          </a:bodyPr>
          <a:lstStyle/>
          <a:p>
            <a:pPr algn="ctr"/>
            <a:r>
              <a:rPr lang="en-US" sz="900" dirty="0" smtClean="0"/>
              <a:t>This project has </a:t>
            </a:r>
            <a:r>
              <a:rPr lang="en-US" sz="900" dirty="0"/>
              <a:t>received funding from the European Union's H2020 </a:t>
            </a:r>
            <a:r>
              <a:rPr lang="tr-TR" sz="900" dirty="0" smtClean="0"/>
              <a:t>    </a:t>
            </a:r>
            <a:r>
              <a:rPr lang="en-US" sz="900" dirty="0" smtClean="0"/>
              <a:t>research </a:t>
            </a:r>
            <a:r>
              <a:rPr lang="en-US" sz="900" dirty="0"/>
              <a:t>and innovation </a:t>
            </a:r>
            <a:r>
              <a:rPr lang="en-US" sz="900" dirty="0" err="1" smtClean="0"/>
              <a:t>programme</a:t>
            </a:r>
            <a:r>
              <a:rPr lang="tr-TR" sz="900" dirty="0" smtClean="0"/>
              <a:t> </a:t>
            </a:r>
            <a:r>
              <a:rPr lang="en-US" sz="900" dirty="0" smtClean="0"/>
              <a:t>under </a:t>
            </a:r>
            <a:r>
              <a:rPr lang="en-US" sz="900" dirty="0"/>
              <a:t>the Marie </a:t>
            </a:r>
            <a:r>
              <a:rPr lang="en-US" sz="900" dirty="0" err="1"/>
              <a:t>Skłodowska</a:t>
            </a:r>
            <a:r>
              <a:rPr lang="en-US" sz="900" dirty="0"/>
              <a:t>-Curie grant agreement No 691178</a:t>
            </a:r>
            <a:r>
              <a:rPr lang="en-US" sz="1200" dirty="0" smtClean="0"/>
              <a:t>.</a:t>
            </a:r>
            <a:endParaRPr lang="tr-TR" sz="1200" dirty="0" smtClean="0"/>
          </a:p>
        </p:txBody>
      </p:sp>
      <p:sp>
        <p:nvSpPr>
          <p:cNvPr id="9" name="Rectangle 7"/>
          <p:cNvSpPr/>
          <p:nvPr/>
        </p:nvSpPr>
        <p:spPr>
          <a:xfrm>
            <a:off x="7244538" y="5943075"/>
            <a:ext cx="2819400" cy="3927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900" dirty="0" smtClean="0"/>
              <a:t>This </a:t>
            </a:r>
            <a:r>
              <a:rPr lang="en-US" sz="900" dirty="0"/>
              <a:t>work is supported by </a:t>
            </a:r>
            <a:r>
              <a:rPr lang="en-US" sz="900" dirty="0" smtClean="0"/>
              <a:t>the </a:t>
            </a:r>
            <a:r>
              <a:rPr lang="en-US" sz="900" dirty="0"/>
              <a:t>TUBITAK-Career project #</a:t>
            </a:r>
            <a:r>
              <a:rPr lang="en-US" sz="900" dirty="0" smtClean="0"/>
              <a:t>113E760</a:t>
            </a:r>
            <a:r>
              <a:rPr lang="tr-TR" sz="900" dirty="0" smtClean="0"/>
              <a:t>.</a:t>
            </a:r>
            <a:endParaRPr lang="en-US" sz="900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85" y="5924846"/>
            <a:ext cx="576000" cy="39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57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01017" y="2386424"/>
                <a:ext cx="2909772" cy="37561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tr-TR" i="1" dirty="0" smtClean="0">
                    <a:solidFill>
                      <a:schemeClr val="tx1"/>
                    </a:solidFill>
                  </a:rPr>
                  <a:t>f</a:t>
                </a:r>
                <a:r>
                  <a:rPr lang="tr-TR" dirty="0" smtClean="0">
                    <a:solidFill>
                      <a:schemeClr val="tx1"/>
                    </a:solidFill>
                  </a:rPr>
                  <a:t> </a:t>
                </a:r>
                <a:r>
                  <a:rPr lang="tr-TR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𝑎𝑏𝑐</m:t>
                    </m:r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017" y="2386424"/>
                <a:ext cx="2909772" cy="375616"/>
              </a:xfrm>
              <a:prstGeom prst="rect">
                <a:avLst/>
              </a:prstGeom>
              <a:blipFill>
                <a:blip r:embed="rId2"/>
                <a:stretch>
                  <a:fillRect t="-6452" r="-6918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8" name="Group 57"/>
          <p:cNvGrpSpPr/>
          <p:nvPr/>
        </p:nvGrpSpPr>
        <p:grpSpPr>
          <a:xfrm>
            <a:off x="6451951" y="2374593"/>
            <a:ext cx="5537874" cy="3153014"/>
            <a:chOff x="6451951" y="2568236"/>
            <a:chExt cx="5537874" cy="3153014"/>
          </a:xfrm>
        </p:grpSpPr>
        <p:sp>
          <p:nvSpPr>
            <p:cNvPr id="37" name="Rectangle 36"/>
            <p:cNvSpPr/>
            <p:nvPr/>
          </p:nvSpPr>
          <p:spPr>
            <a:xfrm>
              <a:off x="6451951" y="5075798"/>
              <a:ext cx="5537874" cy="645452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6738535" y="2568236"/>
              <a:ext cx="4104547" cy="2812387"/>
              <a:chOff x="6738535" y="2568236"/>
              <a:chExt cx="4104547" cy="2812387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6738535" y="2568236"/>
                <a:ext cx="427970" cy="35569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7373738" y="2580739"/>
                <a:ext cx="427970" cy="35569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010233" y="2582530"/>
                <a:ext cx="427970" cy="35569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8644937" y="2593285"/>
                <a:ext cx="427970" cy="35569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7031280" y="5078310"/>
                <a:ext cx="770427" cy="28797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8012023" y="5080102"/>
                <a:ext cx="770427" cy="28797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8937181" y="5080098"/>
                <a:ext cx="770427" cy="28797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9907168" y="5092644"/>
                <a:ext cx="935914" cy="28797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487810" y="4806916"/>
                <a:ext cx="561454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i="1" dirty="0" smtClean="0">
                    <a:solidFill>
                      <a:schemeClr val="tx1"/>
                    </a:solidFill>
                  </a:rPr>
                  <a:t>f</a:t>
                </a:r>
                <a:r>
                  <a:rPr lang="tr-TR" i="1" baseline="-25000" dirty="0" smtClean="0">
                    <a:solidFill>
                      <a:schemeClr val="tx1"/>
                    </a:solidFill>
                  </a:rPr>
                  <a:t>3x3</a:t>
                </a:r>
                <a:r>
                  <a:rPr lang="tr-TR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r>
                      <a:rPr lang="tr-TR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</m:oMath>
                </a14:m>
                <a:r>
                  <a:rPr lang="tr-TR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endParaRPr lang="tr-TR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</m:oMath>
                </a14:m>
                <a:r>
                  <a:rPr lang="tr-TR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810" y="4806916"/>
                <a:ext cx="5614547" cy="646331"/>
              </a:xfrm>
              <a:prstGeom prst="rect">
                <a:avLst/>
              </a:prstGeom>
              <a:blipFill>
                <a:blip r:embed="rId3"/>
                <a:stretch>
                  <a:fillRect l="-869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oup 56"/>
          <p:cNvGrpSpPr/>
          <p:nvPr/>
        </p:nvGrpSpPr>
        <p:grpSpPr>
          <a:xfrm>
            <a:off x="6451951" y="2387140"/>
            <a:ext cx="5559588" cy="4233438"/>
            <a:chOff x="6451951" y="2580783"/>
            <a:chExt cx="5559588" cy="4233438"/>
          </a:xfrm>
        </p:grpSpPr>
        <p:sp>
          <p:nvSpPr>
            <p:cNvPr id="38" name="Rectangle 37"/>
            <p:cNvSpPr/>
            <p:nvPr/>
          </p:nvSpPr>
          <p:spPr>
            <a:xfrm>
              <a:off x="6451951" y="5708592"/>
              <a:ext cx="5537874" cy="1105629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7088658" y="2580783"/>
              <a:ext cx="4922881" cy="3434553"/>
              <a:chOff x="7088658" y="2580783"/>
              <a:chExt cx="4922881" cy="3434553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9950196" y="5727357"/>
                <a:ext cx="770427" cy="28797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7088658" y="5716599"/>
                <a:ext cx="770427" cy="28797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8035322" y="5716597"/>
                <a:ext cx="770427" cy="28797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8992759" y="5716598"/>
                <a:ext cx="770427" cy="287979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9677167" y="2580783"/>
                <a:ext cx="427970" cy="35569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0312370" y="2593286"/>
                <a:ext cx="427970" cy="35569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0948865" y="2595077"/>
                <a:ext cx="427970" cy="35569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1583569" y="2605832"/>
                <a:ext cx="427970" cy="35569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451951" y="5452368"/>
                <a:ext cx="5614547" cy="1193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i="1" dirty="0" smtClean="0">
                    <a:solidFill>
                      <a:schemeClr val="tx1"/>
                    </a:solidFill>
                  </a:rPr>
                  <a:t>f</a:t>
                </a:r>
                <a:r>
                  <a:rPr lang="tr-TR" i="1" baseline="30000" dirty="0" smtClean="0">
                    <a:solidFill>
                      <a:schemeClr val="tx1"/>
                    </a:solidFill>
                  </a:rPr>
                  <a:t>D</a:t>
                </a:r>
                <a:r>
                  <a:rPr lang="tr-TR" i="1" baseline="-25000" dirty="0" smtClean="0">
                    <a:solidFill>
                      <a:schemeClr val="tx1"/>
                    </a:solidFill>
                  </a:rPr>
                  <a:t>3x3</a:t>
                </a:r>
                <a:r>
                  <a:rPr lang="tr-TR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tr-TR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tr-TR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tr-TR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951" y="5452368"/>
                <a:ext cx="5614547" cy="1193981"/>
              </a:xfrm>
              <a:prstGeom prst="rect">
                <a:avLst/>
              </a:prstGeom>
              <a:blipFill>
                <a:blip r:embed="rId4"/>
                <a:stretch>
                  <a:fillRect l="-869" t="-25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6451951" y="2397193"/>
            <a:ext cx="3662174" cy="2113248"/>
            <a:chOff x="6451951" y="2590836"/>
            <a:chExt cx="3662174" cy="2113248"/>
          </a:xfrm>
        </p:grpSpPr>
        <p:sp>
          <p:nvSpPr>
            <p:cNvPr id="20" name="Rectangle 19"/>
            <p:cNvSpPr/>
            <p:nvPr/>
          </p:nvSpPr>
          <p:spPr>
            <a:xfrm>
              <a:off x="6451951" y="4370554"/>
              <a:ext cx="3302345" cy="333530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9694576" y="2590836"/>
              <a:ext cx="419549" cy="36645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459412" y="2387678"/>
            <a:ext cx="5438545" cy="1795806"/>
            <a:chOff x="6459412" y="2581321"/>
            <a:chExt cx="5438545" cy="1795806"/>
          </a:xfrm>
        </p:grpSpPr>
        <p:sp>
          <p:nvSpPr>
            <p:cNvPr id="19" name="Rectangle 18"/>
            <p:cNvSpPr/>
            <p:nvPr/>
          </p:nvSpPr>
          <p:spPr>
            <a:xfrm>
              <a:off x="6459412" y="4043597"/>
              <a:ext cx="5438545" cy="333530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9677740" y="2581321"/>
              <a:ext cx="419549" cy="36645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459413" y="2389466"/>
            <a:ext cx="2596573" cy="1475504"/>
            <a:chOff x="6459413" y="2583109"/>
            <a:chExt cx="2596573" cy="1475504"/>
          </a:xfrm>
        </p:grpSpPr>
        <p:sp>
          <p:nvSpPr>
            <p:cNvPr id="18" name="Rectangle 17"/>
            <p:cNvSpPr/>
            <p:nvPr/>
          </p:nvSpPr>
          <p:spPr>
            <a:xfrm>
              <a:off x="6459413" y="3725083"/>
              <a:ext cx="2596573" cy="333530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731946" y="2583109"/>
              <a:ext cx="419549" cy="36645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453792" y="2386424"/>
            <a:ext cx="3287016" cy="1144141"/>
            <a:chOff x="6453792" y="2580067"/>
            <a:chExt cx="3287016" cy="1144141"/>
          </a:xfrm>
        </p:grpSpPr>
        <p:sp>
          <p:nvSpPr>
            <p:cNvPr id="9" name="Rectangle 8"/>
            <p:cNvSpPr/>
            <p:nvPr/>
          </p:nvSpPr>
          <p:spPr>
            <a:xfrm>
              <a:off x="6723525" y="2580067"/>
              <a:ext cx="419549" cy="366459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53792" y="3390678"/>
              <a:ext cx="3287016" cy="333530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9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Computing the Initial Lower Bound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5" y="1360835"/>
            <a:ext cx="5918942" cy="495929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Compute the irredundant SOP forms of the target function and    its dual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Set lattice size </a:t>
            </a:r>
            <a:r>
              <a:rPr lang="tr-TR" b="1" dirty="0" smtClean="0"/>
              <a:t>s</a:t>
            </a:r>
            <a:r>
              <a:rPr lang="tr-TR" dirty="0" smtClean="0"/>
              <a:t> to 1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For each possible lattice candidate with size </a:t>
            </a:r>
            <a:r>
              <a:rPr lang="tr-TR" b="1" dirty="0" smtClean="0"/>
              <a:t>s</a:t>
            </a:r>
          </a:p>
          <a:p>
            <a:pPr lvl="1"/>
            <a:r>
              <a:rPr lang="tr-TR" dirty="0" smtClean="0"/>
              <a:t>Apply </a:t>
            </a:r>
            <a:r>
              <a:rPr lang="tr-TR" b="1" dirty="0" smtClean="0"/>
              <a:t>structural check</a:t>
            </a:r>
            <a:r>
              <a:rPr lang="tr-TR" dirty="0" smtClean="0"/>
              <a:t> to the target and lattice functions and to the duals of the target and lattice functions</a:t>
            </a:r>
          </a:p>
          <a:p>
            <a:pPr lvl="1"/>
            <a:r>
              <a:rPr lang="tr-TR" dirty="0" smtClean="0"/>
              <a:t>If both check is passed, lower bound is determined to be </a:t>
            </a:r>
            <a:r>
              <a:rPr lang="tr-TR" b="1" dirty="0" smtClean="0"/>
              <a:t>s</a:t>
            </a:r>
            <a:r>
              <a:rPr lang="tr-TR" dirty="0" smtClean="0"/>
              <a:t> and return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If lower bound is not determined, increment </a:t>
            </a:r>
            <a:r>
              <a:rPr lang="tr-TR" b="1" dirty="0" smtClean="0"/>
              <a:t>s</a:t>
            </a:r>
            <a:r>
              <a:rPr lang="tr-TR" dirty="0" smtClean="0"/>
              <a:t> by 1 and go to Step 3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11152" y="925142"/>
            <a:ext cx="5800163" cy="13369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/>
              <a:t>Structural check</a:t>
            </a:r>
            <a:r>
              <a:rPr lang="tr-TR" dirty="0" smtClean="0"/>
              <a:t> is to find if all the products of </a:t>
            </a:r>
            <a:r>
              <a:rPr lang="tr-TR" dirty="0"/>
              <a:t>a</a:t>
            </a:r>
            <a:r>
              <a:rPr lang="tr-TR" dirty="0" smtClean="0"/>
              <a:t> function are covered by the products of another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437897" y="3451446"/>
                <a:ext cx="26180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tr-TR" i="1" dirty="0" smtClean="0">
                    <a:solidFill>
                      <a:schemeClr val="tx1"/>
                    </a:solidFill>
                  </a:rPr>
                  <a:t>f</a:t>
                </a:r>
                <a:r>
                  <a:rPr lang="tr-TR" i="1" baseline="-25000" dirty="0" smtClean="0">
                    <a:solidFill>
                      <a:schemeClr val="tx1"/>
                    </a:solidFill>
                  </a:rPr>
                  <a:t>2x3</a:t>
                </a:r>
                <a:r>
                  <a:rPr lang="tr-TR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tr-T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897" y="3451446"/>
                <a:ext cx="2618089" cy="369332"/>
              </a:xfrm>
              <a:prstGeom prst="rect">
                <a:avLst/>
              </a:prstGeom>
              <a:blipFill>
                <a:blip r:embed="rId6"/>
                <a:stretch>
                  <a:fillRect l="-139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344156" y="3810034"/>
                <a:ext cx="56384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tr-TR" i="1" dirty="0" smtClean="0">
                    <a:solidFill>
                      <a:schemeClr val="tx1"/>
                    </a:solidFill>
                  </a:rPr>
                  <a:t>f</a:t>
                </a:r>
                <a:r>
                  <a:rPr lang="tr-TR" i="1" baseline="30000" dirty="0" smtClean="0">
                    <a:solidFill>
                      <a:schemeClr val="tx1"/>
                    </a:solidFill>
                  </a:rPr>
                  <a:t>D</a:t>
                </a:r>
                <a:r>
                  <a:rPr lang="tr-TR" i="1" baseline="-25000" dirty="0" smtClean="0">
                    <a:solidFill>
                      <a:schemeClr val="tx1"/>
                    </a:solidFill>
                  </a:rPr>
                  <a:t>3x2</a:t>
                </a:r>
                <a:r>
                  <a:rPr lang="tr-TR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156" y="3810034"/>
                <a:ext cx="5638403" cy="369332"/>
              </a:xfrm>
              <a:prstGeom prst="rect">
                <a:avLst/>
              </a:prstGeom>
              <a:blipFill>
                <a:blip r:embed="rId7"/>
                <a:stretch>
                  <a:fillRect l="-54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335987" y="4114830"/>
                <a:ext cx="34853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tr-TR" i="1" dirty="0" smtClean="0">
                    <a:solidFill>
                      <a:schemeClr val="tx1"/>
                    </a:solidFill>
                  </a:rPr>
                  <a:t>f</a:t>
                </a:r>
                <a:r>
                  <a:rPr lang="tr-TR" i="1" baseline="30000" dirty="0" smtClean="0">
                    <a:solidFill>
                      <a:schemeClr val="tx1"/>
                    </a:solidFill>
                  </a:rPr>
                  <a:t>D</a:t>
                </a:r>
                <a:r>
                  <a:rPr lang="tr-TR" i="1" baseline="-25000" dirty="0" smtClean="0">
                    <a:solidFill>
                      <a:schemeClr val="tx1"/>
                    </a:solidFill>
                  </a:rPr>
                  <a:t>6x1</a:t>
                </a:r>
                <a:r>
                  <a:rPr lang="tr-TR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tr-TR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987" y="4114830"/>
                <a:ext cx="3485313" cy="369332"/>
              </a:xfrm>
              <a:prstGeom prst="rect">
                <a:avLst/>
              </a:prstGeom>
              <a:blipFill>
                <a:blip r:embed="rId8"/>
                <a:stretch>
                  <a:fillRect l="-17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301017" y="2822078"/>
            <a:ext cx="5848513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chemeClr val="bg1"/>
                </a:solidFill>
              </a:rPr>
              <a:t>w</a:t>
            </a:r>
            <a:r>
              <a:rPr lang="tr-TR" dirty="0" smtClean="0">
                <a:solidFill>
                  <a:schemeClr val="bg1"/>
                </a:solidFill>
              </a:rPr>
              <a:t>hen </a:t>
            </a:r>
            <a:r>
              <a:rPr lang="tr-TR" b="1" dirty="0" smtClean="0">
                <a:solidFill>
                  <a:schemeClr val="bg1"/>
                </a:solidFill>
              </a:rPr>
              <a:t>s</a:t>
            </a:r>
            <a:r>
              <a:rPr lang="tr-TR" dirty="0" smtClean="0">
                <a:solidFill>
                  <a:schemeClr val="bg1"/>
                </a:solidFill>
              </a:rPr>
              <a:t> = 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1017" y="4512823"/>
            <a:ext cx="5848513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chemeClr val="bg1"/>
                </a:solidFill>
              </a:rPr>
              <a:t>w</a:t>
            </a:r>
            <a:r>
              <a:rPr lang="tr-TR" dirty="0" smtClean="0">
                <a:solidFill>
                  <a:schemeClr val="bg1"/>
                </a:solidFill>
              </a:rPr>
              <a:t>hen </a:t>
            </a:r>
            <a:r>
              <a:rPr lang="tr-TR" b="1" dirty="0" smtClean="0">
                <a:solidFill>
                  <a:schemeClr val="bg1"/>
                </a:solidFill>
              </a:rPr>
              <a:t>s</a:t>
            </a:r>
            <a:r>
              <a:rPr lang="tr-TR" dirty="0" smtClean="0">
                <a:solidFill>
                  <a:schemeClr val="bg1"/>
                </a:solidFill>
              </a:rPr>
              <a:t> = 9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430631" y="3116166"/>
                <a:ext cx="33426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tr-TR" i="1" dirty="0" smtClean="0">
                    <a:solidFill>
                      <a:schemeClr val="tx1"/>
                    </a:solidFill>
                  </a:rPr>
                  <a:t>f</a:t>
                </a:r>
                <a:r>
                  <a:rPr lang="tr-TR" i="1" baseline="-25000" dirty="0" smtClean="0">
                    <a:solidFill>
                      <a:schemeClr val="tx1"/>
                    </a:solidFill>
                  </a:rPr>
                  <a:t>1x6</a:t>
                </a:r>
                <a:r>
                  <a:rPr lang="tr-TR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tr-TR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631" y="3116166"/>
                <a:ext cx="3342646" cy="369332"/>
              </a:xfrm>
              <a:prstGeom prst="rect">
                <a:avLst/>
              </a:prstGeom>
              <a:blipFill>
                <a:blip r:embed="rId9"/>
                <a:stretch>
                  <a:fillRect l="-127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194875" y="2388217"/>
                <a:ext cx="2954656" cy="37561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tr-TR" i="1" dirty="0" smtClean="0">
                    <a:solidFill>
                      <a:schemeClr val="tx1"/>
                    </a:solidFill>
                  </a:rPr>
                  <a:t>f</a:t>
                </a:r>
                <a:r>
                  <a:rPr lang="tr-TR" baseline="30000" dirty="0" smtClean="0">
                    <a:solidFill>
                      <a:schemeClr val="tx1"/>
                    </a:solidFill>
                  </a:rPr>
                  <a:t>D</a:t>
                </a:r>
                <a:r>
                  <a:rPr lang="tr-TR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𝑎𝑏𝑐</m:t>
                    </m:r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tr-TR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acc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875" y="2388217"/>
                <a:ext cx="2954656" cy="375616"/>
              </a:xfrm>
              <a:prstGeom prst="rect">
                <a:avLst/>
              </a:prstGeom>
              <a:blipFill>
                <a:blip r:embed="rId12"/>
                <a:stretch>
                  <a:fillRect t="-8197" r="-7010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390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6" grpId="0"/>
      <p:bldP spid="3" grpId="0" uiExpand="1" build="p"/>
      <p:bldP spid="5" grpId="0"/>
      <p:bldP spid="10" grpId="0"/>
      <p:bldP spid="12" grpId="0"/>
      <p:bldP spid="13" grpId="0"/>
      <p:bldP spid="2" grpId="0" animBg="1"/>
      <p:bldP spid="17" grpId="0" animBg="1"/>
      <p:bldP spid="28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Computing the Initial Upper Bound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1837" y="1181539"/>
            <a:ext cx="7326302" cy="5389589"/>
          </a:xfrm>
        </p:spPr>
        <p:txBody>
          <a:bodyPr>
            <a:normAutofit/>
          </a:bodyPr>
          <a:lstStyle/>
          <a:p>
            <a:r>
              <a:rPr lang="tr-TR" dirty="0" smtClean="0"/>
              <a:t>JANUS uses three previously proposed methods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Dual production (DP) method [7]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Product separation (PS) method [4]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Dual product separation (DPS) method [6]</a:t>
            </a:r>
            <a:endParaRPr lang="tr-TR" dirty="0"/>
          </a:p>
          <a:p>
            <a:r>
              <a:rPr lang="tr-TR" dirty="0"/>
              <a:t>a</a:t>
            </a:r>
            <a:r>
              <a:rPr lang="tr-TR" dirty="0" smtClean="0"/>
              <a:t>nd three proposed methods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tr-TR" dirty="0" smtClean="0"/>
              <a:t>Improved PS (IPS) method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tr-TR" dirty="0"/>
              <a:t>I</a:t>
            </a:r>
            <a:r>
              <a:rPr lang="tr-TR" dirty="0" smtClean="0"/>
              <a:t>mproved DPS (IDPS) method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tr-TR" dirty="0"/>
              <a:t>D</a:t>
            </a:r>
            <a:r>
              <a:rPr lang="tr-TR" dirty="0" smtClean="0"/>
              <a:t>ivide and </a:t>
            </a:r>
            <a:r>
              <a:rPr lang="tr-TR" dirty="0"/>
              <a:t>synthesize (DS) </a:t>
            </a:r>
            <a:r>
              <a:rPr lang="tr-TR" dirty="0" smtClean="0"/>
              <a:t>method</a:t>
            </a:r>
          </a:p>
          <a:p>
            <a:pPr lvl="2"/>
            <a:r>
              <a:rPr lang="tr-TR" dirty="0"/>
              <a:t>p</a:t>
            </a:r>
            <a:r>
              <a:rPr lang="tr-TR" dirty="0" smtClean="0"/>
              <a:t>artitions the products of the target function into two functions, </a:t>
            </a:r>
            <a:r>
              <a:rPr lang="tr-TR" i="1" dirty="0" smtClean="0"/>
              <a:t>f</a:t>
            </a:r>
            <a:r>
              <a:rPr lang="tr-TR" baseline="-25000" dirty="0" smtClean="0"/>
              <a:t>1</a:t>
            </a:r>
            <a:r>
              <a:rPr lang="tr-TR" dirty="0" smtClean="0"/>
              <a:t> and </a:t>
            </a:r>
            <a:r>
              <a:rPr lang="tr-TR" i="1" dirty="0" smtClean="0"/>
              <a:t>f</a:t>
            </a:r>
            <a:r>
              <a:rPr lang="tr-TR" baseline="-25000" dirty="0" smtClean="0"/>
              <a:t>2</a:t>
            </a:r>
            <a:endParaRPr lang="tr-TR" dirty="0" smtClean="0"/>
          </a:p>
          <a:p>
            <a:pPr lvl="2"/>
            <a:r>
              <a:rPr lang="tr-TR" dirty="0"/>
              <a:t>f</a:t>
            </a:r>
            <a:r>
              <a:rPr lang="tr-TR" dirty="0" smtClean="0"/>
              <a:t>inds their lattice realizations using JANUS and merges them into a single lattice</a:t>
            </a:r>
          </a:p>
          <a:p>
            <a:pPr lvl="2"/>
            <a:r>
              <a:rPr lang="tr-TR" dirty="0"/>
              <a:t>e</a:t>
            </a:r>
            <a:r>
              <a:rPr lang="tr-TR" dirty="0" smtClean="0"/>
              <a:t>xplores alternative realizations which lead to a lattice with smaller size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608743"/>
            <a:ext cx="12192000" cy="2402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200" dirty="0" smtClean="0"/>
              <a:t>[7] </a:t>
            </a:r>
            <a:r>
              <a:rPr lang="en-US" sz="1200" dirty="0"/>
              <a:t>M. </a:t>
            </a:r>
            <a:r>
              <a:rPr lang="en-US" sz="1200" dirty="0" err="1"/>
              <a:t>Altun</a:t>
            </a:r>
            <a:r>
              <a:rPr lang="en-US" sz="1200" dirty="0"/>
              <a:t> and M. Riedel, “Logic synthesis for switching </a:t>
            </a:r>
            <a:r>
              <a:rPr lang="en-US" sz="1200" dirty="0" smtClean="0"/>
              <a:t>lattices,</a:t>
            </a:r>
            <a:r>
              <a:rPr lang="tr-TR" sz="1200" dirty="0" smtClean="0"/>
              <a:t> </a:t>
            </a:r>
            <a:r>
              <a:rPr lang="en-US" sz="1200" dirty="0" smtClean="0"/>
              <a:t>IEEE </a:t>
            </a:r>
            <a:r>
              <a:rPr lang="en-US" sz="1200" dirty="0"/>
              <a:t>Transactions on Computers, vol. 61, pp. 1588–1600, </a:t>
            </a:r>
            <a:r>
              <a:rPr lang="en-US" sz="1200" dirty="0" smtClean="0"/>
              <a:t>2012</a:t>
            </a:r>
            <a:r>
              <a:rPr lang="tr-TR" sz="1200" dirty="0" smtClean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348138" y="863942"/>
                <a:ext cx="4634964" cy="375424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i="1" dirty="0" smtClean="0">
                    <a:solidFill>
                      <a:schemeClr val="bg1"/>
                    </a:solidFill>
                  </a:rPr>
                  <a:t>f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(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a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b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c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d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𝒂𝒃𝒄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acc>
                  </m:oMath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138" y="863942"/>
                <a:ext cx="4634964" cy="375424"/>
              </a:xfrm>
              <a:prstGeom prst="rect">
                <a:avLst/>
              </a:prstGeom>
              <a:blipFill>
                <a:blip r:embed="rId2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198" y="5001874"/>
            <a:ext cx="2387852" cy="15495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9549" y="1383289"/>
            <a:ext cx="1973553" cy="19713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6983" y="3405637"/>
            <a:ext cx="3231037" cy="15526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509303" y="2065464"/>
            <a:ext cx="1355469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DP Method</a:t>
            </a:r>
          </a:p>
          <a:p>
            <a:r>
              <a:rPr lang="tr-TR" b="1" dirty="0" smtClean="0">
                <a:solidFill>
                  <a:schemeClr val="bg1"/>
                </a:solidFill>
              </a:rPr>
              <a:t>4x4 lattice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48138" y="3858818"/>
            <a:ext cx="1355469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PS Method</a:t>
            </a:r>
          </a:p>
          <a:p>
            <a:r>
              <a:rPr lang="tr-TR" b="1" dirty="0" smtClean="0">
                <a:solidFill>
                  <a:schemeClr val="bg1"/>
                </a:solidFill>
              </a:rPr>
              <a:t>3x7 lattice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01849" y="5500943"/>
            <a:ext cx="1355469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IPS Method</a:t>
            </a:r>
          </a:p>
          <a:p>
            <a:r>
              <a:rPr lang="tr-TR" b="1" dirty="0" smtClean="0">
                <a:solidFill>
                  <a:schemeClr val="bg1"/>
                </a:solidFill>
              </a:rPr>
              <a:t>3x5 lattice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06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Generation of Lattice Candidates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6996" y="1649579"/>
                <a:ext cx="6432747" cy="4442469"/>
              </a:xfrm>
            </p:spPr>
            <p:txBody>
              <a:bodyPr>
                <a:normAutofit/>
              </a:bodyPr>
              <a:lstStyle/>
              <a:p>
                <a:r>
                  <a:rPr lang="tr-TR" dirty="0" smtClean="0"/>
                  <a:t>The </a:t>
                </a:r>
                <a:r>
                  <a:rPr lang="tr-TR" b="1" dirty="0" smtClean="0"/>
                  <a:t>middle point</a:t>
                </a:r>
                <a:r>
                  <a:rPr lang="tr-TR" dirty="0" smtClean="0"/>
                  <a:t> </a:t>
                </a:r>
                <a:r>
                  <a:rPr lang="tr-TR" i="1" dirty="0" smtClean="0"/>
                  <a:t>mp</a:t>
                </a:r>
                <a:r>
                  <a:rPr lang="tr-TR" dirty="0" smtClean="0"/>
                  <a:t> is computed as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𝑚𝑝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𝑙𝑏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𝑢𝑏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)/2</m:t>
                          </m:r>
                        </m:e>
                      </m:d>
                    </m:oMath>
                  </m:oMathPara>
                </a14:m>
                <a:endParaRPr lang="tr-TR" dirty="0"/>
              </a:p>
              <a:p>
                <a:pPr>
                  <a:spcAft>
                    <a:spcPts val="1200"/>
                  </a:spcAft>
                </a:pPr>
                <a:r>
                  <a:rPr lang="tr-TR" dirty="0" smtClean="0"/>
                  <a:t>The </a:t>
                </a:r>
                <a:r>
                  <a:rPr lang="tr-TR" b="1" dirty="0" smtClean="0"/>
                  <a:t>lattice candidates</a:t>
                </a:r>
                <a:r>
                  <a:rPr lang="tr-TR" dirty="0" smtClean="0"/>
                  <a:t> are determined as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 | 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≤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𝑚𝑝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𝑚𝑝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d>
                                <m:d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𝑚𝑝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∀</m:t>
                              </m:r>
                              <m:d>
                                <m:d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tr-T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tr-T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  <m:sup>
                                      <m:r>
                                        <a:rPr lang="tr-T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tr-T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tr-T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tr-TR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∉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sSup>
                                <m:sSup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≥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′≥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tr-TR" dirty="0"/>
              </a:p>
              <a:p>
                <a:pPr marL="457200" lvl="1" indent="0">
                  <a:buNone/>
                </a:pPr>
                <a:r>
                  <a:rPr lang="tr-TR" b="0" i="1" dirty="0" smtClean="0"/>
                  <a:t>F</a:t>
                </a:r>
                <a:r>
                  <a:rPr lang="tr-TR" b="0" dirty="0" smtClean="0"/>
                  <a:t> stands for the </a:t>
                </a:r>
                <a:r>
                  <a:rPr lang="tr-TR" b="1" dirty="0" smtClean="0"/>
                  <a:t>failed set</a:t>
                </a:r>
              </a:p>
              <a:p>
                <a:r>
                  <a:rPr lang="tr-TR" dirty="0" smtClean="0"/>
                  <a:t>Apply the </a:t>
                </a:r>
                <a:r>
                  <a:rPr lang="tr-TR" b="1" dirty="0" smtClean="0"/>
                  <a:t>structural check</a:t>
                </a:r>
                <a:r>
                  <a:rPr lang="tr-TR" dirty="0" smtClean="0"/>
                  <a:t> on the lattice candidates and move the failing ones to </a:t>
                </a:r>
                <a:r>
                  <a:rPr lang="tr-TR" i="1" dirty="0" smtClean="0"/>
                  <a:t>F</a:t>
                </a:r>
                <a:endParaRPr lang="tr-TR" dirty="0"/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6996" y="1649579"/>
                <a:ext cx="6432747" cy="4442469"/>
              </a:xfrm>
              <a:blipFill rotWithShape="1">
                <a:blip r:embed="rId2"/>
                <a:stretch>
                  <a:fillRect l="-1706" t="-2198" r="-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928580" y="985477"/>
                <a:ext cx="4994412" cy="375424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i="1" dirty="0" smtClean="0">
                    <a:solidFill>
                      <a:schemeClr val="bg1"/>
                    </a:solidFill>
                  </a:rPr>
                  <a:t>f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(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a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b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c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d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𝒂𝒃𝒄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acc>
                  </m:oMath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580" y="985477"/>
                <a:ext cx="4994412" cy="375424"/>
              </a:xfrm>
              <a:prstGeom prst="rect">
                <a:avLst/>
              </a:prstGeom>
              <a:blipFill rotWithShape="1">
                <a:blip r:embed="rId3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928579" y="1484208"/>
            <a:ext cx="4994413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b="1" i="1" dirty="0" smtClean="0">
                <a:solidFill>
                  <a:schemeClr val="bg1"/>
                </a:solidFill>
              </a:rPr>
              <a:t>lb</a:t>
            </a:r>
            <a:r>
              <a:rPr lang="tr-TR" sz="2400" b="1" dirty="0" smtClean="0">
                <a:solidFill>
                  <a:schemeClr val="bg1"/>
                </a:solidFill>
              </a:rPr>
              <a:t> = 9, </a:t>
            </a:r>
            <a:r>
              <a:rPr lang="tr-TR" sz="2400" b="1" i="1" dirty="0" smtClean="0">
                <a:solidFill>
                  <a:schemeClr val="bg1"/>
                </a:solidFill>
              </a:rPr>
              <a:t>ub</a:t>
            </a:r>
            <a:r>
              <a:rPr lang="tr-TR" sz="2400" b="1" dirty="0" smtClean="0">
                <a:solidFill>
                  <a:schemeClr val="bg1"/>
                </a:solidFill>
              </a:rPr>
              <a:t> = 15, </a:t>
            </a:r>
            <a:r>
              <a:rPr lang="tr-TR" sz="2400" b="1" i="1" dirty="0" smtClean="0">
                <a:solidFill>
                  <a:schemeClr val="bg1"/>
                </a:solidFill>
              </a:rPr>
              <a:t>mp</a:t>
            </a:r>
            <a:r>
              <a:rPr lang="tr-TR" sz="2400" b="1" dirty="0" smtClean="0">
                <a:solidFill>
                  <a:schemeClr val="bg1"/>
                </a:solidFill>
              </a:rPr>
              <a:t> = 12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51870" y="3712822"/>
            <a:ext cx="2771121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b="1" i="1" dirty="0" smtClean="0">
                <a:solidFill>
                  <a:schemeClr val="bg1"/>
                </a:solidFill>
              </a:rPr>
              <a:t>C = </a:t>
            </a:r>
            <a:r>
              <a:rPr lang="tr-TR" sz="2400" b="1" dirty="0" smtClean="0">
                <a:solidFill>
                  <a:schemeClr val="bg1"/>
                </a:solidFill>
              </a:rPr>
              <a:t>{3x4, 4x3}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6928580" y="2056850"/>
            <a:ext cx="3929920" cy="808543"/>
            <a:chOff x="6928580" y="2056850"/>
            <a:chExt cx="3929920" cy="808543"/>
          </a:xfrm>
        </p:grpSpPr>
        <p:sp>
          <p:nvSpPr>
            <p:cNvPr id="8" name="TextBox 7"/>
            <p:cNvSpPr txBox="1"/>
            <p:nvPr/>
          </p:nvSpPr>
          <p:spPr>
            <a:xfrm>
              <a:off x="6928580" y="2056850"/>
              <a:ext cx="3929920" cy="46166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>
                  <a:solidFill>
                    <a:schemeClr val="bg1"/>
                  </a:solidFill>
                </a:rPr>
                <a:t>1x12  2x6</a:t>
              </a:r>
              <a:r>
                <a:rPr lang="tr-TR" sz="2400" b="1" dirty="0">
                  <a:solidFill>
                    <a:schemeClr val="bg1"/>
                  </a:solidFill>
                </a:rPr>
                <a:t> </a:t>
              </a:r>
              <a:r>
                <a:rPr lang="tr-TR" sz="2400" b="1" dirty="0" smtClean="0">
                  <a:solidFill>
                    <a:schemeClr val="bg1"/>
                  </a:solidFill>
                </a:rPr>
                <a:t> 3x4  4x3  2x6</a:t>
              </a:r>
              <a:r>
                <a:rPr lang="tr-TR" sz="2400" b="1" dirty="0">
                  <a:solidFill>
                    <a:schemeClr val="bg1"/>
                  </a:solidFill>
                </a:rPr>
                <a:t> </a:t>
              </a:r>
              <a:r>
                <a:rPr lang="tr-TR" sz="2400" b="1" dirty="0" smtClean="0">
                  <a:solidFill>
                    <a:schemeClr val="bg1"/>
                  </a:solidFill>
                </a:rPr>
                <a:t> 1x12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41694" y="2512668"/>
              <a:ext cx="334032" cy="34796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17944" y="2517435"/>
              <a:ext cx="372207" cy="3432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64643" y="2512668"/>
              <a:ext cx="334032" cy="34796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604428" y="2514358"/>
              <a:ext cx="334032" cy="347967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56158" y="2517426"/>
              <a:ext cx="334032" cy="347967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27142" y="2512668"/>
              <a:ext cx="372207" cy="343200"/>
            </a:xfrm>
            <a:prstGeom prst="rect">
              <a:avLst/>
            </a:prstGeom>
          </p:spPr>
        </p:pic>
      </p:grpSp>
      <p:grpSp>
        <p:nvGrpSpPr>
          <p:cNvPr id="3" name="Grup 2"/>
          <p:cNvGrpSpPr/>
          <p:nvPr/>
        </p:nvGrpSpPr>
        <p:grpSpPr>
          <a:xfrm>
            <a:off x="6928580" y="2891646"/>
            <a:ext cx="1525851" cy="827043"/>
            <a:chOff x="6928580" y="2891646"/>
            <a:chExt cx="1525851" cy="827043"/>
          </a:xfrm>
        </p:grpSpPr>
        <p:sp>
          <p:nvSpPr>
            <p:cNvPr id="12" name="TextBox 11"/>
            <p:cNvSpPr txBox="1"/>
            <p:nvPr/>
          </p:nvSpPr>
          <p:spPr>
            <a:xfrm>
              <a:off x="6928580" y="2891646"/>
              <a:ext cx="1525851" cy="46166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>
                  <a:solidFill>
                    <a:schemeClr val="bg1"/>
                  </a:solidFill>
                </a:rPr>
                <a:t>1x11  11x1</a:t>
              </a: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64643" y="3370722"/>
              <a:ext cx="334032" cy="347967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41694" y="3370722"/>
              <a:ext cx="334032" cy="347967"/>
            </a:xfrm>
            <a:prstGeom prst="rect">
              <a:avLst/>
            </a:prstGeom>
          </p:spPr>
        </p:pic>
      </p:grpSp>
      <p:grpSp>
        <p:nvGrpSpPr>
          <p:cNvPr id="11" name="Grup 10"/>
          <p:cNvGrpSpPr/>
          <p:nvPr/>
        </p:nvGrpSpPr>
        <p:grpSpPr>
          <a:xfrm>
            <a:off x="9151871" y="2855868"/>
            <a:ext cx="2771121" cy="809632"/>
            <a:chOff x="9151871" y="2855868"/>
            <a:chExt cx="2771121" cy="809632"/>
          </a:xfrm>
        </p:grpSpPr>
        <p:sp>
          <p:nvSpPr>
            <p:cNvPr id="13" name="TextBox 12"/>
            <p:cNvSpPr txBox="1"/>
            <p:nvPr/>
          </p:nvSpPr>
          <p:spPr>
            <a:xfrm>
              <a:off x="9151871" y="2855868"/>
              <a:ext cx="2771121" cy="46166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>
                  <a:solidFill>
                    <a:schemeClr val="bg1"/>
                  </a:solidFill>
                </a:rPr>
                <a:t>1x10  2x5  5x2  10x1</a:t>
              </a: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92007" y="3317268"/>
              <a:ext cx="334032" cy="347967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069058" y="3317533"/>
              <a:ext cx="334032" cy="347967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64395" y="3317533"/>
              <a:ext cx="334032" cy="347967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319118" y="3317267"/>
              <a:ext cx="334032" cy="347967"/>
            </a:xfrm>
            <a:prstGeom prst="rect">
              <a:avLst/>
            </a:prstGeom>
          </p:spPr>
        </p:pic>
      </p:grpSp>
      <p:grpSp>
        <p:nvGrpSpPr>
          <p:cNvPr id="57" name="Grup 56"/>
          <p:cNvGrpSpPr/>
          <p:nvPr/>
        </p:nvGrpSpPr>
        <p:grpSpPr>
          <a:xfrm>
            <a:off x="6928580" y="3727364"/>
            <a:ext cx="1937477" cy="810194"/>
            <a:chOff x="6928580" y="3727364"/>
            <a:chExt cx="1937477" cy="810194"/>
          </a:xfrm>
        </p:grpSpPr>
        <p:sp>
          <p:nvSpPr>
            <p:cNvPr id="14" name="TextBox 13"/>
            <p:cNvSpPr txBox="1"/>
            <p:nvPr/>
          </p:nvSpPr>
          <p:spPr>
            <a:xfrm>
              <a:off x="6928580" y="3727364"/>
              <a:ext cx="1937477" cy="46166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>
                  <a:solidFill>
                    <a:schemeClr val="bg1"/>
                  </a:solidFill>
                </a:rPr>
                <a:t>1x9  3x3</a:t>
              </a:r>
              <a:r>
                <a:rPr lang="tr-TR" sz="2400" b="1" dirty="0">
                  <a:solidFill>
                    <a:schemeClr val="bg1"/>
                  </a:solidFill>
                </a:rPr>
                <a:t> </a:t>
              </a:r>
              <a:r>
                <a:rPr lang="tr-TR" sz="2400" b="1" dirty="0" smtClean="0">
                  <a:solidFill>
                    <a:schemeClr val="bg1"/>
                  </a:solidFill>
                </a:rPr>
                <a:t> 9x1</a:t>
              </a: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730302" y="4189591"/>
              <a:ext cx="334032" cy="347967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64643" y="4189591"/>
              <a:ext cx="334032" cy="347967"/>
            </a:xfrm>
            <a:prstGeom prst="rect">
              <a:avLst/>
            </a:prstGeom>
          </p:spPr>
        </p:pic>
        <p:pic>
          <p:nvPicPr>
            <p:cNvPr id="45" name="Picture 2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87415" y="4189591"/>
              <a:ext cx="334032" cy="347967"/>
            </a:xfrm>
            <a:prstGeom prst="rect">
              <a:avLst/>
            </a:prstGeom>
          </p:spPr>
        </p:pic>
      </p:grpSp>
      <p:sp>
        <p:nvSpPr>
          <p:cNvPr id="46" name="TextBox 6"/>
          <p:cNvSpPr txBox="1"/>
          <p:nvPr/>
        </p:nvSpPr>
        <p:spPr>
          <a:xfrm>
            <a:off x="6928578" y="4598883"/>
            <a:ext cx="4994413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b="1" i="1" dirty="0" smtClean="0">
                <a:solidFill>
                  <a:schemeClr val="bg1"/>
                </a:solidFill>
              </a:rPr>
              <a:t>lb</a:t>
            </a:r>
            <a:r>
              <a:rPr lang="tr-TR" sz="2400" b="1" dirty="0" smtClean="0">
                <a:solidFill>
                  <a:schemeClr val="bg1"/>
                </a:solidFill>
              </a:rPr>
              <a:t> = 9, </a:t>
            </a:r>
            <a:r>
              <a:rPr lang="tr-TR" sz="2400" b="1" i="1" dirty="0" smtClean="0">
                <a:solidFill>
                  <a:schemeClr val="bg1"/>
                </a:solidFill>
              </a:rPr>
              <a:t>ub</a:t>
            </a:r>
            <a:r>
              <a:rPr lang="tr-TR" sz="2400" b="1" dirty="0" smtClean="0">
                <a:solidFill>
                  <a:schemeClr val="bg1"/>
                </a:solidFill>
              </a:rPr>
              <a:t> = 12, </a:t>
            </a:r>
            <a:r>
              <a:rPr lang="tr-TR" sz="2400" b="1" i="1" dirty="0" smtClean="0">
                <a:solidFill>
                  <a:schemeClr val="bg1"/>
                </a:solidFill>
              </a:rPr>
              <a:t>mp</a:t>
            </a:r>
            <a:r>
              <a:rPr lang="tr-TR" sz="2400" b="1" dirty="0" smtClean="0">
                <a:solidFill>
                  <a:schemeClr val="bg1"/>
                </a:solidFill>
              </a:rPr>
              <a:t> = 10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58" name="Grup 57"/>
          <p:cNvGrpSpPr/>
          <p:nvPr/>
        </p:nvGrpSpPr>
        <p:grpSpPr>
          <a:xfrm>
            <a:off x="6928580" y="5209248"/>
            <a:ext cx="2771121" cy="809632"/>
            <a:chOff x="6928580" y="5209248"/>
            <a:chExt cx="2771121" cy="809632"/>
          </a:xfrm>
        </p:grpSpPr>
        <p:sp>
          <p:nvSpPr>
            <p:cNvPr id="47" name="TextBox 12"/>
            <p:cNvSpPr txBox="1"/>
            <p:nvPr/>
          </p:nvSpPr>
          <p:spPr>
            <a:xfrm>
              <a:off x="6928580" y="5209248"/>
              <a:ext cx="2771121" cy="46166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>
                  <a:solidFill>
                    <a:schemeClr val="bg1"/>
                  </a:solidFill>
                </a:rPr>
                <a:t>1x10  2x5  5x2  10x1</a:t>
              </a:r>
            </a:p>
          </p:txBody>
        </p:sp>
        <p:pic>
          <p:nvPicPr>
            <p:cNvPr id="48" name="Picture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68716" y="5670648"/>
              <a:ext cx="334032" cy="347967"/>
            </a:xfrm>
            <a:prstGeom prst="rect">
              <a:avLst/>
            </a:prstGeom>
          </p:spPr>
        </p:pic>
        <p:pic>
          <p:nvPicPr>
            <p:cNvPr id="49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45767" y="5670913"/>
              <a:ext cx="334032" cy="347967"/>
            </a:xfrm>
            <a:prstGeom prst="rect">
              <a:avLst/>
            </a:prstGeom>
          </p:spPr>
        </p:pic>
        <p:pic>
          <p:nvPicPr>
            <p:cNvPr id="50" name="Picture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41104" y="5670913"/>
              <a:ext cx="334032" cy="347967"/>
            </a:xfrm>
            <a:prstGeom prst="rect">
              <a:avLst/>
            </a:prstGeom>
          </p:spPr>
        </p:pic>
        <p:pic>
          <p:nvPicPr>
            <p:cNvPr id="51" name="Picture 2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95827" y="5670647"/>
              <a:ext cx="334032" cy="347967"/>
            </a:xfrm>
            <a:prstGeom prst="rect">
              <a:avLst/>
            </a:prstGeom>
          </p:spPr>
        </p:pic>
      </p:grpSp>
      <p:grpSp>
        <p:nvGrpSpPr>
          <p:cNvPr id="59" name="Grup 58"/>
          <p:cNvGrpSpPr/>
          <p:nvPr/>
        </p:nvGrpSpPr>
        <p:grpSpPr>
          <a:xfrm>
            <a:off x="9985514" y="5203882"/>
            <a:ext cx="1937477" cy="814998"/>
            <a:chOff x="9985514" y="5203882"/>
            <a:chExt cx="1937477" cy="814998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812323" y="5675680"/>
              <a:ext cx="372207" cy="343200"/>
            </a:xfrm>
            <a:prstGeom prst="rect">
              <a:avLst/>
            </a:prstGeom>
          </p:spPr>
        </p:pic>
        <p:sp>
          <p:nvSpPr>
            <p:cNvPr id="52" name="TextBox 13"/>
            <p:cNvSpPr txBox="1"/>
            <p:nvPr/>
          </p:nvSpPr>
          <p:spPr>
            <a:xfrm>
              <a:off x="9985514" y="5203882"/>
              <a:ext cx="1937477" cy="46166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2400" b="1" dirty="0" smtClean="0">
                  <a:solidFill>
                    <a:schemeClr val="bg1"/>
                  </a:solidFill>
                </a:rPr>
                <a:t>1x9  3x3</a:t>
              </a:r>
              <a:r>
                <a:rPr lang="tr-TR" sz="2400" b="1" dirty="0">
                  <a:solidFill>
                    <a:schemeClr val="bg1"/>
                  </a:solidFill>
                </a:rPr>
                <a:t> </a:t>
              </a:r>
              <a:r>
                <a:rPr lang="tr-TR" sz="2400" b="1" dirty="0" smtClean="0">
                  <a:solidFill>
                    <a:schemeClr val="bg1"/>
                  </a:solidFill>
                </a:rPr>
                <a:t> 9x1</a:t>
              </a:r>
            </a:p>
          </p:txBody>
        </p:sp>
        <p:pic>
          <p:nvPicPr>
            <p:cNvPr id="54" name="Picture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221577" y="5666109"/>
              <a:ext cx="334032" cy="347967"/>
            </a:xfrm>
            <a:prstGeom prst="rect">
              <a:avLst/>
            </a:prstGeom>
          </p:spPr>
        </p:pic>
        <p:pic>
          <p:nvPicPr>
            <p:cNvPr id="55" name="Picture 2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344349" y="5666109"/>
              <a:ext cx="334032" cy="347967"/>
            </a:xfrm>
            <a:prstGeom prst="rect">
              <a:avLst/>
            </a:prstGeom>
          </p:spPr>
        </p:pic>
      </p:grpSp>
      <p:sp>
        <p:nvSpPr>
          <p:cNvPr id="56" name="TextBox 14"/>
          <p:cNvSpPr txBox="1"/>
          <p:nvPr/>
        </p:nvSpPr>
        <p:spPr>
          <a:xfrm>
            <a:off x="6928580" y="6090133"/>
            <a:ext cx="5015146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400" b="1" i="1" dirty="0" smtClean="0">
                <a:solidFill>
                  <a:schemeClr val="bg1"/>
                </a:solidFill>
              </a:rPr>
              <a:t>C = </a:t>
            </a:r>
            <a:r>
              <a:rPr lang="tr-TR" sz="2400" b="1" dirty="0" smtClean="0">
                <a:solidFill>
                  <a:schemeClr val="bg1"/>
                </a:solidFill>
              </a:rPr>
              <a:t>{3x3}</a:t>
            </a:r>
          </a:p>
        </p:txBody>
      </p:sp>
    </p:spTree>
    <p:extLst>
      <p:ext uri="{BB962C8B-B14F-4D97-AF65-F5344CB8AC3E}">
        <p14:creationId xmlns:p14="http://schemas.microsoft.com/office/powerpoint/2010/main" val="374165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  <p:bldP spid="7" grpId="0" animBg="1"/>
      <p:bldP spid="15" grpId="0" animBg="1"/>
      <p:bldP spid="46" grpId="0" animBg="1"/>
      <p:bldP spid="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Finding a Solution to the LM Problem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045566"/>
            <a:ext cx="11813309" cy="539684"/>
          </a:xfrm>
        </p:spPr>
        <p:txBody>
          <a:bodyPr>
            <a:normAutofit/>
          </a:bodyPr>
          <a:lstStyle/>
          <a:p>
            <a:r>
              <a:rPr lang="tr-TR" dirty="0" smtClean="0"/>
              <a:t>LM problem is formulated as a SAT problem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78232" y="2077991"/>
            <a:ext cx="6721414" cy="2425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 smtClean="0"/>
              <a:t>Lattice variable (LV) set</a:t>
            </a:r>
            <a:r>
              <a:rPr lang="tr-TR" sz="2400" dirty="0" smtClean="0"/>
              <a:t> includes the lattice variables </a:t>
            </a:r>
          </a:p>
          <a:p>
            <a:pPr marL="0" indent="0">
              <a:buNone/>
            </a:pPr>
            <a:r>
              <a:rPr lang="tr-TR" sz="2400" b="1" dirty="0" smtClean="0"/>
              <a:t>Target literal (TL) set</a:t>
            </a:r>
            <a:r>
              <a:rPr lang="tr-TR" sz="2400" dirty="0" smtClean="0"/>
              <a:t> includes the literals of the target function and constants 0 and 1</a:t>
            </a:r>
          </a:p>
          <a:p>
            <a:pPr marL="0" indent="0">
              <a:buNone/>
            </a:pPr>
            <a:r>
              <a:rPr lang="tr-TR" sz="2400" b="1" dirty="0" smtClean="0"/>
              <a:t>Mapping variable</a:t>
            </a:r>
            <a:r>
              <a:rPr lang="tr-TR" sz="2400" dirty="0" smtClean="0"/>
              <a:t>, </a:t>
            </a:r>
            <a:r>
              <a:rPr lang="tr-TR" sz="2400" i="1" dirty="0" smtClean="0"/>
              <a:t>lv</a:t>
            </a:r>
            <a:r>
              <a:rPr lang="tr-TR" sz="2400" i="1" baseline="-25000" dirty="0" smtClean="0"/>
              <a:t>i</a:t>
            </a:r>
            <a:r>
              <a:rPr lang="tr-TR" sz="2400" dirty="0" smtClean="0"/>
              <a:t>_</a:t>
            </a:r>
            <a:r>
              <a:rPr lang="tr-TR" sz="2400" i="1" dirty="0" smtClean="0"/>
              <a:t>tl</a:t>
            </a:r>
            <a:r>
              <a:rPr lang="tr-TR" sz="2400" i="1" baseline="-25000" dirty="0" smtClean="0"/>
              <a:t>j</a:t>
            </a:r>
            <a:r>
              <a:rPr lang="tr-TR" sz="2400" dirty="0" smtClean="0"/>
              <a:t>, where </a:t>
            </a:r>
            <a:r>
              <a:rPr lang="tr-TR" sz="2400" i="1" dirty="0"/>
              <a:t>lv</a:t>
            </a:r>
            <a:r>
              <a:rPr lang="tr-TR" sz="2400" i="1" baseline="-25000" dirty="0"/>
              <a:t>i</a:t>
            </a:r>
            <a:r>
              <a:rPr lang="tr-TR" sz="2400" dirty="0" smtClean="0"/>
              <a:t> </a:t>
            </a:r>
            <a:r>
              <a:rPr lang="tr-TR" sz="2400" dirty="0" smtClean="0">
                <a:sym typeface="Symbol" panose="05050102010706020507" pitchFamily="18" charset="2"/>
              </a:rPr>
              <a:t> LV and </a:t>
            </a:r>
            <a:r>
              <a:rPr lang="tr-TR" sz="2400" i="1" dirty="0"/>
              <a:t>tl</a:t>
            </a:r>
            <a:r>
              <a:rPr lang="tr-TR" sz="2400" i="1" baseline="-25000" dirty="0"/>
              <a:t>j</a:t>
            </a:r>
            <a:r>
              <a:rPr lang="tr-TR" sz="2400" dirty="0" smtClean="0">
                <a:sym typeface="Symbol" panose="05050102010706020507" pitchFamily="18" charset="2"/>
              </a:rPr>
              <a:t> </a:t>
            </a:r>
            <a:r>
              <a:rPr lang="tr-TR" sz="2400" dirty="0">
                <a:sym typeface="Symbol" panose="05050102010706020507" pitchFamily="18" charset="2"/>
              </a:rPr>
              <a:t> </a:t>
            </a:r>
            <a:r>
              <a:rPr lang="tr-TR" sz="2400" dirty="0" smtClean="0">
                <a:sym typeface="Symbol" panose="05050102010706020507" pitchFamily="18" charset="2"/>
              </a:rPr>
              <a:t>TL, indicates that the lattice variable </a:t>
            </a:r>
            <a:r>
              <a:rPr lang="tr-TR" sz="2400" i="1" dirty="0"/>
              <a:t>lv</a:t>
            </a:r>
            <a:r>
              <a:rPr lang="tr-TR" sz="2400" i="1" baseline="-25000" dirty="0"/>
              <a:t>i</a:t>
            </a:r>
            <a:r>
              <a:rPr lang="tr-TR" sz="2400" dirty="0" smtClean="0">
                <a:sym typeface="Symbol" panose="05050102010706020507" pitchFamily="18" charset="2"/>
              </a:rPr>
              <a:t> is assigned to the target literal </a:t>
            </a:r>
            <a:r>
              <a:rPr lang="tr-TR" sz="2400" i="1" dirty="0"/>
              <a:t>tl</a:t>
            </a:r>
            <a:r>
              <a:rPr lang="tr-TR" sz="2400" i="1" baseline="-25000" dirty="0"/>
              <a:t>j</a:t>
            </a:r>
            <a:r>
              <a:rPr lang="tr-TR" sz="2400" dirty="0" smtClean="0">
                <a:sym typeface="Symbol" panose="05050102010706020507" pitchFamily="18" charset="2"/>
              </a:rPr>
              <a:t> when </a:t>
            </a:r>
            <a:r>
              <a:rPr lang="tr-TR" sz="2400" i="1" dirty="0" smtClean="0"/>
              <a:t>lv</a:t>
            </a:r>
            <a:r>
              <a:rPr lang="tr-TR" sz="2400" i="1" baseline="-25000" dirty="0" smtClean="0"/>
              <a:t>i</a:t>
            </a:r>
            <a:r>
              <a:rPr lang="tr-TR" sz="2400" dirty="0" smtClean="0"/>
              <a:t>_</a:t>
            </a:r>
            <a:r>
              <a:rPr lang="tr-TR" sz="2400" i="1" dirty="0" smtClean="0"/>
              <a:t>tl</a:t>
            </a:r>
            <a:r>
              <a:rPr lang="tr-TR" sz="2400" i="1" baseline="-25000" dirty="0" smtClean="0"/>
              <a:t>j</a:t>
            </a:r>
            <a:r>
              <a:rPr lang="tr-TR" sz="2400" i="1" dirty="0" smtClean="0"/>
              <a:t> is high</a:t>
            </a:r>
            <a:endParaRPr lang="tr-TR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11068" y="1832141"/>
                <a:ext cx="5008745" cy="375616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tr-TR" b="1" i="1" dirty="0" smtClean="0">
                    <a:solidFill>
                      <a:schemeClr val="bg1"/>
                    </a:solidFill>
                  </a:rPr>
                  <a:t>f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𝒂𝒃𝒄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acc>
                  </m:oMath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068" y="1832141"/>
                <a:ext cx="5008745" cy="375616"/>
              </a:xfrm>
              <a:prstGeom prst="rect">
                <a:avLst/>
              </a:prstGeom>
              <a:blipFill>
                <a:blip r:embed="rId2"/>
                <a:stretch>
                  <a:fillRect l="-973"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011068" y="3310687"/>
                <a:ext cx="3912565" cy="369332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𝑳𝑽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sSub>
                        <m:sSubPr>
                          <m:ctrlP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sub>
                      </m:sSub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b>
                      </m:sSub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sub>
                      </m:sSub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068" y="3310687"/>
                <a:ext cx="3912565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728447" y="108113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011069" y="3779507"/>
                <a:ext cx="3079052" cy="37574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𝑻𝑳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tr-T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acc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tr-T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</m:acc>
                      <m:r>
                        <a:rPr lang="tr-TR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tr-TR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069" y="3779507"/>
                <a:ext cx="3079052" cy="375744"/>
              </a:xfrm>
              <a:prstGeom prst="rect">
                <a:avLst/>
              </a:prstGeom>
              <a:blipFill>
                <a:blip r:embed="rId4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011068" y="2289626"/>
                <a:ext cx="4996205" cy="92333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tr-TR" b="1" i="1" dirty="0" smtClean="0">
                    <a:solidFill>
                      <a:schemeClr val="bg1"/>
                    </a:solidFill>
                  </a:rPr>
                  <a:t>f</a:t>
                </a:r>
                <a:r>
                  <a:rPr lang="tr-TR" b="1" i="1" baseline="-25000" dirty="0" smtClean="0">
                    <a:solidFill>
                      <a:schemeClr val="bg1"/>
                    </a:solidFill>
                  </a:rPr>
                  <a:t>3x3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sSub>
                      <m:sSubPr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sub>
                    </m:sSub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sub>
                    </m:sSub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endParaRPr lang="tr-TR" b="1" i="1" dirty="0" smtClean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tr-TR" b="1" dirty="0" smtClean="0">
                    <a:solidFill>
                      <a:schemeClr val="bg1"/>
                    </a:solidFill>
                  </a:rPr>
                  <a:t>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sub>
                    </m:sSub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sub>
                    </m:sSub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          </m:t>
                    </m:r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b>
                    </m:sSub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sub>
                    </m:sSub>
                  </m:oMath>
                </a14:m>
                <a:r>
                  <a:rPr lang="tr-TR" b="1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sub>
                    </m:sSub>
                  </m:oMath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068" y="2289626"/>
                <a:ext cx="4996205" cy="923330"/>
              </a:xfrm>
              <a:prstGeom prst="rect">
                <a:avLst/>
              </a:prstGeom>
              <a:blipFill>
                <a:blip r:embed="rId5"/>
                <a:stretch>
                  <a:fillRect l="-976" t="-3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023621" y="4243881"/>
                <a:ext cx="4702213" cy="369332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tr-TR" b="1" dirty="0" smtClean="0">
                    <a:solidFill>
                      <a:schemeClr val="bg1"/>
                    </a:solidFill>
                  </a:rPr>
                  <a:t>Mapping variable examples: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tr-T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_</m:t>
                    </m:r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sub>
                    </m:sSub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tr-T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621" y="4243881"/>
                <a:ext cx="4702213" cy="369332"/>
              </a:xfrm>
              <a:prstGeom prst="rect">
                <a:avLst/>
              </a:prstGeom>
              <a:blipFill>
                <a:blip r:embed="rId6"/>
                <a:stretch>
                  <a:fillRect l="-103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93964" y="4989739"/>
                <a:ext cx="11813309" cy="18413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r-TR" dirty="0" smtClean="0"/>
                  <a:t>Generate SAT clauses to confirm that each lattice variable in LV is assigned to only one element in TL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tr-TR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𝐿𝑉</m:t>
                        </m:r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tr-TR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tr-TR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tr-TR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tr-TR" i="1" smtClean="0">
                                <a:latin typeface="Cambria Math" panose="02040503050406030204" pitchFamily="18" charset="0"/>
                              </a:rPr>
                              <m:t>𝑇𝐿</m:t>
                            </m:r>
                            <m:r>
                              <a:rPr lang="tr-TR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sup>
                          <m:e>
                            <m:sSub>
                              <m:sSubPr>
                                <m:ctrlP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𝑙𝑣</m:t>
                                </m:r>
                              </m:e>
                              <m:sub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tr-TR" i="1" smtClean="0">
                                <a:latin typeface="Cambria Math" panose="02040503050406030204" pitchFamily="18" charset="0"/>
                              </a:rPr>
                              <m:t>_</m:t>
                            </m:r>
                            <m:sSub>
                              <m:sSubPr>
                                <m:ctrlP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𝑡𝑙</m:t>
                                </m:r>
                              </m:e>
                              <m:sub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e>
                        </m:nary>
                      </m:e>
                    </m:nary>
                  </m:oMath>
                </a14:m>
                <a:r>
                  <a:rPr lang="tr-TR" dirty="0" smtClean="0"/>
                  <a:t> and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tr-TR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𝐿𝑉</m:t>
                        </m:r>
                        <m:r>
                          <a:rPr lang="tr-TR" i="1" smtClean="0">
                            <a:latin typeface="Cambria Math" panose="02040503050406030204" pitchFamily="18" charset="0"/>
                          </a:rPr>
                          <m:t>|</m:t>
                        </m:r>
                      </m:sup>
                      <m:e>
                        <m:nary>
                          <m:naryPr>
                            <m:chr m:val="∏"/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tr-TR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tr-TR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d>
                              <m:dPr>
                                <m:begChr m:val="|"/>
                                <m:endChr m:val="|"/>
                                <m:ctrlP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𝑇𝐿</m:t>
                                </m:r>
                              </m:e>
                            </m:d>
                            <m:r>
                              <a:rPr lang="tr-TR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  <m:e>
                            <m:nary>
                              <m:naryPr>
                                <m:chr m:val="∏"/>
                                <m:ctrlP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  <m:sup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𝑇𝐿</m:t>
                                </m:r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</m:sup>
                              <m:e>
                                <m:acc>
                                  <m:accPr>
                                    <m:chr m:val="̅"/>
                                    <m:ctrlPr>
                                      <a:rPr lang="tr-TR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tr-T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i="1">
                                            <a:latin typeface="Cambria Math" panose="02040503050406030204" pitchFamily="18" charset="0"/>
                                          </a:rPr>
                                          <m:t>𝑙𝑣</m:t>
                                        </m:r>
                                      </m:e>
                                      <m:sub>
                                        <m:r>
                                          <a:rPr lang="tr-TR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tr-TR" i="1">
                                        <a:latin typeface="Cambria Math" panose="02040503050406030204" pitchFamily="18" charset="0"/>
                                      </a:rPr>
                                      <m:t>_</m:t>
                                    </m:r>
                                    <m:sSub>
                                      <m:sSubPr>
                                        <m:ctrlPr>
                                          <a:rPr lang="tr-TR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tr-TR" i="1">
                                            <a:latin typeface="Cambria Math" panose="02040503050406030204" pitchFamily="18" charset="0"/>
                                          </a:rPr>
                                          <m:t>𝑡𝑙</m:t>
                                        </m:r>
                                      </m:e>
                                      <m:sub>
                                        <m:r>
                                          <a:rPr lang="tr-TR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nary>
                            <m:r>
                              <a:rPr lang="tr-TR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acc>
                              <m:accPr>
                                <m:chr m:val="̅"/>
                                <m:ctrlP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  <m:t>𝑙𝑣</m:t>
                                    </m:r>
                                  </m:e>
                                  <m:sub>
                                    <m: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tr-TR" i="1" smtClean="0"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sSub>
                                  <m:sSubPr>
                                    <m:ctrlP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  <m:t>𝑡𝑙</m:t>
                                    </m:r>
                                  </m:e>
                                  <m:sub>
                                    <m:r>
                                      <a:rPr lang="tr-TR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acc>
                          </m:e>
                        </m:nary>
                      </m:e>
                    </m:nary>
                  </m:oMath>
                </a14:m>
                <a:endParaRPr lang="tr-TR" dirty="0" smtClean="0"/>
              </a:p>
              <a:p>
                <a:endParaRPr lang="tr-T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tr-TR" dirty="0" smtClean="0"/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964" y="4989739"/>
                <a:ext cx="11813309" cy="1841359"/>
              </a:xfrm>
              <a:prstGeom prst="rect">
                <a:avLst/>
              </a:prstGeom>
              <a:blipFill>
                <a:blip r:embed="rId7"/>
                <a:stretch>
                  <a:fillRect l="-929" t="-5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268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1" grpId="0" animBg="1"/>
      <p:bldP spid="13" grpId="0" animBg="1"/>
      <p:bldP spid="15" grpId="0" animBg="1"/>
      <p:bldP spid="16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Finding a Solution to the LM Problem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383063"/>
            <a:ext cx="4863397" cy="5137659"/>
          </a:xfrm>
        </p:spPr>
        <p:txBody>
          <a:bodyPr>
            <a:normAutofit/>
          </a:bodyPr>
          <a:lstStyle/>
          <a:p>
            <a:r>
              <a:rPr lang="tr-TR" dirty="0"/>
              <a:t>G</a:t>
            </a:r>
            <a:r>
              <a:rPr lang="tr-TR" dirty="0" smtClean="0"/>
              <a:t>uarantee that the target function is realized</a:t>
            </a:r>
          </a:p>
          <a:p>
            <a:pPr lvl="1"/>
            <a:r>
              <a:rPr lang="tr-TR" dirty="0" smtClean="0"/>
              <a:t>For each truth table entry, generate the combinational circuit corresponding to the lattice function and assign the target function value at this entry to the circuit output</a:t>
            </a:r>
          </a:p>
          <a:p>
            <a:pPr lvl="1"/>
            <a:r>
              <a:rPr lang="tr-TR" dirty="0" smtClean="0"/>
              <a:t>Generate the product-of-sum (POS) formula of each gate in the circuit</a:t>
            </a:r>
          </a:p>
          <a:p>
            <a:r>
              <a:rPr lang="tr-TR" dirty="0" smtClean="0"/>
              <a:t>Link the mapping variables to the circuit inputs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482" y="1724745"/>
            <a:ext cx="621181" cy="345930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64802" y="1165158"/>
                <a:ext cx="6574276" cy="375616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tr-TR" b="1" i="1" dirty="0">
                    <a:solidFill>
                      <a:schemeClr val="bg1"/>
                    </a:solidFill>
                  </a:rPr>
                  <a:t>f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(a,b,c,d)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𝒂𝒃𝒄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b="1" dirty="0" smtClean="0">
                    <a:solidFill>
                      <a:schemeClr val="bg1"/>
                    </a:solidFill>
                  </a:rPr>
                  <a:t>using the 3x3 switching lattice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802" y="1165158"/>
                <a:ext cx="6574276" cy="375616"/>
              </a:xfrm>
              <a:prstGeom prst="rect">
                <a:avLst/>
              </a:prstGeom>
              <a:blipFill>
                <a:blip r:embed="rId3"/>
                <a:stretch>
                  <a:fillRect l="-741" t="-6452" r="-556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4364" y="1925136"/>
            <a:ext cx="2705654" cy="32365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83530" y="1871350"/>
            <a:ext cx="2655548" cy="323656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345724" y="1989684"/>
            <a:ext cx="621181" cy="14629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6757" y="3572859"/>
            <a:ext cx="621181" cy="14629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146533" y="5482810"/>
                <a:ext cx="5048600" cy="391069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>
                    <a:solidFill>
                      <a:schemeClr val="bg1"/>
                    </a:solidFill>
                  </a:rPr>
                  <a:t>When abcd = 0000: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tr-T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tr-T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acc>
                      <m:accPr>
                        <m:chr m:val="̅"/>
                        <m:ctrlP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tr-T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1_0000</m:t>
                            </m:r>
                          </m:sub>
                        </m:sSub>
                      </m:e>
                    </m:acc>
                  </m:oMath>
                </a14:m>
                <a:r>
                  <a:rPr lang="tr-TR" dirty="0" smtClean="0">
                    <a:solidFill>
                      <a:schemeClr val="bg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_</m:t>
                    </m:r>
                    <m:acc>
                      <m:accPr>
                        <m:chr m:val="̅"/>
                        <m:ctrlPr>
                          <a:rPr lang="tr-T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tr-TR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tr-T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1_0000</m:t>
                        </m:r>
                      </m:sub>
                    </m:sSub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533" y="5482810"/>
                <a:ext cx="5048600" cy="391069"/>
              </a:xfrm>
              <a:prstGeom prst="rect">
                <a:avLst/>
              </a:prstGeom>
              <a:blipFill>
                <a:blip r:embed="rId6"/>
                <a:stretch>
                  <a:fillRect l="-966" t="-6154" b="-1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146533" y="5968702"/>
                <a:ext cx="5048600" cy="37863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tr-TR" dirty="0" smtClean="0">
                    <a:solidFill>
                      <a:schemeClr val="bg1"/>
                    </a:solidFill>
                  </a:rPr>
                  <a:t>When abcd = 1000: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tr-T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tr-TR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1_1000</m:t>
                        </m:r>
                      </m:sub>
                    </m:sSub>
                  </m:oMath>
                </a14:m>
                <a:r>
                  <a:rPr lang="tr-TR" dirty="0" smtClean="0">
                    <a:solidFill>
                      <a:schemeClr val="bg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_</m:t>
                    </m:r>
                    <m:acc>
                      <m:accPr>
                        <m:chr m:val="̅"/>
                        <m:ctrlPr>
                          <a:rPr lang="tr-T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tr-TR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acc>
                      <m:accPr>
                        <m:chr m:val="̅"/>
                        <m:ctrlPr>
                          <a:rPr lang="tr-T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tr-TR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1_</m:t>
                            </m:r>
                            <m:r>
                              <a:rPr lang="tr-TR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tr-TR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000</m:t>
                            </m:r>
                          </m:sub>
                        </m:sSub>
                      </m:e>
                    </m:acc>
                  </m:oMath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533" y="5968702"/>
                <a:ext cx="5048600" cy="378630"/>
              </a:xfrm>
              <a:prstGeom prst="rect">
                <a:avLst/>
              </a:prstGeom>
              <a:blipFill>
                <a:blip r:embed="rId7"/>
                <a:stretch>
                  <a:fillRect l="-966" t="-6452" b="-24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43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Finding a Solution to the LM Problem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4" y="1601087"/>
            <a:ext cx="11813309" cy="4563044"/>
          </a:xfrm>
        </p:spPr>
        <p:txBody>
          <a:bodyPr>
            <a:normAutofit/>
          </a:bodyPr>
          <a:lstStyle/>
          <a:p>
            <a:r>
              <a:rPr lang="tr-TR" dirty="0"/>
              <a:t>C</a:t>
            </a:r>
            <a:r>
              <a:rPr lang="tr-TR" dirty="0" smtClean="0"/>
              <a:t>onsider the realization of the dual of the target function using the dual of the given lattice function as well</a:t>
            </a:r>
          </a:p>
          <a:p>
            <a:pPr lvl="1"/>
            <a:r>
              <a:rPr lang="tr-TR" dirty="0"/>
              <a:t>g</a:t>
            </a:r>
            <a:r>
              <a:rPr lang="tr-TR" dirty="0" smtClean="0"/>
              <a:t>enerate another SAT problem using a similar formulation</a:t>
            </a:r>
          </a:p>
          <a:p>
            <a:r>
              <a:rPr lang="tr-TR" dirty="0" smtClean="0"/>
              <a:t>Check the complexity of both SAT problems and give the one with the least complexity to the SAT solver</a:t>
            </a:r>
          </a:p>
          <a:p>
            <a:pPr lvl="1"/>
            <a:r>
              <a:rPr lang="tr-TR" dirty="0"/>
              <a:t>t</a:t>
            </a:r>
            <a:r>
              <a:rPr lang="tr-TR" dirty="0" smtClean="0"/>
              <a:t>ime limit for the SAT solver is set to 1200s</a:t>
            </a:r>
          </a:p>
          <a:p>
            <a:r>
              <a:rPr lang="tr-TR" dirty="0" smtClean="0"/>
              <a:t>If the SAT solver returns a solution, the mapping variables set to high determine the assignment to the lattice variables</a:t>
            </a:r>
          </a:p>
          <a:p>
            <a:r>
              <a:rPr lang="tr-TR" dirty="0" smtClean="0"/>
              <a:t>If the SAT solver returns no solution in the time limit, the given lattice is added to </a:t>
            </a:r>
            <a:r>
              <a:rPr lang="tr-TR" b="1" dirty="0" smtClean="0"/>
              <a:t>failed set</a:t>
            </a:r>
            <a:r>
              <a:rPr lang="tr-TR" dirty="0" smtClean="0"/>
              <a:t> </a:t>
            </a:r>
            <a:r>
              <a:rPr lang="tr-TR" i="1" dirty="0" smtClean="0"/>
              <a:t>F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444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>
                <a:solidFill>
                  <a:schemeClr val="bg1"/>
                </a:solidFill>
              </a:rPr>
              <a:t>Realization of Multiple Logic Functions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181539"/>
            <a:ext cx="11813309" cy="265331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tr-TR" dirty="0" smtClean="0"/>
              <a:t>JANUS-MF handles multiple logic functions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Finds the realization of each function on a switching lattice using JANUS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Merges these realizations into a single lattice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F</a:t>
            </a:r>
            <a:r>
              <a:rPr lang="tr-TR" dirty="0" smtClean="0"/>
              <a:t>inds alternative realizations of these functions that can reduce the final lattice size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3263" y="3907098"/>
                <a:ext cx="11492422" cy="375616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𝒔</m:t>
                    </m:r>
                    <m:d>
                      <m:dPr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tr-T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tr-T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𝒊𝒏</m:t>
                            </m:r>
                          </m:sub>
                        </m:sSub>
                      </m:e>
                    </m:d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𝒊𝒏</m:t>
                        </m:r>
                      </m:sub>
                    </m:sSub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𝒊𝒏</m:t>
                            </m:r>
                          </m:sub>
                        </m:sSub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𝒊𝒏</m:t>
                            </m:r>
                          </m:sub>
                        </m:sSub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𝒂𝒃</m:t>
                    </m:r>
                    <m:sSub>
                      <m:sSubPr>
                        <m:ctrlP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𝒊𝒏</m:t>
                        </m:r>
                      </m:sub>
                    </m:sSub>
                  </m:oMath>
                </a14:m>
                <a:r>
                  <a:rPr lang="tr-TR" b="1" dirty="0" smtClean="0">
                    <a:solidFill>
                      <a:schemeClr val="bg1"/>
                    </a:solidFill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𝒐𝒖𝒕</m:t>
                        </m:r>
                      </m:sub>
                    </m:sSub>
                    <m:d>
                      <m:dPr>
                        <m:ctrlP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tr-TR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tr-TR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𝒊𝒏</m:t>
                            </m:r>
                          </m:sub>
                        </m:sSub>
                      </m:e>
                    </m:d>
                    <m:r>
                      <a:rPr lang="tr-TR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𝒂𝒃</m:t>
                    </m:r>
                    <m:r>
                      <a:rPr lang="tr-TR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sSub>
                      <m:sSubPr>
                        <m:ctrlP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𝒊𝒏</m:t>
                        </m:r>
                      </m:sub>
                    </m:sSub>
                    <m:r>
                      <a:rPr lang="tr-TR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sSub>
                      <m:sSubPr>
                        <m:ctrlP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tr-TR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𝒊𝒏</m:t>
                        </m:r>
                      </m:sub>
                    </m:sSub>
                  </m:oMath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63" y="3907098"/>
                <a:ext cx="11492422" cy="3756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776570" y="4541804"/>
            <a:ext cx="1497203" cy="1952768"/>
            <a:chOff x="722780" y="4163209"/>
            <a:chExt cx="1497203" cy="195276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2780" y="4631160"/>
              <a:ext cx="1486440" cy="1484817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733543" y="4163209"/>
                  <a:ext cx="1486440" cy="369332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tr-TR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  <m:d>
                          <m:dPr>
                            <m:ctrlP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tr-T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tr-TR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e>
                              <m:sub>
                                <m:r>
                                  <a:rPr lang="tr-TR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𝒊𝒏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543" y="4163209"/>
                  <a:ext cx="1486440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oup 17"/>
          <p:cNvGrpSpPr/>
          <p:nvPr/>
        </p:nvGrpSpPr>
        <p:grpSpPr>
          <a:xfrm>
            <a:off x="2753961" y="4552562"/>
            <a:ext cx="1570617" cy="1752828"/>
            <a:chOff x="2700171" y="4173967"/>
            <a:chExt cx="1570617" cy="1752828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66745" y="4842378"/>
              <a:ext cx="1486440" cy="1084417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2700171" y="4173967"/>
                  <a:ext cx="1570617" cy="369332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tr-TR" b="1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1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tr-TR" b="1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𝒐𝒖𝒕</m:t>
                            </m:r>
                          </m:sub>
                        </m:sSub>
                        <m:d>
                          <m:dPr>
                            <m:ctrlPr>
                              <a:rPr lang="tr-TR" b="1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1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tr-TR" b="1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tr-TR" b="1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tr-TR" b="1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tr-TR" b="1" i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b="1" i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e>
                              <m:sub>
                                <m:r>
                                  <a:rPr lang="tr-TR" b="1" i="1" dirty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𝒊𝒏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0171" y="4173967"/>
                  <a:ext cx="1570617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Group 18"/>
          <p:cNvGrpSpPr/>
          <p:nvPr/>
        </p:nvGrpSpPr>
        <p:grpSpPr>
          <a:xfrm>
            <a:off x="4865569" y="4543134"/>
            <a:ext cx="3440523" cy="2262580"/>
            <a:chOff x="4811779" y="4164539"/>
            <a:chExt cx="3440523" cy="226258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11779" y="4625319"/>
              <a:ext cx="3440523" cy="18018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811780" y="4164539"/>
                  <a:ext cx="3073576" cy="369332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𝐔𝐬𝐢𝐧𝐠</m:t>
                        </m:r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𝟑𝐱𝟕</m:t>
                        </m:r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𝐥𝐚𝐭𝐭𝐢𝐜𝐞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1780" y="4164539"/>
                  <a:ext cx="3073576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/>
          <p:cNvGrpSpPr/>
          <p:nvPr/>
        </p:nvGrpSpPr>
        <p:grpSpPr>
          <a:xfrm>
            <a:off x="8546859" y="4555683"/>
            <a:ext cx="3056386" cy="2222589"/>
            <a:chOff x="8493069" y="4177088"/>
            <a:chExt cx="3056386" cy="222258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493069" y="4614560"/>
              <a:ext cx="3056386" cy="1785117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8493070" y="4177088"/>
                  <a:ext cx="2641096" cy="369332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𝐔𝐬𝐢𝐧𝐠</m:t>
                        </m:r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𝟑𝐱𝟔</m:t>
                        </m:r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1" i="0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𝐥𝐚𝐭𝐭𝐢𝐜𝐞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3070" y="4177088"/>
                  <a:ext cx="2641096" cy="369332"/>
                </a:xfrm>
                <a:prstGeom prst="rect">
                  <a:avLst/>
                </a:prstGeom>
                <a:blipFill>
                  <a:blip r:embed="rId10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6209313" y="5121124"/>
            <a:ext cx="1600741" cy="1227298"/>
            <a:chOff x="6144765" y="4731771"/>
            <a:chExt cx="1600741" cy="1227298"/>
          </a:xfrm>
        </p:grpSpPr>
        <p:sp>
          <p:nvSpPr>
            <p:cNvPr id="21" name="Rectangle 20"/>
            <p:cNvSpPr/>
            <p:nvPr/>
          </p:nvSpPr>
          <p:spPr>
            <a:xfrm>
              <a:off x="6144765" y="4731771"/>
              <a:ext cx="408791" cy="122637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553556" y="5558493"/>
              <a:ext cx="1191950" cy="40057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10269415" y="5121124"/>
            <a:ext cx="817685" cy="122637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1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>
                <a:solidFill>
                  <a:schemeClr val="bg1"/>
                </a:solidFill>
              </a:rPr>
              <a:t>Experimental 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870027"/>
            <a:ext cx="11813309" cy="3633957"/>
          </a:xfrm>
        </p:spPr>
        <p:txBody>
          <a:bodyPr>
            <a:normAutofit/>
          </a:bodyPr>
          <a:lstStyle/>
          <a:p>
            <a:r>
              <a:rPr lang="tr-TR" dirty="0" smtClean="0"/>
              <a:t>JANUS can be found at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www.ecc.itu.edu.tr/images/d/d4/JANUS.zip</a:t>
            </a:r>
            <a:endParaRPr lang="tr-TR" dirty="0" smtClean="0"/>
          </a:p>
          <a:p>
            <a:pPr lvl="1"/>
            <a:r>
              <a:rPr lang="tr-TR" dirty="0" smtClean="0"/>
              <a:t>developed in Perl</a:t>
            </a:r>
          </a:p>
          <a:p>
            <a:pPr lvl="1"/>
            <a:r>
              <a:rPr lang="tr-TR" dirty="0"/>
              <a:t>u</a:t>
            </a:r>
            <a:r>
              <a:rPr lang="tr-TR" dirty="0" smtClean="0"/>
              <a:t>ses espresso [8] to find the irredundant form of a target function and its dual</a:t>
            </a:r>
          </a:p>
          <a:p>
            <a:pPr lvl="1"/>
            <a:r>
              <a:rPr lang="tr-TR" dirty="0"/>
              <a:t>u</a:t>
            </a:r>
            <a:r>
              <a:rPr lang="tr-TR" dirty="0" smtClean="0"/>
              <a:t>ses glucose4.1 [9] to solve a SAT problem</a:t>
            </a:r>
          </a:p>
          <a:p>
            <a:r>
              <a:rPr lang="tr-TR" dirty="0" smtClean="0"/>
              <a:t>Benchmarks were obtained from [10, 11]</a:t>
            </a:r>
          </a:p>
          <a:p>
            <a:r>
              <a:rPr lang="tr-TR" spc="-70" dirty="0" smtClean="0"/>
              <a:t>Algorithms were run on an Intel Xeon CPU at 2.4GHz with 28 cores and 128GB </a:t>
            </a:r>
            <a:r>
              <a:rPr lang="tr-TR" dirty="0" smtClean="0"/>
              <a:t>RAM</a:t>
            </a:r>
          </a:p>
          <a:p>
            <a:pPr lvl="1"/>
            <a:r>
              <a:rPr lang="tr-TR" dirty="0"/>
              <a:t>t</a:t>
            </a:r>
            <a:r>
              <a:rPr lang="tr-TR" dirty="0" smtClean="0"/>
              <a:t>ime limit was set to 6 hours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088828"/>
            <a:ext cx="12192000" cy="760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 smtClean="0"/>
              <a:t>[8] </a:t>
            </a:r>
            <a:r>
              <a:rPr lang="en-US" sz="1200" dirty="0"/>
              <a:t>R. K. Brayton, G. D. </a:t>
            </a:r>
            <a:r>
              <a:rPr lang="en-US" sz="1200" dirty="0" err="1"/>
              <a:t>Hachtel</a:t>
            </a:r>
            <a:r>
              <a:rPr lang="en-US" sz="1200" dirty="0"/>
              <a:t>, C. McMullen, and A. </a:t>
            </a:r>
            <a:r>
              <a:rPr lang="en-US" sz="1200" dirty="0" err="1" smtClean="0"/>
              <a:t>Sangiovanni-Vincentelli</a:t>
            </a:r>
            <a:r>
              <a:rPr lang="en-US" sz="1200" dirty="0"/>
              <a:t>, Logic Minimization Algorithms for VLSI </a:t>
            </a:r>
            <a:r>
              <a:rPr lang="en-US" sz="1200" dirty="0" smtClean="0"/>
              <a:t>Synthesis.</a:t>
            </a:r>
            <a:r>
              <a:rPr lang="tr-TR" sz="1200" dirty="0" smtClean="0"/>
              <a:t> </a:t>
            </a:r>
            <a:r>
              <a:rPr lang="en-US" sz="1200" dirty="0" smtClean="0"/>
              <a:t>Springer</a:t>
            </a:r>
            <a:r>
              <a:rPr lang="en-US" sz="1200" dirty="0"/>
              <a:t>, 1984</a:t>
            </a:r>
            <a:r>
              <a:rPr lang="en-US" sz="1200" dirty="0" smtClean="0"/>
              <a:t>.</a:t>
            </a:r>
            <a:endParaRPr lang="tr-TR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 smtClean="0"/>
              <a:t>[9] </a:t>
            </a:r>
            <a:r>
              <a:rPr lang="en-US" sz="1200" dirty="0"/>
              <a:t>G. </a:t>
            </a:r>
            <a:r>
              <a:rPr lang="en-US" sz="1200" dirty="0" err="1"/>
              <a:t>Audemard</a:t>
            </a:r>
            <a:r>
              <a:rPr lang="en-US" sz="1200" dirty="0"/>
              <a:t> and L. Simon, “Predicting learnt clauses quality </a:t>
            </a:r>
            <a:r>
              <a:rPr lang="en-US" sz="1200" dirty="0" smtClean="0"/>
              <a:t>in</a:t>
            </a:r>
            <a:r>
              <a:rPr lang="tr-TR" sz="1200" dirty="0" smtClean="0"/>
              <a:t> </a:t>
            </a:r>
            <a:r>
              <a:rPr lang="en-US" sz="1200" dirty="0" smtClean="0"/>
              <a:t>modern </a:t>
            </a:r>
            <a:r>
              <a:rPr lang="en-US" sz="1200" dirty="0"/>
              <a:t>sat solver,” in IJCAI, 2009, pp. 399–404</a:t>
            </a:r>
            <a:r>
              <a:rPr lang="en-US" sz="1200" dirty="0" smtClean="0"/>
              <a:t>.</a:t>
            </a:r>
            <a:endParaRPr lang="tr-TR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 smtClean="0"/>
              <a:t>[</a:t>
            </a:r>
            <a:r>
              <a:rPr lang="tr-TR" sz="1200" dirty="0"/>
              <a:t>10] </a:t>
            </a:r>
            <a:r>
              <a:rPr lang="tr-TR" sz="1200" dirty="0">
                <a:hlinkClick r:id="rId3"/>
              </a:rPr>
              <a:t>https://people.eng.unimelb.edu.au/gkgange/synth</a:t>
            </a:r>
            <a:r>
              <a:rPr lang="tr-TR" sz="1200" dirty="0" smtClean="0">
                <a:hlinkClick r:id="rId3"/>
              </a:rPr>
              <a:t>/</a:t>
            </a:r>
            <a:r>
              <a:rPr lang="tr-TR" sz="12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 smtClean="0"/>
              <a:t>[11] </a:t>
            </a:r>
            <a:r>
              <a:rPr lang="en-US" sz="1200" dirty="0"/>
              <a:t>S. Yang, “Logic synthesis and optimization benchmarks </a:t>
            </a:r>
            <a:r>
              <a:rPr lang="en-US" sz="1200" dirty="0" smtClean="0"/>
              <a:t>user</a:t>
            </a:r>
            <a:r>
              <a:rPr lang="tr-TR" sz="1200" dirty="0" smtClean="0"/>
              <a:t> </a:t>
            </a:r>
            <a:r>
              <a:rPr lang="en-US" sz="1200" dirty="0" smtClean="0"/>
              <a:t>guide</a:t>
            </a:r>
            <a:r>
              <a:rPr lang="en-US" sz="1200" dirty="0"/>
              <a:t>: Version 3.0,” MCNC, Tech. Rep., Jan. 1991.</a:t>
            </a:r>
            <a:endParaRPr lang="tr-TR" sz="1200" dirty="0" smtClean="0"/>
          </a:p>
        </p:txBody>
      </p:sp>
    </p:spTree>
    <p:extLst>
      <p:ext uri="{BB962C8B-B14F-4D97-AF65-F5344CB8AC3E}">
        <p14:creationId xmlns:p14="http://schemas.microsoft.com/office/powerpoint/2010/main" val="213306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>
                <a:solidFill>
                  <a:schemeClr val="bg1"/>
                </a:solidFill>
              </a:rPr>
              <a:t>Results on Selected Single Output Functions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790677"/>
              </p:ext>
            </p:extLst>
          </p:nvPr>
        </p:nvGraphicFramePr>
        <p:xfrm>
          <a:off x="504413" y="837986"/>
          <a:ext cx="11199906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164">
                  <a:extLst>
                    <a:ext uri="{9D8B030D-6E8A-4147-A177-3AD203B41FA5}">
                      <a16:colId xmlns:a16="http://schemas.microsoft.com/office/drawing/2014/main" xmlns="" val="3885524059"/>
                    </a:ext>
                  </a:extLst>
                </a:gridCol>
                <a:gridCol w="713194">
                  <a:extLst>
                    <a:ext uri="{9D8B030D-6E8A-4147-A177-3AD203B41FA5}">
                      <a16:colId xmlns:a16="http://schemas.microsoft.com/office/drawing/2014/main" xmlns="" val="1990864073"/>
                    </a:ext>
                  </a:extLst>
                </a:gridCol>
                <a:gridCol w="763793">
                  <a:extLst>
                    <a:ext uri="{9D8B030D-6E8A-4147-A177-3AD203B41FA5}">
                      <a16:colId xmlns:a16="http://schemas.microsoft.com/office/drawing/2014/main" xmlns="" val="777554249"/>
                    </a:ext>
                  </a:extLst>
                </a:gridCol>
                <a:gridCol w="765147">
                  <a:extLst>
                    <a:ext uri="{9D8B030D-6E8A-4147-A177-3AD203B41FA5}">
                      <a16:colId xmlns:a16="http://schemas.microsoft.com/office/drawing/2014/main" xmlns="" val="3168932900"/>
                    </a:ext>
                  </a:extLst>
                </a:gridCol>
                <a:gridCol w="870016">
                  <a:extLst>
                    <a:ext uri="{9D8B030D-6E8A-4147-A177-3AD203B41FA5}">
                      <a16:colId xmlns:a16="http://schemas.microsoft.com/office/drawing/2014/main" xmlns="" val="1738349044"/>
                    </a:ext>
                  </a:extLst>
                </a:gridCol>
                <a:gridCol w="849854">
                  <a:extLst>
                    <a:ext uri="{9D8B030D-6E8A-4147-A177-3AD203B41FA5}">
                      <a16:colId xmlns:a16="http://schemas.microsoft.com/office/drawing/2014/main" xmlns="" val="3683120955"/>
                    </a:ext>
                  </a:extLst>
                </a:gridCol>
                <a:gridCol w="607807">
                  <a:extLst>
                    <a:ext uri="{9D8B030D-6E8A-4147-A177-3AD203B41FA5}">
                      <a16:colId xmlns:a16="http://schemas.microsoft.com/office/drawing/2014/main" xmlns="" val="3608072255"/>
                    </a:ext>
                  </a:extLst>
                </a:gridCol>
                <a:gridCol w="812202">
                  <a:extLst>
                    <a:ext uri="{9D8B030D-6E8A-4147-A177-3AD203B41FA5}">
                      <a16:colId xmlns:a16="http://schemas.microsoft.com/office/drawing/2014/main" xmlns="" val="2194834352"/>
                    </a:ext>
                  </a:extLst>
                </a:gridCol>
                <a:gridCol w="699247">
                  <a:extLst>
                    <a:ext uri="{9D8B030D-6E8A-4147-A177-3AD203B41FA5}">
                      <a16:colId xmlns:a16="http://schemas.microsoft.com/office/drawing/2014/main" xmlns="" val="2369847841"/>
                    </a:ext>
                  </a:extLst>
                </a:gridCol>
                <a:gridCol w="903643">
                  <a:extLst>
                    <a:ext uri="{9D8B030D-6E8A-4147-A177-3AD203B41FA5}">
                      <a16:colId xmlns:a16="http://schemas.microsoft.com/office/drawing/2014/main" xmlns="" val="3904400343"/>
                    </a:ext>
                  </a:extLst>
                </a:gridCol>
                <a:gridCol w="871369">
                  <a:extLst>
                    <a:ext uri="{9D8B030D-6E8A-4147-A177-3AD203B41FA5}">
                      <a16:colId xmlns:a16="http://schemas.microsoft.com/office/drawing/2014/main" xmlns="" val="417860451"/>
                    </a:ext>
                  </a:extLst>
                </a:gridCol>
                <a:gridCol w="892884">
                  <a:extLst>
                    <a:ext uri="{9D8B030D-6E8A-4147-A177-3AD203B41FA5}">
                      <a16:colId xmlns:a16="http://schemas.microsoft.com/office/drawing/2014/main" xmlns="" val="248794923"/>
                    </a:ext>
                  </a:extLst>
                </a:gridCol>
                <a:gridCol w="742278">
                  <a:extLst>
                    <a:ext uri="{9D8B030D-6E8A-4147-A177-3AD203B41FA5}">
                      <a16:colId xmlns:a16="http://schemas.microsoft.com/office/drawing/2014/main" xmlns="" val="2395580075"/>
                    </a:ext>
                  </a:extLst>
                </a:gridCol>
                <a:gridCol w="785308">
                  <a:extLst>
                    <a:ext uri="{9D8B030D-6E8A-4147-A177-3AD203B41FA5}">
                      <a16:colId xmlns:a16="http://schemas.microsoft.com/office/drawing/2014/main" xmlns="" val="335963293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Instance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Lower and</a:t>
                      </a:r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 Upper Bounds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[5]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[6]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Approximate [4]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Exact [4]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JANUS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34215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lb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oub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nub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lubt(s)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sol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sol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time(s)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sol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time(s)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sol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time(s)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sol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time(s)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1343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5xp1_1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5x10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5x5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6x5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5x5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4x6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15313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5xp1_3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5x27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11x4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11x4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19745.8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75095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b12_06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6x8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5x4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5x4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5x4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5x4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197125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clpl_03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6x9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3x6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81233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ex5_07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3x13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3x8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06762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ex5_13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3x13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3x8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8691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ex5_15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6x12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6x5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3x8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2562.4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19627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ex5_17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10x6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6x6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3x9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4377.6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897445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ex5_21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3x7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3x7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720437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ex5_23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2465.0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11x5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3x9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15418.6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3x9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3726.4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99488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ex5_24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5x14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15x7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3x11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21600.0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3x8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1638.8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18677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mp2d_02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4580.7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4x7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084268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mp2d_04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7x3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7x3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46457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bg1"/>
                          </a:solidFill>
                        </a:rPr>
                        <a:t>Average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19.8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71.8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32.1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11.2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45.3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39.8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3675.0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35.4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10165.5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26.6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10178.9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24.5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2785.7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498767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130014" y="1570616"/>
            <a:ext cx="1549101" cy="520081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79116" y="1570616"/>
            <a:ext cx="871370" cy="520081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8433994" y="1570616"/>
            <a:ext cx="2485018" cy="4091662"/>
            <a:chOff x="8433994" y="1570616"/>
            <a:chExt cx="2485018" cy="4091662"/>
          </a:xfrm>
          <a:solidFill>
            <a:srgbClr val="C00000">
              <a:alpha val="50000"/>
            </a:srgbClr>
          </a:solidFill>
        </p:grpSpPr>
        <p:sp>
          <p:nvSpPr>
            <p:cNvPr id="8" name="Rectangle 7"/>
            <p:cNvSpPr/>
            <p:nvPr/>
          </p:nvSpPr>
          <p:spPr>
            <a:xfrm>
              <a:off x="8433995" y="1570616"/>
              <a:ext cx="839097" cy="3872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198249" y="1572405"/>
              <a:ext cx="720763" cy="38727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433995" y="1957892"/>
              <a:ext cx="839097" cy="3657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198249" y="1957892"/>
              <a:ext cx="720763" cy="3657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433995" y="3804706"/>
              <a:ext cx="839097" cy="3657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198248" y="3804706"/>
              <a:ext cx="720763" cy="3657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433995" y="4170466"/>
              <a:ext cx="839097" cy="3657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198247" y="4168677"/>
              <a:ext cx="720763" cy="3657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433994" y="5291228"/>
              <a:ext cx="839097" cy="3710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198246" y="5289597"/>
              <a:ext cx="720763" cy="3657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539714" y="6410515"/>
            <a:ext cx="6370331" cy="361087"/>
            <a:chOff x="4539714" y="6410515"/>
            <a:chExt cx="6370331" cy="361087"/>
          </a:xfrm>
          <a:solidFill>
            <a:srgbClr val="C00000">
              <a:alpha val="50000"/>
            </a:srgbClr>
          </a:solidFill>
        </p:grpSpPr>
        <p:grpSp>
          <p:nvGrpSpPr>
            <p:cNvPr id="3" name="Group 2"/>
            <p:cNvGrpSpPr/>
            <p:nvPr/>
          </p:nvGrpSpPr>
          <p:grpSpPr>
            <a:xfrm>
              <a:off x="5411086" y="6410516"/>
              <a:ext cx="5498959" cy="361086"/>
              <a:chOff x="5411086" y="6410516"/>
              <a:chExt cx="5498959" cy="361086"/>
            </a:xfrm>
            <a:grpFill/>
          </p:grpSpPr>
          <p:sp>
            <p:nvSpPr>
              <p:cNvPr id="20" name="Rectangle 19"/>
              <p:cNvSpPr/>
              <p:nvPr/>
            </p:nvSpPr>
            <p:spPr>
              <a:xfrm>
                <a:off x="8419650" y="6411134"/>
                <a:ext cx="844476" cy="3579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0189281" y="6410516"/>
                <a:ext cx="720764" cy="35856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836480" y="6410516"/>
                <a:ext cx="666980" cy="35856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411086" y="6413037"/>
                <a:ext cx="586301" cy="35856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Rectangle 24"/>
            <p:cNvSpPr/>
            <p:nvPr/>
          </p:nvSpPr>
          <p:spPr>
            <a:xfrm>
              <a:off x="4539714" y="6410515"/>
              <a:ext cx="871371" cy="3585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997387" y="6406383"/>
            <a:ext cx="5706932" cy="365219"/>
            <a:chOff x="5997387" y="6406383"/>
            <a:chExt cx="5706932" cy="365219"/>
          </a:xfrm>
          <a:solidFill>
            <a:srgbClr val="C00000">
              <a:alpha val="50000"/>
            </a:srgbClr>
          </a:solidFill>
        </p:grpSpPr>
        <p:sp>
          <p:nvSpPr>
            <p:cNvPr id="27" name="Rectangle 26"/>
            <p:cNvSpPr/>
            <p:nvPr/>
          </p:nvSpPr>
          <p:spPr>
            <a:xfrm>
              <a:off x="10919009" y="6406384"/>
              <a:ext cx="785310" cy="3585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283844" y="6406384"/>
              <a:ext cx="887505" cy="3585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503459" y="6406383"/>
              <a:ext cx="887508" cy="3585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997387" y="6413037"/>
              <a:ext cx="833718" cy="35856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8916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>
                <a:solidFill>
                  <a:schemeClr val="bg1"/>
                </a:solidFill>
              </a:rPr>
              <a:t>Results on Multiple Logic Functions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623180"/>
              </p:ext>
            </p:extLst>
          </p:nvPr>
        </p:nvGraphicFramePr>
        <p:xfrm>
          <a:off x="1827598" y="2268767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1770751179"/>
                    </a:ext>
                  </a:extLst>
                </a:gridCol>
                <a:gridCol w="1104452">
                  <a:extLst>
                    <a:ext uri="{9D8B030D-6E8A-4147-A177-3AD203B41FA5}">
                      <a16:colId xmlns:a16="http://schemas.microsoft.com/office/drawing/2014/main" xmlns="" val="26298448"/>
                    </a:ext>
                  </a:extLst>
                </a:gridCol>
                <a:gridCol w="927548">
                  <a:extLst>
                    <a:ext uri="{9D8B030D-6E8A-4147-A177-3AD203B41FA5}">
                      <a16:colId xmlns:a16="http://schemas.microsoft.com/office/drawing/2014/main" xmlns="" val="339162795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03775937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78353186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360364043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7628552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95716672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Instance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#outputs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straight-forward method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JANUS-MF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60385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sol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size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time(s)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sol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size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time(s)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6247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5x46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4x45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2451.8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47336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5x119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3x135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92972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misex1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5x31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3x42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703394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squar5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5x31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3x36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25739395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4862457" y="3001383"/>
            <a:ext cx="4089699" cy="1494215"/>
            <a:chOff x="4862457" y="3001383"/>
            <a:chExt cx="4089699" cy="1494215"/>
          </a:xfrm>
          <a:solidFill>
            <a:srgbClr val="C00000">
              <a:alpha val="50000"/>
            </a:srgbClr>
          </a:solidFill>
        </p:grpSpPr>
        <p:sp>
          <p:nvSpPr>
            <p:cNvPr id="3" name="Rectangle 2"/>
            <p:cNvSpPr/>
            <p:nvPr/>
          </p:nvSpPr>
          <p:spPr>
            <a:xfrm>
              <a:off x="4862457" y="3001383"/>
              <a:ext cx="1032734" cy="14924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919422" y="3003175"/>
              <a:ext cx="1032734" cy="14924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905949" y="3003175"/>
            <a:ext cx="4046666" cy="1494216"/>
            <a:chOff x="5905949" y="3003175"/>
            <a:chExt cx="4046666" cy="1494216"/>
          </a:xfrm>
          <a:solidFill>
            <a:srgbClr val="C00000">
              <a:alpha val="50000"/>
            </a:srgbClr>
          </a:solidFill>
        </p:grpSpPr>
        <p:sp>
          <p:nvSpPr>
            <p:cNvPr id="7" name="Rectangle 6"/>
            <p:cNvSpPr/>
            <p:nvPr/>
          </p:nvSpPr>
          <p:spPr>
            <a:xfrm>
              <a:off x="5905949" y="3003175"/>
              <a:ext cx="1000461" cy="14924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952154" y="3004968"/>
              <a:ext cx="1000461" cy="149242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109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Outline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4" y="1825625"/>
            <a:ext cx="11998036" cy="4351338"/>
          </a:xfrm>
        </p:spPr>
        <p:txBody>
          <a:bodyPr/>
          <a:lstStyle/>
          <a:p>
            <a:r>
              <a:rPr lang="tr-TR" dirty="0" smtClean="0"/>
              <a:t>Introduction</a:t>
            </a:r>
          </a:p>
          <a:p>
            <a:r>
              <a:rPr lang="tr-TR" dirty="0" smtClean="0"/>
              <a:t>Background</a:t>
            </a:r>
          </a:p>
          <a:p>
            <a:r>
              <a:rPr lang="tr-TR" dirty="0" smtClean="0"/>
              <a:t>Problem Definitions</a:t>
            </a:r>
          </a:p>
          <a:p>
            <a:r>
              <a:rPr lang="tr-TR" dirty="0" smtClean="0"/>
              <a:t>Motivation</a:t>
            </a:r>
          </a:p>
          <a:p>
            <a:r>
              <a:rPr lang="tr-TR" dirty="0" smtClean="0"/>
              <a:t>The Proposed Algorithm</a:t>
            </a:r>
          </a:p>
          <a:p>
            <a:r>
              <a:rPr lang="tr-TR" dirty="0" smtClean="0"/>
              <a:t>Experimental Results</a:t>
            </a:r>
          </a:p>
          <a:p>
            <a:r>
              <a:rPr lang="tr-TR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04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>
                <a:solidFill>
                  <a:schemeClr val="bg1"/>
                </a:solidFill>
              </a:rPr>
              <a:t>Conclusions and Future Work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4" y="1482757"/>
            <a:ext cx="11813309" cy="4681378"/>
          </a:xfrm>
        </p:spPr>
        <p:txBody>
          <a:bodyPr>
            <a:normAutofit/>
          </a:bodyPr>
          <a:lstStyle/>
          <a:p>
            <a:r>
              <a:rPr lang="tr-TR" dirty="0" smtClean="0"/>
              <a:t>An approximate algorithm that can realize logic functions using switching lattices was proposed</a:t>
            </a:r>
            <a:endParaRPr lang="tr-TR" dirty="0"/>
          </a:p>
          <a:p>
            <a:pPr lvl="1"/>
            <a:r>
              <a:rPr lang="tr-TR" dirty="0" smtClean="0"/>
              <a:t>has </a:t>
            </a:r>
            <a:r>
              <a:rPr lang="tr-TR" dirty="0"/>
              <a:t>techniques that reduce the search space </a:t>
            </a:r>
            <a:r>
              <a:rPr lang="tr-TR" dirty="0" smtClean="0"/>
              <a:t>significantly</a:t>
            </a:r>
          </a:p>
          <a:p>
            <a:pPr lvl="1"/>
            <a:r>
              <a:rPr lang="tr-TR" dirty="0" smtClean="0"/>
              <a:t>includes an efficient SAT formulation for the LM problem</a:t>
            </a:r>
          </a:p>
          <a:p>
            <a:pPr lvl="1"/>
            <a:r>
              <a:rPr lang="tr-TR" dirty="0" smtClean="0"/>
              <a:t>can find better solutions than the previously proposed exact and approximate algorithms using less computational effort</a:t>
            </a:r>
          </a:p>
          <a:p>
            <a:r>
              <a:rPr lang="tr-TR" dirty="0" smtClean="0"/>
              <a:t>A </a:t>
            </a:r>
            <a:r>
              <a:rPr lang="tr-TR" b="1" dirty="0" smtClean="0"/>
              <a:t>divide and conquer algorithm</a:t>
            </a:r>
            <a:r>
              <a:rPr lang="tr-TR" dirty="0" smtClean="0"/>
              <a:t> can handle instances that available methods find them hard to solve</a:t>
            </a:r>
          </a:p>
          <a:p>
            <a:r>
              <a:rPr lang="tr-TR" dirty="0" smtClean="0"/>
              <a:t>Rather than a single lattice, small </a:t>
            </a:r>
            <a:r>
              <a:rPr lang="tr-TR" b="1" dirty="0" smtClean="0"/>
              <a:t>multiple lattices </a:t>
            </a:r>
            <a:r>
              <a:rPr lang="tr-TR" dirty="0" smtClean="0"/>
              <a:t>can be used to realize logic functions</a:t>
            </a:r>
          </a:p>
        </p:txBody>
      </p:sp>
    </p:spTree>
    <p:extLst>
      <p:ext uri="{BB962C8B-B14F-4D97-AF65-F5344CB8AC3E}">
        <p14:creationId xmlns:p14="http://schemas.microsoft.com/office/powerpoint/2010/main" val="224093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6002767"/>
            <a:ext cx="12192000" cy="8552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b="1" dirty="0" smtClean="0">
                <a:solidFill>
                  <a:schemeClr val="bg1"/>
                </a:solidFill>
              </a:rPr>
              <a:t>Contact:</a:t>
            </a:r>
            <a:r>
              <a:rPr lang="tr-TR" sz="2400" dirty="0" smtClean="0">
                <a:solidFill>
                  <a:schemeClr val="bg1"/>
                </a:solidFill>
              </a:rPr>
              <a:t> Levent Aksoy</a:t>
            </a:r>
          </a:p>
          <a:p>
            <a:pPr marL="0" indent="0">
              <a:buNone/>
            </a:pPr>
            <a:r>
              <a:rPr lang="tr-TR" sz="2400" b="1" dirty="0" smtClean="0">
                <a:solidFill>
                  <a:schemeClr val="bg1"/>
                </a:solidFill>
              </a:rPr>
              <a:t>E-mail:</a:t>
            </a:r>
            <a:r>
              <a:rPr lang="tr-TR" sz="2400" dirty="0" smtClean="0">
                <a:solidFill>
                  <a:schemeClr val="bg1"/>
                </a:solidFill>
              </a:rPr>
              <a:t> aksoyl@itu.edu.tr</a:t>
            </a: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8963" y="2151528"/>
            <a:ext cx="12192000" cy="177501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tr-TR" sz="36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tr-TR" sz="3600" b="1" dirty="0" smtClean="0">
                <a:solidFill>
                  <a:schemeClr val="bg1"/>
                </a:solidFill>
              </a:rPr>
              <a:t>THANKS for YOUR ATTENTION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-4331"/>
            <a:ext cx="12192000" cy="77095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>
                <a:solidFill>
                  <a:schemeClr val="bg1"/>
                </a:solidFill>
              </a:rPr>
              <a:t>Questions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891302"/>
            <a:ext cx="11813309" cy="3356848"/>
          </a:xfrm>
        </p:spPr>
        <p:txBody>
          <a:bodyPr>
            <a:normAutofit/>
          </a:bodyPr>
          <a:lstStyle/>
          <a:p>
            <a:r>
              <a:rPr lang="tr-TR" dirty="0" smtClean="0"/>
              <a:t>As the </a:t>
            </a:r>
            <a:r>
              <a:rPr lang="tr-TR" b="1" dirty="0" smtClean="0"/>
              <a:t>Moore’s law</a:t>
            </a:r>
            <a:r>
              <a:rPr lang="tr-TR" dirty="0" smtClean="0"/>
              <a:t> has been reaching its limit, researchers have been exploring new technologies and structures</a:t>
            </a:r>
          </a:p>
          <a:p>
            <a:r>
              <a:rPr lang="tr-TR" b="1" dirty="0" smtClean="0"/>
              <a:t>Nanotechnology</a:t>
            </a:r>
            <a:r>
              <a:rPr lang="tr-TR" dirty="0" smtClean="0"/>
              <a:t> has been an emerging technology to tackle the CMOS limitations</a:t>
            </a:r>
          </a:p>
          <a:p>
            <a:pPr lvl="1"/>
            <a:r>
              <a:rPr lang="tr-TR" dirty="0" smtClean="0"/>
              <a:t>builds materials and devices on the scale of atoms and molecules</a:t>
            </a:r>
          </a:p>
          <a:p>
            <a:pPr lvl="1"/>
            <a:r>
              <a:rPr lang="tr-TR" dirty="0"/>
              <a:t>r</a:t>
            </a:r>
            <a:r>
              <a:rPr lang="tr-TR" dirty="0" smtClean="0"/>
              <a:t>ealizes electronic systems with features unavailable to silicon-based devices</a:t>
            </a:r>
          </a:p>
          <a:p>
            <a:pPr lvl="1"/>
            <a:r>
              <a:rPr lang="tr-TR" dirty="0"/>
              <a:t>p</a:t>
            </a:r>
            <a:r>
              <a:rPr lang="tr-TR" dirty="0" smtClean="0"/>
              <a:t>rovides new computing structures</a:t>
            </a:r>
          </a:p>
          <a:p>
            <a:pPr lvl="2"/>
            <a:r>
              <a:rPr lang="tr-TR" dirty="0" smtClean="0"/>
              <a:t>logic gates, memory cores, and programmable logic arrays and interconnects [1, 2, 3]</a:t>
            </a:r>
          </a:p>
          <a:p>
            <a:pPr lvl="1"/>
            <a:endParaRPr lang="tr-TR" dirty="0" smtClean="0"/>
          </a:p>
          <a:p>
            <a:endParaRPr lang="tr-TR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1200" dirty="0" smtClean="0"/>
              <a:t>[1] </a:t>
            </a:r>
            <a:r>
              <a:rPr lang="en-US" sz="1200" dirty="0"/>
              <a:t>Y. Huang, X. </a:t>
            </a:r>
            <a:r>
              <a:rPr lang="en-US" sz="1200" dirty="0" err="1"/>
              <a:t>Duan</a:t>
            </a:r>
            <a:r>
              <a:rPr lang="en-US" sz="1200" dirty="0"/>
              <a:t>, Y. Cui, L. J. </a:t>
            </a:r>
            <a:r>
              <a:rPr lang="en-US" sz="1200" dirty="0" err="1"/>
              <a:t>Lauhon</a:t>
            </a:r>
            <a:r>
              <a:rPr lang="en-US" sz="1200" dirty="0"/>
              <a:t>, K.-H. Kim, and C. </a:t>
            </a:r>
            <a:r>
              <a:rPr lang="en-US" sz="1200" dirty="0" smtClean="0"/>
              <a:t>M.</a:t>
            </a:r>
            <a:r>
              <a:rPr lang="tr-TR" sz="1200" dirty="0" smtClean="0"/>
              <a:t> </a:t>
            </a:r>
            <a:r>
              <a:rPr lang="en-US" sz="1200" dirty="0" err="1" smtClean="0"/>
              <a:t>Lieber</a:t>
            </a:r>
            <a:r>
              <a:rPr lang="en-US" sz="1200" dirty="0"/>
              <a:t>, “Logic gates and computation from assembled </a:t>
            </a:r>
            <a:r>
              <a:rPr lang="en-US" sz="1200" dirty="0" smtClean="0"/>
              <a:t>nanowire</a:t>
            </a:r>
            <a:r>
              <a:rPr lang="tr-TR" sz="1200" dirty="0" smtClean="0"/>
              <a:t> </a:t>
            </a:r>
            <a:r>
              <a:rPr lang="en-US" sz="1200" dirty="0" smtClean="0"/>
              <a:t>building </a:t>
            </a:r>
            <a:r>
              <a:rPr lang="en-US" sz="1200" dirty="0"/>
              <a:t>blocks,” Science, vol. 294, no. 5545, pp. 1313–1317, 2001.</a:t>
            </a:r>
            <a:endParaRPr lang="tr-TR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 smtClean="0"/>
              <a:t>[2] </a:t>
            </a:r>
            <a:r>
              <a:rPr lang="en-US" sz="1200" dirty="0"/>
              <a:t>A. </a:t>
            </a:r>
            <a:r>
              <a:rPr lang="en-US" sz="1200" dirty="0" err="1"/>
              <a:t>Dehon</a:t>
            </a:r>
            <a:r>
              <a:rPr lang="en-US" sz="1200" dirty="0"/>
              <a:t>, “Nanowire-based programmable architectures,” ACM </a:t>
            </a:r>
            <a:r>
              <a:rPr lang="en-US" sz="1200" dirty="0" smtClean="0"/>
              <a:t>JECT,</a:t>
            </a:r>
            <a:r>
              <a:rPr lang="tr-TR" sz="1200" dirty="0" smtClean="0"/>
              <a:t> </a:t>
            </a:r>
            <a:r>
              <a:rPr lang="nl-NL" sz="1200" dirty="0" smtClean="0"/>
              <a:t>vol</a:t>
            </a:r>
            <a:r>
              <a:rPr lang="nl-NL" sz="1200" dirty="0"/>
              <a:t>. 1, pp. 109–162, </a:t>
            </a:r>
            <a:r>
              <a:rPr lang="nl-NL" sz="1200" dirty="0" smtClean="0"/>
              <a:t>2005</a:t>
            </a:r>
            <a:r>
              <a:rPr lang="tr-TR" sz="12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 smtClean="0"/>
              <a:t>[3] NASA, </a:t>
            </a:r>
            <a:r>
              <a:rPr lang="en-US" sz="1200" dirty="0" smtClean="0"/>
              <a:t>“</a:t>
            </a:r>
            <a:r>
              <a:rPr lang="tr-TR" sz="1200" dirty="0" smtClean="0"/>
              <a:t>Nannoelectronics for logic and memory,</a:t>
            </a:r>
            <a:r>
              <a:rPr lang="en-US" sz="1200" dirty="0" smtClean="0"/>
              <a:t>”</a:t>
            </a:r>
            <a:r>
              <a:rPr lang="tr-TR" sz="1200" dirty="0" smtClean="0"/>
              <a:t> </a:t>
            </a:r>
            <a:r>
              <a:rPr lang="en-US" sz="1200" dirty="0" smtClean="0"/>
              <a:t>https</a:t>
            </a:r>
            <a:r>
              <a:rPr lang="en-US" sz="1200" dirty="0"/>
              <a:t>://www.nasa.gov/centers/ames/research/technology-onepagers/nanoelectronics.html</a:t>
            </a:r>
          </a:p>
          <a:p>
            <a:pPr marL="0" indent="0">
              <a:spcBef>
                <a:spcPts val="0"/>
              </a:spcBef>
              <a:buNone/>
            </a:pPr>
            <a:endParaRPr lang="tr-TR" sz="1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725" y="4344837"/>
            <a:ext cx="2190750" cy="17907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568" y="4314670"/>
            <a:ext cx="2805863" cy="182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38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1258" y="4540380"/>
            <a:ext cx="1520320" cy="2193619"/>
          </a:xfrm>
          <a:prstGeom prst="rect">
            <a:avLst/>
          </a:prstGeom>
        </p:spPr>
      </p:pic>
      <p:grpSp>
        <p:nvGrpSpPr>
          <p:cNvPr id="54" name="Group 53"/>
          <p:cNvGrpSpPr/>
          <p:nvPr/>
        </p:nvGrpSpPr>
        <p:grpSpPr>
          <a:xfrm>
            <a:off x="5495925" y="5238278"/>
            <a:ext cx="2463710" cy="1096236"/>
            <a:chOff x="5495925" y="5109182"/>
            <a:chExt cx="2463710" cy="1096236"/>
          </a:xfrm>
          <a:solidFill>
            <a:schemeClr val="accent6">
              <a:lumMod val="75000"/>
              <a:alpha val="75000"/>
            </a:schemeClr>
          </a:solidFill>
        </p:grpSpPr>
        <p:sp>
          <p:nvSpPr>
            <p:cNvPr id="43" name="Oval 42"/>
            <p:cNvSpPr/>
            <p:nvPr/>
          </p:nvSpPr>
          <p:spPr>
            <a:xfrm>
              <a:off x="6315075" y="5109182"/>
              <a:ext cx="272429" cy="2675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5915025" y="5109182"/>
              <a:ext cx="272429" cy="2675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5495925" y="5109182"/>
              <a:ext cx="272429" cy="2675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315075" y="5537807"/>
              <a:ext cx="272429" cy="2675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5915025" y="5537807"/>
              <a:ext cx="272429" cy="2675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495925" y="5537807"/>
              <a:ext cx="272429" cy="2675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6315075" y="5937857"/>
              <a:ext cx="272429" cy="2675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5915025" y="5937857"/>
              <a:ext cx="272429" cy="2675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495925" y="5937857"/>
              <a:ext cx="272429" cy="2675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019925" y="5337782"/>
              <a:ext cx="939710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tr-TR" dirty="0" smtClean="0"/>
                <a:t>Control Inputs</a:t>
              </a:r>
              <a:endParaRPr lang="en-US" dirty="0"/>
            </a:p>
          </p:txBody>
        </p:sp>
      </p:grp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956161"/>
            <a:ext cx="11813309" cy="106588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A </a:t>
            </a:r>
            <a:r>
              <a:rPr lang="tr-TR" b="1" dirty="0" smtClean="0"/>
              <a:t>four-terminal switch </a:t>
            </a:r>
            <a:r>
              <a:rPr lang="tr-TR" dirty="0"/>
              <a:t>is developed for cross-points of nanoarrays</a:t>
            </a:r>
            <a:endParaRPr lang="tr-TR" dirty="0" smtClean="0"/>
          </a:p>
          <a:p>
            <a:pPr lvl="1"/>
            <a:r>
              <a:rPr lang="tr-TR" dirty="0" smtClean="0"/>
              <a:t>has four-terminals and a control input </a:t>
            </a:r>
            <a:r>
              <a:rPr lang="tr-TR" i="1" dirty="0" smtClean="0"/>
              <a:t>x</a:t>
            </a:r>
            <a:endParaRPr lang="tr-TR" dirty="0" smtClean="0"/>
          </a:p>
          <a:p>
            <a:pPr lvl="1"/>
            <a:r>
              <a:rPr lang="tr-TR" dirty="0"/>
              <a:t>if </a:t>
            </a:r>
            <a:r>
              <a:rPr lang="tr-TR" i="1" dirty="0"/>
              <a:t>x</a:t>
            </a:r>
            <a:r>
              <a:rPr lang="tr-TR" dirty="0"/>
              <a:t> has the value </a:t>
            </a:r>
            <a:r>
              <a:rPr lang="tr-TR" dirty="0" smtClean="0"/>
              <a:t>0, all its terminals are disconnected. Otherwise, they are connected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525125" y="4656561"/>
            <a:ext cx="2573814" cy="2055174"/>
            <a:chOff x="1462372" y="4584358"/>
            <a:chExt cx="2573814" cy="205517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35704" y="4584358"/>
              <a:ext cx="792849" cy="758282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62372" y="5458353"/>
              <a:ext cx="912193" cy="118117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25349" y="5424604"/>
              <a:ext cx="810837" cy="1214928"/>
            </a:xfrm>
            <a:prstGeom prst="rect">
              <a:avLst/>
            </a:prstGeom>
          </p:spPr>
        </p:pic>
      </p:grpSp>
      <p:sp>
        <p:nvSpPr>
          <p:cNvPr id="9" name="Content Placeholder 2"/>
          <p:cNvSpPr txBox="1">
            <a:spLocks/>
          </p:cNvSpPr>
          <p:nvPr/>
        </p:nvSpPr>
        <p:spPr>
          <a:xfrm>
            <a:off x="198585" y="1931577"/>
            <a:ext cx="11813309" cy="6909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A </a:t>
            </a:r>
            <a:r>
              <a:rPr lang="tr-TR" b="1" dirty="0" smtClean="0"/>
              <a:t>switching lattice </a:t>
            </a:r>
            <a:r>
              <a:rPr lang="tr-TR" dirty="0" smtClean="0"/>
              <a:t>is a two-dimensional network of four-terminal switches </a:t>
            </a:r>
          </a:p>
          <a:p>
            <a:pPr lvl="1"/>
            <a:r>
              <a:rPr lang="tr-TR" dirty="0"/>
              <a:t>e</a:t>
            </a:r>
            <a:r>
              <a:rPr lang="tr-TR" dirty="0" smtClean="0"/>
              <a:t>ach switch is connected to its horizontal and vertical neighbors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98584" y="3262477"/>
            <a:ext cx="11813309" cy="11171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The </a:t>
            </a:r>
            <a:r>
              <a:rPr lang="tr-TR" b="1" i="1" dirty="0" smtClean="0"/>
              <a:t>m</a:t>
            </a:r>
            <a:r>
              <a:rPr lang="tr-TR" sz="2600" b="1" dirty="0" smtClean="0"/>
              <a:t>x</a:t>
            </a:r>
            <a:r>
              <a:rPr lang="tr-TR" b="1" i="1" dirty="0" smtClean="0"/>
              <a:t>n</a:t>
            </a:r>
            <a:r>
              <a:rPr lang="tr-TR" b="1" dirty="0" smtClean="0"/>
              <a:t> switching lattice function </a:t>
            </a:r>
            <a:r>
              <a:rPr lang="tr-TR" i="1" dirty="0" smtClean="0"/>
              <a:t>f</a:t>
            </a:r>
            <a:r>
              <a:rPr lang="tr-TR" i="1" baseline="-25000" dirty="0" smtClean="0"/>
              <a:t>m</a:t>
            </a:r>
            <a:r>
              <a:rPr lang="tr-TR" baseline="-25000" dirty="0" smtClean="0"/>
              <a:t>x</a:t>
            </a:r>
            <a:r>
              <a:rPr lang="tr-TR" i="1" baseline="-25000" dirty="0" smtClean="0"/>
              <a:t>n</a:t>
            </a:r>
          </a:p>
          <a:p>
            <a:pPr lvl="1"/>
            <a:r>
              <a:rPr lang="tr-TR" dirty="0" smtClean="0"/>
              <a:t>evaluates to 1 if there is a four-connected path between the top and bottom plates</a:t>
            </a:r>
          </a:p>
          <a:p>
            <a:pPr lvl="1"/>
            <a:r>
              <a:rPr lang="tr-TR" dirty="0" smtClean="0"/>
              <a:t>includes sum-of-products (SOP) of control inputs of switches in each path</a:t>
            </a:r>
          </a:p>
          <a:p>
            <a:pPr lvl="1"/>
            <a:endParaRPr lang="tr-TR" dirty="0" smtClean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198584" y="2612893"/>
            <a:ext cx="11813309" cy="6909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A </a:t>
            </a:r>
            <a:r>
              <a:rPr lang="tr-TR" b="1" dirty="0"/>
              <a:t>four-connected path </a:t>
            </a:r>
            <a:r>
              <a:rPr lang="tr-TR" dirty="0"/>
              <a:t>in a switching lattice</a:t>
            </a:r>
          </a:p>
          <a:p>
            <a:pPr lvl="1"/>
            <a:r>
              <a:rPr lang="tr-TR" dirty="0"/>
              <a:t>a sequence of switches connected by taking horizontal and vertical moves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590866" y="4971427"/>
            <a:ext cx="3974475" cy="1641691"/>
            <a:chOff x="5590866" y="4971427"/>
            <a:chExt cx="3974475" cy="1641691"/>
          </a:xfrm>
        </p:grpSpPr>
        <p:grpSp>
          <p:nvGrpSpPr>
            <p:cNvPr id="74" name="Group 73"/>
            <p:cNvGrpSpPr/>
            <p:nvPr/>
          </p:nvGrpSpPr>
          <p:grpSpPr>
            <a:xfrm>
              <a:off x="5590866" y="4971427"/>
              <a:ext cx="484248" cy="1641691"/>
              <a:chOff x="5590866" y="4842331"/>
              <a:chExt cx="484248" cy="1641691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6022489" y="4842331"/>
                <a:ext cx="8965" cy="832328"/>
              </a:xfrm>
              <a:prstGeom prst="line">
                <a:avLst/>
              </a:prstGeom>
              <a:ln w="889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5633898" y="5651694"/>
                <a:ext cx="8965" cy="832328"/>
              </a:xfrm>
              <a:prstGeom prst="line">
                <a:avLst/>
              </a:prstGeom>
              <a:ln w="889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 flipV="1">
                <a:off x="5590866" y="5660947"/>
                <a:ext cx="484248" cy="8950"/>
              </a:xfrm>
              <a:prstGeom prst="line">
                <a:avLst/>
              </a:prstGeom>
              <a:ln w="889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Rectangle 74"/>
            <p:cNvSpPr/>
            <p:nvPr/>
          </p:nvSpPr>
          <p:spPr>
            <a:xfrm>
              <a:off x="8794376" y="5537807"/>
              <a:ext cx="770965" cy="26756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567299" y="4982779"/>
            <a:ext cx="948320" cy="1630340"/>
            <a:chOff x="5567299" y="4853683"/>
            <a:chExt cx="948320" cy="1630340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5567299" y="5242962"/>
              <a:ext cx="948320" cy="10771"/>
            </a:xfrm>
            <a:prstGeom prst="line">
              <a:avLst/>
            </a:prstGeom>
            <a:ln w="889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6472805" y="5258495"/>
              <a:ext cx="0" cy="1225528"/>
            </a:xfrm>
            <a:prstGeom prst="line">
              <a:avLst/>
            </a:prstGeom>
            <a:ln w="889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5612382" y="4853683"/>
              <a:ext cx="3825" cy="416164"/>
            </a:xfrm>
            <a:prstGeom prst="line">
              <a:avLst/>
            </a:prstGeom>
            <a:ln w="889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6462047" y="4982779"/>
            <a:ext cx="2929379" cy="1631779"/>
            <a:chOff x="6462047" y="4982779"/>
            <a:chExt cx="2929379" cy="1631779"/>
          </a:xfrm>
        </p:grpSpPr>
        <p:sp>
          <p:nvSpPr>
            <p:cNvPr id="76" name="Rectangle 75"/>
            <p:cNvSpPr/>
            <p:nvPr/>
          </p:nvSpPr>
          <p:spPr>
            <a:xfrm>
              <a:off x="8859763" y="5088729"/>
              <a:ext cx="531663" cy="267561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6462047" y="4982779"/>
              <a:ext cx="0" cy="1631779"/>
            </a:xfrm>
            <a:prstGeom prst="line">
              <a:avLst/>
            </a:prstGeom>
            <a:ln w="889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5189165" y="4467605"/>
            <a:ext cx="1706137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3x3 lattice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9165" y="4845612"/>
            <a:ext cx="1706137" cy="190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41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37" grpId="0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3964" y="1124692"/>
                <a:ext cx="11813309" cy="2952451"/>
              </a:xfrm>
            </p:spPr>
            <p:txBody>
              <a:bodyPr>
                <a:normAutofit/>
              </a:bodyPr>
              <a:lstStyle/>
              <a:p>
                <a:r>
                  <a:rPr lang="tr-TR" b="1" dirty="0" smtClean="0"/>
                  <a:t>Dual</a:t>
                </a:r>
                <a:r>
                  <a:rPr lang="tr-TR" dirty="0" smtClean="0"/>
                  <a:t> of a logic function </a:t>
                </a:r>
                <a:r>
                  <a:rPr lang="tr-TR" i="1" dirty="0" smtClean="0"/>
                  <a:t>f, f</a:t>
                </a:r>
                <a:r>
                  <a:rPr lang="tr-TR" i="1" baseline="30000" dirty="0" smtClean="0"/>
                  <a:t>D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p>
                    </m:sSup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,…</m:t>
                        </m:r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acc>
                          <m:accPr>
                            <m:chr m:val="̅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, …, </m:t>
                        </m:r>
                        <m:acc>
                          <m:accPr>
                            <m:chr m:val="̅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endParaRPr lang="tr-TR" dirty="0" smtClean="0"/>
              </a:p>
              <a:p>
                <a:r>
                  <a:rPr lang="tr-TR" dirty="0" smtClean="0"/>
                  <a:t>An </a:t>
                </a:r>
                <a:r>
                  <a:rPr lang="tr-TR" b="1" dirty="0" smtClean="0"/>
                  <a:t>eight-connected </a:t>
                </a:r>
                <a:r>
                  <a:rPr lang="tr-TR" b="1" dirty="0"/>
                  <a:t>path </a:t>
                </a:r>
                <a:r>
                  <a:rPr lang="tr-TR" dirty="0"/>
                  <a:t>in a switching lattice</a:t>
                </a:r>
              </a:p>
              <a:p>
                <a:pPr lvl="1"/>
                <a:r>
                  <a:rPr lang="tr-TR" dirty="0"/>
                  <a:t>a sequence of switches connected by taking </a:t>
                </a:r>
                <a:r>
                  <a:rPr lang="tr-TR" dirty="0" smtClean="0"/>
                  <a:t>horizontal, vertical, and diagonal paths </a:t>
                </a:r>
              </a:p>
              <a:p>
                <a:r>
                  <a:rPr lang="tr-TR" b="1" dirty="0" smtClean="0"/>
                  <a:t>Dual </a:t>
                </a:r>
                <a:r>
                  <a:rPr lang="tr-TR" dirty="0" smtClean="0"/>
                  <a:t>of the </a:t>
                </a:r>
                <a:r>
                  <a:rPr lang="tr-TR" i="1" dirty="0" smtClean="0"/>
                  <a:t>m</a:t>
                </a:r>
                <a:r>
                  <a:rPr lang="tr-TR" sz="2400" dirty="0" smtClean="0"/>
                  <a:t>x</a:t>
                </a:r>
                <a:r>
                  <a:rPr lang="tr-TR" i="1" dirty="0" smtClean="0"/>
                  <a:t>n</a:t>
                </a:r>
                <a:r>
                  <a:rPr lang="tr-TR" dirty="0" smtClean="0"/>
                  <a:t> switching lattice function </a:t>
                </a:r>
                <a:r>
                  <a:rPr lang="tr-TR" i="1" dirty="0" smtClean="0"/>
                  <a:t>f</a:t>
                </a:r>
                <a:r>
                  <a:rPr lang="tr-TR" i="1" baseline="-25000" dirty="0" smtClean="0"/>
                  <a:t>m</a:t>
                </a:r>
                <a:r>
                  <a:rPr lang="tr-TR" baseline="-25000" dirty="0" smtClean="0"/>
                  <a:t>x</a:t>
                </a:r>
                <a:r>
                  <a:rPr lang="tr-TR" i="1" baseline="-25000" dirty="0" smtClean="0"/>
                  <a:t>n,  </a:t>
                </a:r>
                <a:r>
                  <a:rPr lang="tr-TR" i="1" dirty="0" smtClean="0"/>
                  <a:t>f</a:t>
                </a:r>
                <a:r>
                  <a:rPr lang="tr-TR" i="1" baseline="30000" dirty="0" smtClean="0"/>
                  <a:t>D</a:t>
                </a:r>
                <a:r>
                  <a:rPr lang="tr-TR" i="1" baseline="-25000" dirty="0" smtClean="0"/>
                  <a:t>m</a:t>
                </a:r>
                <a:r>
                  <a:rPr lang="tr-TR" baseline="-25000" dirty="0" smtClean="0"/>
                  <a:t>x</a:t>
                </a:r>
                <a:r>
                  <a:rPr lang="tr-TR" i="1" baseline="-25000" dirty="0" smtClean="0"/>
                  <a:t>n</a:t>
                </a:r>
                <a:endParaRPr lang="tr-TR" dirty="0" smtClean="0"/>
              </a:p>
              <a:p>
                <a:pPr lvl="1"/>
                <a:r>
                  <a:rPr lang="tr-TR" dirty="0"/>
                  <a:t>c</a:t>
                </a:r>
                <a:r>
                  <a:rPr lang="tr-TR" dirty="0" smtClean="0"/>
                  <a:t>onsists of all irredundant eight-connected paths between the left and right plates</a:t>
                </a:r>
              </a:p>
              <a:p>
                <a:pPr lvl="1"/>
                <a:endParaRPr lang="tr-TR" dirty="0" smtClean="0"/>
              </a:p>
              <a:p>
                <a:pPr lvl="1"/>
                <a:endParaRPr lang="tr-TR" dirty="0" smtClean="0"/>
              </a:p>
            </p:txBody>
          </p:sp>
        </mc:Choice>
        <mc:Fallback xmlns=""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3964" y="1124692"/>
                <a:ext cx="11813309" cy="2952451"/>
              </a:xfrm>
              <a:blipFill>
                <a:blip r:embed="rId2"/>
                <a:stretch>
                  <a:fillRect l="-929" t="-3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741" y="4999737"/>
            <a:ext cx="5229976" cy="953334"/>
          </a:xfrm>
          <a:prstGeom prst="rect">
            <a:avLst/>
          </a:prstGeom>
        </p:spPr>
      </p:pic>
      <p:grpSp>
        <p:nvGrpSpPr>
          <p:cNvPr id="52" name="Group 51"/>
          <p:cNvGrpSpPr/>
          <p:nvPr/>
        </p:nvGrpSpPr>
        <p:grpSpPr>
          <a:xfrm>
            <a:off x="2345167" y="5122207"/>
            <a:ext cx="4840941" cy="486115"/>
            <a:chOff x="2345167" y="5097105"/>
            <a:chExt cx="4840941" cy="486115"/>
          </a:xfrm>
        </p:grpSpPr>
        <p:grpSp>
          <p:nvGrpSpPr>
            <p:cNvPr id="34" name="Group 33"/>
            <p:cNvGrpSpPr/>
            <p:nvPr/>
          </p:nvGrpSpPr>
          <p:grpSpPr>
            <a:xfrm>
              <a:off x="2345167" y="5097105"/>
              <a:ext cx="1592132" cy="464599"/>
              <a:chOff x="2345167" y="5097105"/>
              <a:chExt cx="1592132" cy="464599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V="1">
                <a:off x="2345167" y="5555316"/>
                <a:ext cx="978946" cy="6388"/>
              </a:xfrm>
              <a:prstGeom prst="line">
                <a:avLst/>
              </a:prstGeom>
              <a:ln w="889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3521047" y="5103494"/>
                <a:ext cx="416252" cy="0"/>
              </a:xfrm>
              <a:prstGeom prst="line">
                <a:avLst/>
              </a:prstGeom>
              <a:ln w="889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V="1">
                <a:off x="3287157" y="5097105"/>
                <a:ext cx="258597" cy="458211"/>
              </a:xfrm>
              <a:prstGeom prst="line">
                <a:avLst/>
              </a:prstGeom>
              <a:ln w="889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Rectangle 34"/>
            <p:cNvSpPr/>
            <p:nvPr/>
          </p:nvSpPr>
          <p:spPr>
            <a:xfrm>
              <a:off x="6626710" y="5347726"/>
              <a:ext cx="559398" cy="23549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345167" y="5100691"/>
            <a:ext cx="1592132" cy="974581"/>
            <a:chOff x="2345167" y="5075589"/>
            <a:chExt cx="1592132" cy="974581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2345167" y="6013523"/>
              <a:ext cx="796066" cy="10759"/>
            </a:xfrm>
            <a:prstGeom prst="line">
              <a:avLst/>
            </a:prstGeom>
            <a:ln w="889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3098202" y="5075589"/>
              <a:ext cx="10757" cy="974581"/>
            </a:xfrm>
            <a:prstGeom prst="line">
              <a:avLst/>
            </a:prstGeom>
            <a:ln w="889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3130476" y="5110047"/>
              <a:ext cx="806823" cy="6389"/>
            </a:xfrm>
            <a:prstGeom prst="line">
              <a:avLst/>
            </a:prstGeom>
            <a:ln w="889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345167" y="5111450"/>
            <a:ext cx="4084322" cy="953064"/>
            <a:chOff x="2345167" y="5086348"/>
            <a:chExt cx="4084322" cy="953064"/>
          </a:xfrm>
        </p:grpSpPr>
        <p:sp>
          <p:nvSpPr>
            <p:cNvPr id="50" name="Rectangle 49"/>
            <p:cNvSpPr/>
            <p:nvPr/>
          </p:nvSpPr>
          <p:spPr>
            <a:xfrm>
              <a:off x="5870091" y="5648607"/>
              <a:ext cx="559398" cy="235494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2345167" y="5086348"/>
              <a:ext cx="1595429" cy="953064"/>
              <a:chOff x="2345167" y="5086348"/>
              <a:chExt cx="1595429" cy="953064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2345167" y="6012885"/>
                <a:ext cx="398033" cy="638"/>
              </a:xfrm>
              <a:prstGeom prst="line">
                <a:avLst/>
              </a:prstGeom>
              <a:ln w="889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2743200" y="5086348"/>
                <a:ext cx="799363" cy="953064"/>
              </a:xfrm>
              <a:prstGeom prst="line">
                <a:avLst/>
              </a:prstGeom>
              <a:ln w="889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542563" y="5110726"/>
                <a:ext cx="398033" cy="638"/>
              </a:xfrm>
              <a:prstGeom prst="line">
                <a:avLst/>
              </a:prstGeom>
              <a:ln w="889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0610" y="4503151"/>
            <a:ext cx="1927838" cy="215453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180611" y="4119161"/>
            <a:ext cx="1927838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3x3 lattice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03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Background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243726"/>
            <a:ext cx="11813309" cy="594599"/>
          </a:xfrm>
        </p:spPr>
        <p:txBody>
          <a:bodyPr>
            <a:normAutofit/>
          </a:bodyPr>
          <a:lstStyle/>
          <a:p>
            <a:r>
              <a:rPr lang="tr-TR" dirty="0" smtClean="0"/>
              <a:t>Lattice functions provide a rich variety of logic functions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563008"/>
              </p:ext>
            </p:extLst>
          </p:nvPr>
        </p:nvGraphicFramePr>
        <p:xfrm>
          <a:off x="245781" y="2872316"/>
          <a:ext cx="564515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425">
                  <a:extLst>
                    <a:ext uri="{9D8B030D-6E8A-4147-A177-3AD203B41FA5}">
                      <a16:colId xmlns:a16="http://schemas.microsoft.com/office/drawing/2014/main" xmlns="" val="3834007771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xmlns="" val="244602109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xmlns="" val="2527720947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27179808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18514550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169942811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xmlns="" val="291520111"/>
                    </a:ext>
                  </a:extLst>
                </a:gridCol>
                <a:gridCol w="923925">
                  <a:extLst>
                    <a:ext uri="{9D8B030D-6E8A-4147-A177-3AD203B41FA5}">
                      <a16:colId xmlns:a16="http://schemas.microsoft.com/office/drawing/2014/main" xmlns="" val="1644562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m/n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3992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677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5554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344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5241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957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2146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9511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1668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4883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14880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4116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1905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6562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26317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110838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0494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1528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5835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25686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139231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797048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765278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5781" y="2466975"/>
            <a:ext cx="564515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Number of products in the mxn lattice function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9956" y="3609975"/>
            <a:ext cx="3990975" cy="1466850"/>
            <a:chOff x="1899956" y="3609975"/>
            <a:chExt cx="3990975" cy="1466850"/>
          </a:xfrm>
          <a:solidFill>
            <a:srgbClr val="C00000">
              <a:alpha val="50000"/>
            </a:srgbClr>
          </a:solidFill>
        </p:grpSpPr>
        <p:sp>
          <p:nvSpPr>
            <p:cNvPr id="10" name="Rectangle 9"/>
            <p:cNvSpPr/>
            <p:nvPr/>
          </p:nvSpPr>
          <p:spPr>
            <a:xfrm>
              <a:off x="4967006" y="3609975"/>
              <a:ext cx="923925" cy="3714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99956" y="4743450"/>
              <a:ext cx="638175" cy="3333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283547" y="4352925"/>
            <a:ext cx="1694217" cy="723900"/>
            <a:chOff x="3283547" y="4352925"/>
            <a:chExt cx="1694217" cy="723900"/>
          </a:xfrm>
        </p:grpSpPr>
        <p:sp>
          <p:nvSpPr>
            <p:cNvPr id="18" name="Rectangle 17"/>
            <p:cNvSpPr/>
            <p:nvPr/>
          </p:nvSpPr>
          <p:spPr>
            <a:xfrm>
              <a:off x="4082414" y="4352925"/>
              <a:ext cx="895350" cy="39052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83547" y="4743450"/>
              <a:ext cx="809625" cy="333375"/>
            </a:xfrm>
            <a:prstGeom prst="rect">
              <a:avLst/>
            </a:prstGeom>
            <a:solidFill>
              <a:srgbClr val="C0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843951"/>
              </p:ext>
            </p:extLst>
          </p:nvPr>
        </p:nvGraphicFramePr>
        <p:xfrm>
          <a:off x="6164273" y="2884862"/>
          <a:ext cx="578747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6425">
                  <a:extLst>
                    <a:ext uri="{9D8B030D-6E8A-4147-A177-3AD203B41FA5}">
                      <a16:colId xmlns:a16="http://schemas.microsoft.com/office/drawing/2014/main" xmlns="" val="3834007771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xmlns="" val="2446021098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xmlns="" val="2527720947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2717980801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18514550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1699428110"/>
                    </a:ext>
                  </a:extLst>
                </a:gridCol>
                <a:gridCol w="895350">
                  <a:extLst>
                    <a:ext uri="{9D8B030D-6E8A-4147-A177-3AD203B41FA5}">
                      <a16:colId xmlns:a16="http://schemas.microsoft.com/office/drawing/2014/main" xmlns="" val="291520111"/>
                    </a:ext>
                  </a:extLst>
                </a:gridCol>
                <a:gridCol w="1066245">
                  <a:extLst>
                    <a:ext uri="{9D8B030D-6E8A-4147-A177-3AD203B41FA5}">
                      <a16:colId xmlns:a16="http://schemas.microsoft.com/office/drawing/2014/main" xmlns="" val="1644562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m/n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3992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256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677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577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1393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5554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1666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4626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5241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1497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4981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16539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9511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4286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18730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81192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4116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2439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13833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86963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539537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0494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872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6004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45788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421182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3779226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7652786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164273" y="2479521"/>
            <a:ext cx="5767694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Number of products in the dual of mxn lattice function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556007" y="4742666"/>
            <a:ext cx="6631024" cy="334159"/>
            <a:chOff x="2556007" y="4742666"/>
            <a:chExt cx="6631024" cy="334159"/>
          </a:xfrm>
          <a:solidFill>
            <a:srgbClr val="C00000">
              <a:alpha val="50000"/>
            </a:srgbClr>
          </a:solidFill>
        </p:grpSpPr>
        <p:sp>
          <p:nvSpPr>
            <p:cNvPr id="12" name="Rectangle 11"/>
            <p:cNvSpPr/>
            <p:nvPr/>
          </p:nvSpPr>
          <p:spPr>
            <a:xfrm>
              <a:off x="8487784" y="4743450"/>
              <a:ext cx="699247" cy="3333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556007" y="4742666"/>
              <a:ext cx="699247" cy="3333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899956" y="5102076"/>
            <a:ext cx="6566312" cy="373566"/>
            <a:chOff x="1899956" y="5102076"/>
            <a:chExt cx="6566312" cy="373566"/>
          </a:xfrm>
          <a:solidFill>
            <a:srgbClr val="C00000">
              <a:alpha val="50000"/>
            </a:srgbClr>
          </a:solidFill>
        </p:grpSpPr>
        <p:sp>
          <p:nvSpPr>
            <p:cNvPr id="33" name="Rectangle 32"/>
            <p:cNvSpPr/>
            <p:nvPr/>
          </p:nvSpPr>
          <p:spPr>
            <a:xfrm>
              <a:off x="7820809" y="5112834"/>
              <a:ext cx="645459" cy="3628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899956" y="5102076"/>
              <a:ext cx="638175" cy="3628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8479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Problem Definitions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594" y="998271"/>
            <a:ext cx="6099260" cy="571025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Switching lattices can be used to realize logic functions</a:t>
            </a:r>
          </a:p>
          <a:p>
            <a:pPr lvl="1"/>
            <a:r>
              <a:rPr lang="tr-TR" dirty="0" smtClean="0"/>
              <a:t>map the appropriate literals of the function and/or constant values (0 and 1) to the control inputs of switches</a:t>
            </a:r>
          </a:p>
          <a:p>
            <a:r>
              <a:rPr lang="tr-TR" dirty="0" smtClean="0"/>
              <a:t>The </a:t>
            </a:r>
            <a:r>
              <a:rPr lang="tr-TR" b="1" dirty="0" smtClean="0"/>
              <a:t>lattice mapping (LM) </a:t>
            </a:r>
            <a:r>
              <a:rPr lang="tr-TR" dirty="0" smtClean="0"/>
              <a:t>problem</a:t>
            </a:r>
          </a:p>
          <a:p>
            <a:pPr lvl="1"/>
            <a:r>
              <a:rPr lang="tr-TR" dirty="0" smtClean="0"/>
              <a:t>Given a target function </a:t>
            </a:r>
            <a:r>
              <a:rPr lang="tr-TR" i="1" dirty="0" smtClean="0"/>
              <a:t>f</a:t>
            </a:r>
            <a:r>
              <a:rPr lang="tr-TR" dirty="0" smtClean="0"/>
              <a:t> and an </a:t>
            </a:r>
            <a:r>
              <a:rPr lang="tr-TR" i="1" dirty="0" smtClean="0"/>
              <a:t>m</a:t>
            </a:r>
            <a:r>
              <a:rPr lang="tr-TR" sz="2000" i="1" dirty="0" smtClean="0"/>
              <a:t>x</a:t>
            </a:r>
            <a:r>
              <a:rPr lang="tr-TR" i="1" dirty="0" smtClean="0"/>
              <a:t>n</a:t>
            </a:r>
            <a:r>
              <a:rPr lang="tr-TR" dirty="0" smtClean="0"/>
              <a:t> lattice function </a:t>
            </a:r>
            <a:r>
              <a:rPr lang="tr-TR" i="1" dirty="0" smtClean="0"/>
              <a:t>f</a:t>
            </a:r>
            <a:r>
              <a:rPr lang="tr-TR" i="1" baseline="-25000" dirty="0" smtClean="0"/>
              <a:t>m</a:t>
            </a:r>
            <a:r>
              <a:rPr lang="tr-TR" sz="2000" i="1" baseline="-25000" dirty="0" smtClean="0"/>
              <a:t>x</a:t>
            </a:r>
            <a:r>
              <a:rPr lang="tr-TR" i="1" baseline="-25000" dirty="0" smtClean="0"/>
              <a:t>n</a:t>
            </a:r>
            <a:r>
              <a:rPr lang="tr-TR" dirty="0" smtClean="0"/>
              <a:t>, find the appropriate assignments to the lattice function variables such that </a:t>
            </a:r>
            <a:r>
              <a:rPr lang="tr-TR" i="1" dirty="0" smtClean="0"/>
              <a:t>f</a:t>
            </a:r>
            <a:r>
              <a:rPr lang="tr-TR" dirty="0" smtClean="0"/>
              <a:t> can be realized on the </a:t>
            </a:r>
            <a:r>
              <a:rPr lang="tr-TR" i="1" dirty="0"/>
              <a:t>m</a:t>
            </a:r>
            <a:r>
              <a:rPr lang="tr-TR" sz="1800" i="1" dirty="0"/>
              <a:t>x</a:t>
            </a:r>
            <a:r>
              <a:rPr lang="tr-TR" i="1" dirty="0"/>
              <a:t>n</a:t>
            </a:r>
            <a:r>
              <a:rPr lang="tr-TR" dirty="0" smtClean="0"/>
              <a:t> lattice or prove that there exists no such assignment</a:t>
            </a:r>
            <a:endParaRPr lang="tr-TR" dirty="0"/>
          </a:p>
          <a:p>
            <a:r>
              <a:rPr lang="tr-TR" dirty="0" smtClean="0"/>
              <a:t>The </a:t>
            </a:r>
            <a:r>
              <a:rPr lang="tr-TR" b="1" dirty="0" smtClean="0"/>
              <a:t>lattice synthesis (LS)</a:t>
            </a:r>
            <a:r>
              <a:rPr lang="tr-TR" dirty="0" smtClean="0"/>
              <a:t> problem</a:t>
            </a:r>
          </a:p>
          <a:p>
            <a:pPr lvl="1"/>
            <a:r>
              <a:rPr lang="tr-TR" dirty="0" smtClean="0"/>
              <a:t>Given the target function </a:t>
            </a:r>
            <a:r>
              <a:rPr lang="tr-TR" i="1" dirty="0" smtClean="0"/>
              <a:t>f</a:t>
            </a:r>
            <a:r>
              <a:rPr lang="tr-TR" dirty="0" smtClean="0"/>
              <a:t>, find an </a:t>
            </a:r>
            <a:r>
              <a:rPr lang="tr-TR" i="1" dirty="0"/>
              <a:t>m</a:t>
            </a:r>
            <a:r>
              <a:rPr lang="tr-TR" sz="1800" i="1" dirty="0"/>
              <a:t>x</a:t>
            </a:r>
            <a:r>
              <a:rPr lang="tr-TR" i="1" dirty="0"/>
              <a:t>n</a:t>
            </a:r>
            <a:r>
              <a:rPr lang="tr-TR" dirty="0" smtClean="0"/>
              <a:t> lattice such that there exists an appropriate assignment to the lattice variables, realizing </a:t>
            </a:r>
            <a:r>
              <a:rPr lang="tr-TR" i="1" dirty="0" smtClean="0"/>
              <a:t>f</a:t>
            </a:r>
            <a:r>
              <a:rPr lang="tr-TR" dirty="0" smtClean="0"/>
              <a:t> and </a:t>
            </a:r>
            <a:r>
              <a:rPr lang="tr-TR" i="1" dirty="0" smtClean="0"/>
              <a:t>m</a:t>
            </a:r>
            <a:r>
              <a:rPr lang="tr-TR" dirty="0" smtClean="0"/>
              <a:t> times </a:t>
            </a:r>
            <a:r>
              <a:rPr lang="tr-TR" i="1" dirty="0" smtClean="0"/>
              <a:t>n</a:t>
            </a:r>
            <a:r>
              <a:rPr lang="tr-TR" dirty="0" smtClean="0"/>
              <a:t> is minimum</a:t>
            </a:r>
            <a:endParaRPr lang="tr-TR" dirty="0"/>
          </a:p>
          <a:p>
            <a:pPr lvl="1"/>
            <a:endParaRPr lang="tr-TR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6883" y="1884346"/>
            <a:ext cx="1908846" cy="15017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1631" y="4331715"/>
            <a:ext cx="1503427" cy="15017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544240" y="1187820"/>
                <a:ext cx="5549153" cy="375424"/>
              </a:xfrm>
              <a:prstGeom prst="rect">
                <a:avLst/>
              </a:prstGeom>
              <a:solidFill>
                <a:srgbClr val="C0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b="1" i="1" dirty="0" smtClean="0">
                    <a:solidFill>
                      <a:schemeClr val="bg1"/>
                    </a:solidFill>
                  </a:rPr>
                  <a:t>f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(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a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b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c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tr-TR" b="1" i="1" dirty="0" smtClean="0">
                    <a:solidFill>
                      <a:schemeClr val="bg1"/>
                    </a:solidFill>
                  </a:rPr>
                  <a:t>d</a:t>
                </a:r>
                <a:r>
                  <a:rPr lang="tr-TR" b="1" dirty="0" smtClean="0">
                    <a:solidFill>
                      <a:schemeClr val="bg1"/>
                    </a:solidFill>
                  </a:rPr>
                  <a:t>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𝒄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𝒂𝒃𝒄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tr-T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  <m:acc>
                      <m:accPr>
                        <m:chr m:val="̅"/>
                        <m:ctrlP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</m:e>
                    </m:acc>
                  </m:oMath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240" y="1187820"/>
                <a:ext cx="5549153" cy="375424"/>
              </a:xfrm>
              <a:prstGeom prst="rect">
                <a:avLst/>
              </a:prstGeom>
              <a:blipFill>
                <a:blip r:embed="rId4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8456884" y="3454567"/>
            <a:ext cx="1903210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>
                <a:solidFill>
                  <a:schemeClr val="bg1"/>
                </a:solidFill>
              </a:rPr>
              <a:t>using the 3x4 lattice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69838" y="5892966"/>
            <a:ext cx="1903210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>
                <a:solidFill>
                  <a:schemeClr val="bg1"/>
                </a:solidFill>
              </a:rPr>
              <a:t>using the 3x3 lattice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14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4" grpId="0" animBg="1"/>
      <p:bldP spid="2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Motivation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346174"/>
            <a:ext cx="11813309" cy="4588633"/>
          </a:xfrm>
        </p:spPr>
        <p:txBody>
          <a:bodyPr>
            <a:normAutofit/>
          </a:bodyPr>
          <a:lstStyle/>
          <a:p>
            <a:r>
              <a:rPr lang="tr-TR" dirty="0" smtClean="0"/>
              <a:t>The exact algorithm </a:t>
            </a:r>
          </a:p>
          <a:p>
            <a:pPr lvl="1"/>
            <a:r>
              <a:rPr lang="tr-TR" dirty="0" smtClean="0"/>
              <a:t>formulates the LM problem as a quantified Boolean formula (QBF) problem [4]</a:t>
            </a:r>
          </a:p>
          <a:p>
            <a:r>
              <a:rPr lang="tr-TR" dirty="0" smtClean="0"/>
              <a:t>The approximate algorithms </a:t>
            </a:r>
          </a:p>
          <a:p>
            <a:pPr lvl="1"/>
            <a:r>
              <a:rPr lang="tr-TR" dirty="0" smtClean="0"/>
              <a:t>the exact QBF formulation is restricted, reducing the problem size [4]</a:t>
            </a:r>
          </a:p>
          <a:p>
            <a:pPr lvl="1"/>
            <a:r>
              <a:rPr lang="tr-TR" dirty="0" smtClean="0"/>
              <a:t>the target function is decomposed using p-circuits and the exact algorithm [4] is used to find the realizations of these smaller functions [5]</a:t>
            </a:r>
          </a:p>
          <a:p>
            <a:pPr lvl="1"/>
            <a:r>
              <a:rPr lang="tr-TR" dirty="0" smtClean="0"/>
              <a:t>a number of promising lattice candidates are determined and a method of [4] is used to find if one of these lattices leads to a solution [6]</a:t>
            </a:r>
          </a:p>
          <a:p>
            <a:r>
              <a:rPr lang="tr-TR" dirty="0" smtClean="0"/>
              <a:t>The proposed approximate algorithm called JANUS</a:t>
            </a:r>
          </a:p>
          <a:p>
            <a:pPr lvl="1"/>
            <a:r>
              <a:rPr lang="tr-TR" dirty="0" smtClean="0"/>
              <a:t>introduces efficient methods to find better upper bounds, reducing the search space</a:t>
            </a:r>
          </a:p>
          <a:p>
            <a:pPr lvl="1"/>
            <a:r>
              <a:rPr lang="tr-TR" spc="-10" dirty="0" smtClean="0"/>
              <a:t>uses an efficient SAT formulation, considering also the dual of target and lattice functions</a:t>
            </a:r>
            <a:endParaRPr lang="tr-TR" spc="-1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232224"/>
            <a:ext cx="12192000" cy="63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200" dirty="0" smtClean="0"/>
              <a:t>[4] </a:t>
            </a:r>
            <a:r>
              <a:rPr lang="en-US" sz="1200" dirty="0"/>
              <a:t>G. </a:t>
            </a:r>
            <a:r>
              <a:rPr lang="en-US" sz="1200" dirty="0" err="1"/>
              <a:t>Gange</a:t>
            </a:r>
            <a:r>
              <a:rPr lang="en-US" sz="1200" dirty="0"/>
              <a:t>, H. </a:t>
            </a:r>
            <a:r>
              <a:rPr lang="en-US" sz="1200" dirty="0" err="1"/>
              <a:t>Søndergaard</a:t>
            </a:r>
            <a:r>
              <a:rPr lang="en-US" sz="1200" dirty="0"/>
              <a:t>, and P. J. Stuckey, “Synthesizing </a:t>
            </a:r>
            <a:r>
              <a:rPr lang="en-US" sz="1200" dirty="0" smtClean="0"/>
              <a:t>optimal</a:t>
            </a:r>
            <a:r>
              <a:rPr lang="tr-TR" sz="1200" dirty="0" smtClean="0"/>
              <a:t> </a:t>
            </a:r>
            <a:r>
              <a:rPr lang="en-US" sz="1200" dirty="0" smtClean="0"/>
              <a:t>switching </a:t>
            </a:r>
            <a:r>
              <a:rPr lang="en-US" sz="1200" dirty="0"/>
              <a:t>lattices,” ACM TODAES, vol. 20, pp. 6:1–6:14, 2014</a:t>
            </a:r>
            <a:r>
              <a:rPr lang="en-US" sz="1200" dirty="0" smtClean="0"/>
              <a:t>.</a:t>
            </a:r>
            <a:endParaRPr lang="tr-TR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 smtClean="0"/>
              <a:t>[5]</a:t>
            </a:r>
            <a:r>
              <a:rPr lang="it-IT" sz="1200" dirty="0"/>
              <a:t> A. Bernasconi, V. Ciriani, L. Frontini, V. Liberali, G. Trucco, </a:t>
            </a:r>
            <a:r>
              <a:rPr lang="it-IT" sz="1200" dirty="0" smtClean="0"/>
              <a:t>and</a:t>
            </a:r>
            <a:r>
              <a:rPr lang="tr-TR" sz="1200" dirty="0" smtClean="0"/>
              <a:t> </a:t>
            </a:r>
            <a:r>
              <a:rPr lang="en-US" sz="1200" dirty="0" smtClean="0"/>
              <a:t>T</a:t>
            </a:r>
            <a:r>
              <a:rPr lang="en-US" sz="1200" dirty="0"/>
              <a:t>. Villa, “Logic synthesis for switching lattices by decomposition </a:t>
            </a:r>
            <a:r>
              <a:rPr lang="en-US" sz="1200" dirty="0" smtClean="0"/>
              <a:t>with</a:t>
            </a:r>
            <a:r>
              <a:rPr lang="tr-TR" sz="1200" dirty="0" smtClean="0"/>
              <a:t> </a:t>
            </a:r>
            <a:r>
              <a:rPr lang="en-US" sz="1200" dirty="0" smtClean="0"/>
              <a:t>p-circuits</a:t>
            </a:r>
            <a:r>
              <a:rPr lang="en-US" sz="1200" dirty="0"/>
              <a:t>,” </a:t>
            </a:r>
            <a:r>
              <a:rPr lang="tr-TR" sz="1200" dirty="0" smtClean="0"/>
              <a:t>DSD, </a:t>
            </a:r>
            <a:r>
              <a:rPr lang="en-US" sz="1200" dirty="0" smtClean="0"/>
              <a:t>pp</a:t>
            </a:r>
            <a:r>
              <a:rPr lang="en-US" sz="1200" dirty="0"/>
              <a:t>. </a:t>
            </a:r>
            <a:r>
              <a:rPr lang="en-US" sz="1200" dirty="0" smtClean="0"/>
              <a:t>423–430</a:t>
            </a:r>
            <a:r>
              <a:rPr lang="tr-TR" sz="1200" dirty="0" smtClean="0"/>
              <a:t>, 2016.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200" dirty="0" smtClean="0"/>
              <a:t>[6] </a:t>
            </a:r>
            <a:r>
              <a:rPr lang="en-US" sz="1200" dirty="0"/>
              <a:t>M. </a:t>
            </a:r>
            <a:r>
              <a:rPr lang="en-US" sz="1200" dirty="0" err="1"/>
              <a:t>Morgul</a:t>
            </a:r>
            <a:r>
              <a:rPr lang="en-US" sz="1200" dirty="0"/>
              <a:t> and M. </a:t>
            </a:r>
            <a:r>
              <a:rPr lang="en-US" sz="1200" dirty="0" err="1"/>
              <a:t>Altun</a:t>
            </a:r>
            <a:r>
              <a:rPr lang="en-US" sz="1200" dirty="0"/>
              <a:t>, “Optimal and heuristic algorithms to </a:t>
            </a:r>
            <a:r>
              <a:rPr lang="en-US" sz="1200" dirty="0" smtClean="0"/>
              <a:t>synthesize</a:t>
            </a:r>
            <a:r>
              <a:rPr lang="tr-TR" sz="1200" dirty="0" smtClean="0"/>
              <a:t> </a:t>
            </a:r>
            <a:r>
              <a:rPr lang="en-US" sz="1200" dirty="0" smtClean="0"/>
              <a:t>lattices </a:t>
            </a:r>
            <a:r>
              <a:rPr lang="en-US" sz="1200" dirty="0"/>
              <a:t>of four-terminal switches,” Integration, </a:t>
            </a:r>
            <a:r>
              <a:rPr lang="tr-TR" sz="1200" dirty="0" smtClean="0"/>
              <a:t>vol. 64, pp. 60-70, 2019</a:t>
            </a:r>
            <a:r>
              <a:rPr lang="en-US" sz="1200" dirty="0" smtClean="0"/>
              <a:t>.</a:t>
            </a:r>
            <a:endParaRPr lang="tr-TR" sz="1200" dirty="0" smtClean="0"/>
          </a:p>
        </p:txBody>
      </p:sp>
    </p:spTree>
    <p:extLst>
      <p:ext uri="{BB962C8B-B14F-4D97-AF65-F5344CB8AC3E}">
        <p14:creationId xmlns:p14="http://schemas.microsoft.com/office/powerpoint/2010/main" val="124638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-4331"/>
            <a:ext cx="12192000" cy="77095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The Proposed Algorithm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3964" y="1351874"/>
            <a:ext cx="11813309" cy="4080742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tr-TR" dirty="0" smtClean="0"/>
              <a:t>JANUS takes the target function </a:t>
            </a:r>
            <a:r>
              <a:rPr lang="tr-TR" i="1" dirty="0" smtClean="0"/>
              <a:t>f</a:t>
            </a:r>
            <a:r>
              <a:rPr lang="tr-TR" dirty="0" smtClean="0"/>
              <a:t> as an input and returns its implementation on a switching lattice as an output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Determine the initial </a:t>
            </a:r>
            <a:r>
              <a:rPr lang="tr-TR" b="1" dirty="0" smtClean="0"/>
              <a:t>lower bound</a:t>
            </a:r>
            <a:r>
              <a:rPr lang="tr-TR" dirty="0" smtClean="0"/>
              <a:t> (</a:t>
            </a:r>
            <a:r>
              <a:rPr lang="tr-TR" i="1" dirty="0" smtClean="0"/>
              <a:t>lb</a:t>
            </a:r>
            <a:r>
              <a:rPr lang="tr-TR" dirty="0" smtClean="0"/>
              <a:t>) and </a:t>
            </a:r>
            <a:r>
              <a:rPr lang="tr-TR" b="1" dirty="0" smtClean="0"/>
              <a:t>upper bound</a:t>
            </a:r>
            <a:r>
              <a:rPr lang="tr-TR" dirty="0" smtClean="0"/>
              <a:t> (</a:t>
            </a:r>
            <a:r>
              <a:rPr lang="tr-TR" i="1" dirty="0" smtClean="0"/>
              <a:t>ub</a:t>
            </a:r>
            <a:r>
              <a:rPr lang="tr-TR" dirty="0" smtClean="0"/>
              <a:t>) of the LS problem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If </a:t>
            </a:r>
            <a:r>
              <a:rPr lang="tr-TR" i="1" dirty="0" smtClean="0"/>
              <a:t>lb </a:t>
            </a:r>
            <a:r>
              <a:rPr lang="tr-TR" dirty="0" smtClean="0"/>
              <a:t>= </a:t>
            </a:r>
            <a:r>
              <a:rPr lang="tr-TR" i="1" dirty="0" smtClean="0"/>
              <a:t>ub</a:t>
            </a:r>
            <a:r>
              <a:rPr lang="tr-TR" dirty="0" smtClean="0"/>
              <a:t>, return the solution found while computing </a:t>
            </a:r>
            <a:r>
              <a:rPr lang="tr-TR" i="1" dirty="0" smtClean="0"/>
              <a:t>ub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Determine the </a:t>
            </a:r>
            <a:r>
              <a:rPr lang="tr-TR" b="1" dirty="0" smtClean="0"/>
              <a:t>middle point</a:t>
            </a:r>
            <a:r>
              <a:rPr lang="tr-TR" dirty="0" smtClean="0"/>
              <a:t> </a:t>
            </a:r>
            <a:r>
              <a:rPr lang="tr-TR" i="1" dirty="0" smtClean="0"/>
              <a:t>mp</a:t>
            </a:r>
            <a:r>
              <a:rPr lang="tr-TR" dirty="0" smtClean="0"/>
              <a:t> = </a:t>
            </a:r>
            <a:r>
              <a:rPr lang="tr-TR" dirty="0" smtClean="0">
                <a:sym typeface="Symbol" panose="05050102010706020507" pitchFamily="18" charset="2"/>
              </a:rPr>
              <a:t> (</a:t>
            </a:r>
            <a:r>
              <a:rPr lang="tr-TR" i="1" dirty="0" smtClean="0">
                <a:sym typeface="Symbol" panose="05050102010706020507" pitchFamily="18" charset="2"/>
              </a:rPr>
              <a:t>lb</a:t>
            </a:r>
            <a:r>
              <a:rPr lang="tr-TR" dirty="0" smtClean="0">
                <a:sym typeface="Symbol" panose="05050102010706020507" pitchFamily="18" charset="2"/>
              </a:rPr>
              <a:t>+</a:t>
            </a:r>
            <a:r>
              <a:rPr lang="tr-TR" i="1" dirty="0" smtClean="0">
                <a:sym typeface="Symbol" panose="05050102010706020507" pitchFamily="18" charset="2"/>
              </a:rPr>
              <a:t>ub</a:t>
            </a:r>
            <a:r>
              <a:rPr lang="tr-TR" dirty="0" smtClean="0">
                <a:sym typeface="Symbol" panose="05050102010706020507" pitchFamily="18" charset="2"/>
              </a:rPr>
              <a:t>)/2  and generate </a:t>
            </a:r>
            <a:r>
              <a:rPr lang="tr-TR" b="1" dirty="0" smtClean="0">
                <a:sym typeface="Symbol" panose="05050102010706020507" pitchFamily="18" charset="2"/>
              </a:rPr>
              <a:t>a set of lattice candidates</a:t>
            </a:r>
            <a:r>
              <a:rPr lang="tr-TR" dirty="0" smtClean="0">
                <a:sym typeface="Symbol" panose="05050102010706020507" pitchFamily="18" charset="2"/>
              </a:rPr>
              <a:t> </a:t>
            </a:r>
            <a:r>
              <a:rPr lang="tr-TR" i="1" dirty="0" smtClean="0">
                <a:sym typeface="Symbol" panose="05050102010706020507" pitchFamily="18" charset="2"/>
              </a:rPr>
              <a:t>C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ym typeface="Symbol" panose="05050102010706020507" pitchFamily="18" charset="2"/>
              </a:rPr>
              <a:t>For each lattice candidate in </a:t>
            </a:r>
            <a:r>
              <a:rPr lang="tr-TR" i="1" dirty="0" smtClean="0">
                <a:sym typeface="Symbol" panose="05050102010706020507" pitchFamily="18" charset="2"/>
              </a:rPr>
              <a:t>C</a:t>
            </a:r>
            <a:r>
              <a:rPr lang="tr-TR" dirty="0" smtClean="0">
                <a:sym typeface="Symbol" panose="05050102010706020507" pitchFamily="18" charset="2"/>
              </a:rPr>
              <a:t>, </a:t>
            </a:r>
          </a:p>
          <a:p>
            <a:pPr marL="914400" lvl="1" indent="-457200">
              <a:buFont typeface="+mj-lt"/>
              <a:buAutoNum type="alphaLcParenR"/>
            </a:pPr>
            <a:r>
              <a:rPr lang="tr-TR" dirty="0" smtClean="0">
                <a:sym typeface="Symbol" panose="05050102010706020507" pitchFamily="18" charset="2"/>
              </a:rPr>
              <a:t>generate the related LM problem and solve it </a:t>
            </a:r>
          </a:p>
          <a:p>
            <a:pPr marL="914400" lvl="1" indent="-457200">
              <a:buFont typeface="+mj-lt"/>
              <a:buAutoNum type="alphaLcParenR"/>
            </a:pPr>
            <a:r>
              <a:rPr lang="tr-TR" dirty="0">
                <a:sym typeface="Symbol" panose="05050102010706020507" pitchFamily="18" charset="2"/>
              </a:rPr>
              <a:t>i</a:t>
            </a:r>
            <a:r>
              <a:rPr lang="tr-TR" dirty="0" smtClean="0">
                <a:sym typeface="Symbol" panose="05050102010706020507" pitchFamily="18" charset="2"/>
              </a:rPr>
              <a:t>f there is a solution to the LM problem, set </a:t>
            </a:r>
            <a:r>
              <a:rPr lang="tr-TR" i="1" dirty="0" smtClean="0">
                <a:sym typeface="Symbol" panose="05050102010706020507" pitchFamily="18" charset="2"/>
              </a:rPr>
              <a:t>ub</a:t>
            </a:r>
            <a:r>
              <a:rPr lang="tr-TR" dirty="0" smtClean="0">
                <a:sym typeface="Symbol" panose="05050102010706020507" pitchFamily="18" charset="2"/>
              </a:rPr>
              <a:t> to the lattice candidate size and go to Step 6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3964" y="5341178"/>
            <a:ext cx="11813309" cy="486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5"/>
            </a:pPr>
            <a:r>
              <a:rPr lang="tr-TR" sz="2600" dirty="0" smtClean="0">
                <a:sym typeface="Symbol" panose="05050102010706020507" pitchFamily="18" charset="2"/>
              </a:rPr>
              <a:t>If there are no solutions for all lattice candidates in </a:t>
            </a:r>
            <a:r>
              <a:rPr lang="tr-TR" sz="2600" i="1" dirty="0" smtClean="0">
                <a:sym typeface="Symbol" panose="05050102010706020507" pitchFamily="18" charset="2"/>
              </a:rPr>
              <a:t>C</a:t>
            </a:r>
            <a:r>
              <a:rPr lang="tr-TR" sz="2600" dirty="0" smtClean="0">
                <a:sym typeface="Symbol" panose="05050102010706020507" pitchFamily="18" charset="2"/>
              </a:rPr>
              <a:t>, set </a:t>
            </a:r>
            <a:r>
              <a:rPr lang="tr-TR" sz="2600" i="1" dirty="0" smtClean="0">
                <a:sym typeface="Symbol" panose="05050102010706020507" pitchFamily="18" charset="2"/>
              </a:rPr>
              <a:t>lb</a:t>
            </a:r>
            <a:r>
              <a:rPr lang="tr-TR" sz="2600" dirty="0" smtClean="0">
                <a:sym typeface="Symbol" panose="05050102010706020507" pitchFamily="18" charset="2"/>
              </a:rPr>
              <a:t> to </a:t>
            </a:r>
            <a:r>
              <a:rPr lang="tr-TR" sz="2600" i="1" dirty="0" smtClean="0">
                <a:sym typeface="Symbol" panose="05050102010706020507" pitchFamily="18" charset="2"/>
              </a:rPr>
              <a:t>mp+1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93964" y="5789416"/>
            <a:ext cx="11813309" cy="5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6"/>
            </a:pPr>
            <a:r>
              <a:rPr lang="tr-TR" sz="2600" dirty="0" smtClean="0">
                <a:sym typeface="Symbol" panose="05050102010706020507" pitchFamily="18" charset="2"/>
              </a:rPr>
              <a:t>If </a:t>
            </a:r>
            <a:r>
              <a:rPr lang="tr-TR" sz="2600" i="1" dirty="0" smtClean="0">
                <a:sym typeface="Symbol" panose="05050102010706020507" pitchFamily="18" charset="2"/>
              </a:rPr>
              <a:t>lb</a:t>
            </a:r>
            <a:r>
              <a:rPr lang="tr-TR" sz="2600" dirty="0" smtClean="0">
                <a:sym typeface="Symbol" panose="05050102010706020507" pitchFamily="18" charset="2"/>
              </a:rPr>
              <a:t> &lt; </a:t>
            </a:r>
            <a:r>
              <a:rPr lang="tr-TR" sz="2600" i="1" dirty="0" smtClean="0">
                <a:sym typeface="Symbol" panose="05050102010706020507" pitchFamily="18" charset="2"/>
              </a:rPr>
              <a:t>ub</a:t>
            </a:r>
            <a:r>
              <a:rPr lang="tr-TR" sz="2600" dirty="0" smtClean="0">
                <a:sym typeface="Symbol" panose="05050102010706020507" pitchFamily="18" charset="2"/>
              </a:rPr>
              <a:t>, go to Step 3. Otherwise, return the solution</a:t>
            </a: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val="413243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7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3703</TotalTime>
  <Words>2368</Words>
  <Application>Microsoft Office PowerPoint</Application>
  <PresentationFormat>Geniş ekran</PresentationFormat>
  <Paragraphs>591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Symbol</vt:lpstr>
      <vt:lpstr>Office Theme</vt:lpstr>
      <vt:lpstr>A Satisfiability-Based Approximate Algorithm for Logic Synthesis Using Switching Lattices</vt:lpstr>
      <vt:lpstr>Outline</vt:lpstr>
      <vt:lpstr>Introduction</vt:lpstr>
      <vt:lpstr>Background</vt:lpstr>
      <vt:lpstr>Background</vt:lpstr>
      <vt:lpstr>Background</vt:lpstr>
      <vt:lpstr>Problem Definitions</vt:lpstr>
      <vt:lpstr>Motivation</vt:lpstr>
      <vt:lpstr>The Proposed Algorithm</vt:lpstr>
      <vt:lpstr>Computing the Initial Lower Bound</vt:lpstr>
      <vt:lpstr>Computing the Initial Upper Bound</vt:lpstr>
      <vt:lpstr>Generation of Lattice Candidates</vt:lpstr>
      <vt:lpstr>Finding a Solution to the LM Problem</vt:lpstr>
      <vt:lpstr>Finding a Solution to the LM Problem</vt:lpstr>
      <vt:lpstr>Finding a Solution to the LM Problem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Satisfiability-Based Approximate Algorithm for Logic Synthesis Using Switching Lattices</dc:title>
  <dc:creator>Windows User</dc:creator>
  <cp:lastModifiedBy>Asuspc</cp:lastModifiedBy>
  <cp:revision>307</cp:revision>
  <dcterms:created xsi:type="dcterms:W3CDTF">2019-03-04T11:06:43Z</dcterms:created>
  <dcterms:modified xsi:type="dcterms:W3CDTF">2019-04-02T09:38:48Z</dcterms:modified>
</cp:coreProperties>
</file>